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3" r:id="rId4"/>
    <p:sldId id="264" r:id="rId5"/>
    <p:sldId id="357" r:id="rId6"/>
    <p:sldId id="323" r:id="rId7"/>
    <p:sldId id="322" r:id="rId8"/>
    <p:sldId id="261" r:id="rId9"/>
    <p:sldId id="304" r:id="rId10"/>
    <p:sldId id="303" r:id="rId11"/>
    <p:sldId id="291" r:id="rId12"/>
    <p:sldId id="305" r:id="rId13"/>
    <p:sldId id="262" r:id="rId14"/>
    <p:sldId id="307" r:id="rId15"/>
    <p:sldId id="317" r:id="rId16"/>
    <p:sldId id="326" r:id="rId17"/>
    <p:sldId id="325" r:id="rId18"/>
    <p:sldId id="265" r:id="rId19"/>
    <p:sldId id="327" r:id="rId20"/>
    <p:sldId id="257" r:id="rId21"/>
    <p:sldId id="306" r:id="rId22"/>
    <p:sldId id="329" r:id="rId23"/>
    <p:sldId id="272" r:id="rId24"/>
    <p:sldId id="295" r:id="rId25"/>
    <p:sldId id="293" r:id="rId26"/>
    <p:sldId id="258" r:id="rId27"/>
    <p:sldId id="281" r:id="rId28"/>
    <p:sldId id="297" r:id="rId29"/>
    <p:sldId id="292" r:id="rId30"/>
    <p:sldId id="330" r:id="rId31"/>
    <p:sldId id="299" r:id="rId32"/>
    <p:sldId id="300" r:id="rId33"/>
    <p:sldId id="318" r:id="rId34"/>
    <p:sldId id="296" r:id="rId35"/>
    <p:sldId id="302" r:id="rId36"/>
    <p:sldId id="269" r:id="rId37"/>
    <p:sldId id="270" r:id="rId38"/>
    <p:sldId id="319" r:id="rId39"/>
    <p:sldId id="271" r:id="rId40"/>
    <p:sldId id="273" r:id="rId41"/>
    <p:sldId id="259" r:id="rId42"/>
    <p:sldId id="311" r:id="rId43"/>
    <p:sldId id="313" r:id="rId44"/>
    <p:sldId id="314" r:id="rId45"/>
    <p:sldId id="315" r:id="rId46"/>
    <p:sldId id="276" r:id="rId47"/>
    <p:sldId id="277" r:id="rId48"/>
    <p:sldId id="278" r:id="rId49"/>
    <p:sldId id="280" r:id="rId50"/>
    <p:sldId id="279" r:id="rId51"/>
    <p:sldId id="316" r:id="rId52"/>
    <p:sldId id="332" r:id="rId53"/>
    <p:sldId id="331" r:id="rId54"/>
    <p:sldId id="363" r:id="rId55"/>
    <p:sldId id="282" r:id="rId56"/>
    <p:sldId id="358" r:id="rId57"/>
    <p:sldId id="359" r:id="rId58"/>
    <p:sldId id="360" r:id="rId59"/>
    <p:sldId id="361" r:id="rId60"/>
    <p:sldId id="355" r:id="rId61"/>
    <p:sldId id="283" r:id="rId62"/>
    <p:sldId id="334" r:id="rId63"/>
    <p:sldId id="337" r:id="rId64"/>
    <p:sldId id="336" r:id="rId65"/>
    <p:sldId id="335" r:id="rId66"/>
    <p:sldId id="338" r:id="rId67"/>
    <p:sldId id="362" r:id="rId68"/>
    <p:sldId id="284" r:id="rId69"/>
    <p:sldId id="308" r:id="rId70"/>
    <p:sldId id="309" r:id="rId71"/>
    <p:sldId id="285" r:id="rId72"/>
    <p:sldId id="310" r:id="rId73"/>
    <p:sldId id="286" r:id="rId74"/>
    <p:sldId id="321" r:id="rId75"/>
    <p:sldId id="351" r:id="rId76"/>
    <p:sldId id="352" r:id="rId77"/>
    <p:sldId id="301" r:id="rId78"/>
    <p:sldId id="328" r:id="rId79"/>
    <p:sldId id="287" r:id="rId80"/>
    <p:sldId id="356" r:id="rId81"/>
    <p:sldId id="343" r:id="rId82"/>
    <p:sldId id="342" r:id="rId83"/>
    <p:sldId id="341" r:id="rId84"/>
    <p:sldId id="344" r:id="rId85"/>
    <p:sldId id="345" r:id="rId86"/>
    <p:sldId id="347" r:id="rId87"/>
    <p:sldId id="349" r:id="rId88"/>
    <p:sldId id="346" r:id="rId89"/>
    <p:sldId id="348" r:id="rId90"/>
    <p:sldId id="275" r:id="rId91"/>
    <p:sldId id="320" r:id="rId92"/>
    <p:sldId id="333" r:id="rId93"/>
    <p:sldId id="350" r:id="rId94"/>
    <p:sldId id="353" r:id="rId95"/>
    <p:sldId id="289" r:id="rId96"/>
    <p:sldId id="339" r:id="rId9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1075" autoAdjust="0"/>
  </p:normalViewPr>
  <p:slideViewPr>
    <p:cSldViewPr snapToGrid="0">
      <p:cViewPr varScale="1">
        <p:scale>
          <a:sx n="60" d="100"/>
          <a:sy n="60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7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9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D198-887C-4649-BC8B-C6B8B743CE8C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3E2F-4641-4360-ABA7-0513AA5872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collective.com/docs/5.2/html#number" TargetMode="External"/><Relationship Id="rId3" Type="http://schemas.openxmlformats.org/officeDocument/2006/relationships/hyperlink" Target="https://laravel.com/" TargetMode="External"/><Relationship Id="rId7" Type="http://schemas.openxmlformats.org/officeDocument/2006/relationships/hyperlink" Target="http://awesome-br.com/#/laravel" TargetMode="External"/><Relationship Id="rId2" Type="http://schemas.openxmlformats.org/officeDocument/2006/relationships/hyperlink" Target="https://github.com/laravel/lara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jobs.com/#/" TargetMode="External"/><Relationship Id="rId5" Type="http://schemas.openxmlformats.org/officeDocument/2006/relationships/hyperlink" Target="https://laracasts.com/" TargetMode="External"/><Relationship Id="rId4" Type="http://schemas.openxmlformats.org/officeDocument/2006/relationships/hyperlink" Target="http://packalyst.com/" TargetMode="External"/><Relationship Id="rId9" Type="http://schemas.openxmlformats.org/officeDocument/2006/relationships/hyperlink" Target="http://laravel-tricks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mailto:renan.pupi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9766" y="680928"/>
            <a:ext cx="9144000" cy="2387600"/>
          </a:xfrm>
        </p:spPr>
        <p:txBody>
          <a:bodyPr/>
          <a:lstStyle/>
          <a:p>
            <a:r>
              <a:rPr lang="pt-BR" dirty="0" smtClean="0"/>
              <a:t>Introdução à </a:t>
            </a:r>
            <a:r>
              <a:rPr lang="pt-BR" dirty="0" err="1" smtClean="0"/>
              <a:t>APIs</a:t>
            </a:r>
            <a:r>
              <a:rPr lang="pt-BR" dirty="0" smtClean="0"/>
              <a:t> </a:t>
            </a:r>
            <a:r>
              <a:rPr lang="pt-BR" dirty="0" err="1" smtClean="0"/>
              <a:t>RESTful</a:t>
            </a:r>
            <a:r>
              <a:rPr lang="pt-BR" dirty="0" smtClean="0"/>
              <a:t> com PHP </a:t>
            </a:r>
            <a:r>
              <a:rPr lang="pt-BR" dirty="0" err="1" smtClean="0"/>
              <a:t>Laravel</a:t>
            </a:r>
            <a:r>
              <a:rPr lang="pt-BR" dirty="0" smtClean="0"/>
              <a:t> 5.2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1655" y="4343017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Renan Pupin</a:t>
            </a:r>
          </a:p>
          <a:p>
            <a:pPr algn="r"/>
            <a:r>
              <a:rPr lang="pt-BR" dirty="0" smtClean="0"/>
              <a:t>Guilherme </a:t>
            </a:r>
            <a:r>
              <a:rPr lang="pt-BR" dirty="0" err="1" smtClean="0"/>
              <a:t>Cavichioli</a:t>
            </a:r>
            <a:endParaRPr lang="pt-BR" dirty="0"/>
          </a:p>
        </p:txBody>
      </p:sp>
      <p:pic>
        <p:nvPicPr>
          <p:cNvPr id="3074" name="Picture 2" descr="https://blog.butecopensource.org/wp-content/uploads/2015/02/Laravel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1" y="3781242"/>
            <a:ext cx="4213226" cy="252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Larasites</a:t>
            </a:r>
          </a:p>
          <a:p>
            <a:pPr lvl="1"/>
            <a:r>
              <a:rPr lang="pt-BR" dirty="0" smtClean="0"/>
              <a:t>https://www.larasites.com/</a:t>
            </a:r>
          </a:p>
          <a:p>
            <a:endParaRPr lang="pt-BR" dirty="0" smtClean="0"/>
          </a:p>
          <a:p>
            <a:r>
              <a:rPr lang="pt-BR" dirty="0" err="1" smtClean="0"/>
              <a:t>Built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Laravel</a:t>
            </a:r>
            <a:endParaRPr lang="pt-BR" dirty="0"/>
          </a:p>
          <a:p>
            <a:pPr lvl="1"/>
            <a:r>
              <a:rPr lang="pt-BR" dirty="0" smtClean="0"/>
              <a:t>http://builtwithlaravel.com/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de uso – Frameworks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193" y="6298000"/>
            <a:ext cx="9771993" cy="45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 smtClean="0"/>
              <a:t>https://www.google.com/trends/explore?hl=en-US#q=yii,+CodeIgniter,+Zend+Framework,+Cakephp,+Laravel&amp;cmpt=q&amp;tz&amp;tz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48" y="1461296"/>
            <a:ext cx="7893504" cy="47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Focado na nova geração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58975"/>
            <a:ext cx="10515600" cy="4351338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Simples</a:t>
            </a:r>
          </a:p>
          <a:p>
            <a:endParaRPr lang="pt-BR" dirty="0" smtClean="0"/>
          </a:p>
          <a:p>
            <a:r>
              <a:rPr lang="pt-BR" dirty="0" smtClean="0"/>
              <a:t>Inovação</a:t>
            </a:r>
          </a:p>
          <a:p>
            <a:endParaRPr lang="pt-BR" dirty="0" smtClean="0"/>
          </a:p>
          <a:p>
            <a:r>
              <a:rPr lang="pt-BR" dirty="0" smtClean="0"/>
              <a:t>Usabilidade</a:t>
            </a:r>
          </a:p>
          <a:p>
            <a:endParaRPr lang="pt-BR" dirty="0" smtClean="0"/>
          </a:p>
          <a:p>
            <a:r>
              <a:rPr lang="pt-BR" dirty="0" smtClean="0"/>
              <a:t>SEO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Performance</a:t>
            </a:r>
          </a:p>
          <a:p>
            <a:endParaRPr lang="pt-BR" dirty="0" smtClean="0"/>
          </a:p>
          <a:p>
            <a:r>
              <a:rPr lang="pt-BR" dirty="0" smtClean="0"/>
              <a:t>Melhores práticas</a:t>
            </a:r>
          </a:p>
          <a:p>
            <a:endParaRPr lang="pt-BR" dirty="0" smtClean="0"/>
          </a:p>
          <a:p>
            <a:r>
              <a:rPr lang="pt-BR" dirty="0" smtClean="0"/>
              <a:t>Produtividade</a:t>
            </a:r>
          </a:p>
          <a:p>
            <a:endParaRPr lang="pt-BR" dirty="0" smtClean="0"/>
          </a:p>
          <a:p>
            <a:r>
              <a:rPr lang="pt-BR" dirty="0" smtClean="0"/>
              <a:t>Escalabilidade (startups)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8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Laravel</a:t>
            </a:r>
            <a:r>
              <a:rPr lang="pt-BR" dirty="0" smtClean="0"/>
              <a:t> e 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/>
              <a:t> – </a:t>
            </a:r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V</a:t>
            </a:r>
            <a:r>
              <a:rPr lang="pt-BR" dirty="0" smtClean="0"/>
              <a:t>  - </a:t>
            </a:r>
            <a:r>
              <a:rPr lang="pt-BR" dirty="0" err="1" smtClean="0"/>
              <a:t>Blade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 - </a:t>
            </a:r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Porquê </a:t>
            </a:r>
            <a:r>
              <a:rPr lang="pt-BR" dirty="0" err="1" smtClean="0"/>
              <a:t>Laravel</a:t>
            </a:r>
            <a:r>
              <a:rPr lang="pt-BR" dirty="0" smtClean="0"/>
              <a:t> é tão poderoso?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Curva de aprendizado baixa</a:t>
            </a:r>
          </a:p>
          <a:p>
            <a:r>
              <a:rPr lang="pt-BR" dirty="0" err="1" smtClean="0"/>
              <a:t>RESTful</a:t>
            </a:r>
            <a:endParaRPr lang="pt-BR" dirty="0" smtClean="0"/>
          </a:p>
          <a:p>
            <a:r>
              <a:rPr lang="pt-BR" dirty="0" smtClean="0"/>
              <a:t>MVC Flexível</a:t>
            </a:r>
          </a:p>
          <a:p>
            <a:r>
              <a:rPr lang="pt-BR" dirty="0" smtClean="0"/>
              <a:t>Modularidade (Composer)</a:t>
            </a:r>
          </a:p>
          <a:p>
            <a:r>
              <a:rPr lang="pt-BR" dirty="0" smtClean="0"/>
              <a:t>Código Limpo (PSR-2 </a:t>
            </a:r>
            <a:r>
              <a:rPr lang="pt-BR" dirty="0" err="1" smtClean="0"/>
              <a:t>Styleguide</a:t>
            </a:r>
            <a:r>
              <a:rPr lang="pt-BR" dirty="0" smtClean="0"/>
              <a:t> - http://www.php-fig.org/psr/psr-2/)</a:t>
            </a:r>
          </a:p>
          <a:p>
            <a:r>
              <a:rPr lang="pt-BR" dirty="0" smtClean="0"/>
              <a:t>Roteamento Simples</a:t>
            </a:r>
          </a:p>
          <a:p>
            <a:r>
              <a:rPr lang="en-US" dirty="0"/>
              <a:t>Cross Site Request Forgery (CSRF) </a:t>
            </a:r>
            <a:r>
              <a:rPr lang="en-US" dirty="0" smtClean="0"/>
              <a:t>Protection</a:t>
            </a:r>
            <a:endParaRPr lang="en-US" dirty="0"/>
          </a:p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en-US" dirty="0" err="1" smtClean="0"/>
              <a:t>Comunidade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Inversion of Control</a:t>
            </a:r>
          </a:p>
          <a:p>
            <a:endParaRPr lang="en-US" dirty="0" smtClean="0"/>
          </a:p>
          <a:p>
            <a:r>
              <a:rPr lang="en-US" dirty="0"/>
              <a:t>Dependency </a:t>
            </a:r>
            <a:r>
              <a:rPr lang="en-US" dirty="0" smtClean="0"/>
              <a:t>Injection</a:t>
            </a:r>
          </a:p>
          <a:p>
            <a:endParaRPr lang="en-US" dirty="0" smtClean="0"/>
          </a:p>
          <a:p>
            <a:r>
              <a:rPr lang="en-US" dirty="0" smtClean="0"/>
              <a:t>Facades</a:t>
            </a:r>
          </a:p>
          <a:p>
            <a:endParaRPr lang="en-US" dirty="0" smtClean="0"/>
          </a:p>
          <a:p>
            <a:r>
              <a:rPr lang="en-US" dirty="0" smtClean="0"/>
              <a:t>Single Responsibility</a:t>
            </a:r>
          </a:p>
          <a:p>
            <a:endParaRPr lang="en-US" dirty="0" smtClean="0"/>
          </a:p>
          <a:p>
            <a:r>
              <a:rPr lang="en-US" dirty="0" smtClean="0"/>
              <a:t>Service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PHP 5.5.9</a:t>
            </a:r>
            <a:r>
              <a:rPr lang="pt-BR" dirty="0" smtClean="0"/>
              <a:t>+</a:t>
            </a:r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MCrypt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OpenSSL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Mbstring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Tokenizer</a:t>
            </a:r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dirty="0"/>
              <a:t>PDO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Composer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Editor </a:t>
            </a:r>
            <a:r>
              <a:rPr lang="pt-BR" dirty="0"/>
              <a:t>de </a:t>
            </a:r>
            <a:r>
              <a:rPr lang="pt-BR" dirty="0" smtClean="0"/>
              <a:t>texto (Sublime </a:t>
            </a:r>
            <a:r>
              <a:rPr lang="pt-BR" dirty="0" err="1" smtClean="0"/>
              <a:t>Text</a:t>
            </a:r>
            <a:r>
              <a:rPr lang="pt-BR" dirty="0" smtClean="0"/>
              <a:t>, PHP </a:t>
            </a:r>
            <a:r>
              <a:rPr lang="pt-BR" dirty="0" err="1" smtClean="0"/>
              <a:t>Storm</a:t>
            </a:r>
            <a:r>
              <a:rPr lang="pt-BR" dirty="0" smtClean="0"/>
              <a:t>)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Servidor PHP (</a:t>
            </a:r>
            <a:r>
              <a:rPr lang="pt-BR" dirty="0" err="1" smtClean="0"/>
              <a:t>Wamp</a:t>
            </a:r>
            <a:r>
              <a:rPr lang="pt-BR" dirty="0" smtClean="0"/>
              <a:t>, </a:t>
            </a:r>
            <a:r>
              <a:rPr lang="pt-BR" dirty="0" err="1" smtClean="0"/>
              <a:t>Lamp</a:t>
            </a:r>
            <a:r>
              <a:rPr lang="pt-BR" dirty="0" smtClean="0"/>
              <a:t>, </a:t>
            </a:r>
            <a:r>
              <a:rPr lang="pt-BR" dirty="0" err="1" smtClean="0"/>
              <a:t>Mamp</a:t>
            </a:r>
            <a:r>
              <a:rPr lang="pt-BR" dirty="0" smtClean="0"/>
              <a:t>)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smtClean="0"/>
              <a:t>MySQL (</a:t>
            </a:r>
            <a:r>
              <a:rPr lang="pt-BR" dirty="0" err="1" smtClean="0"/>
              <a:t>Phpmyadmin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Instalação do Composer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via </a:t>
            </a:r>
            <a:r>
              <a:rPr lang="pt-BR" dirty="0" err="1" smtClean="0"/>
              <a:t>composer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Adicione o </a:t>
            </a:r>
            <a:r>
              <a:rPr lang="pt-BR" dirty="0" err="1" smtClean="0"/>
              <a:t>laravel</a:t>
            </a:r>
            <a:r>
              <a:rPr lang="pt-BR" dirty="0" smtClean="0"/>
              <a:t> às variáveis de ambiente (PATH)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9462" y="2240350"/>
            <a:ext cx="694733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curl</a:t>
            </a:r>
            <a:r>
              <a:rPr lang="pt-BR" dirty="0">
                <a:solidFill>
                  <a:schemeClr val="bg1"/>
                </a:solidFill>
              </a:rPr>
              <a:t> -</a:t>
            </a:r>
            <a:r>
              <a:rPr lang="pt-BR" dirty="0" err="1">
                <a:solidFill>
                  <a:schemeClr val="bg1"/>
                </a:solidFill>
              </a:rPr>
              <a:t>sS</a:t>
            </a:r>
            <a:r>
              <a:rPr lang="pt-BR" dirty="0">
                <a:solidFill>
                  <a:schemeClr val="bg1"/>
                </a:solidFill>
              </a:rPr>
              <a:t> https://getcomposer.org/installer | </a:t>
            </a:r>
            <a:r>
              <a:rPr lang="pt-BR" dirty="0" err="1">
                <a:solidFill>
                  <a:schemeClr val="bg1"/>
                </a:solidFill>
              </a:rPr>
              <a:t>php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mv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composer.phar</a:t>
            </a:r>
            <a:r>
              <a:rPr lang="pt-BR" dirty="0">
                <a:solidFill>
                  <a:schemeClr val="bg1"/>
                </a:solidFill>
              </a:rPr>
              <a:t> /</a:t>
            </a:r>
            <a:r>
              <a:rPr lang="pt-BR" dirty="0" err="1">
                <a:solidFill>
                  <a:schemeClr val="bg1"/>
                </a:solidFill>
              </a:rPr>
              <a:t>usr</a:t>
            </a:r>
            <a:r>
              <a:rPr lang="pt-BR" dirty="0">
                <a:solidFill>
                  <a:schemeClr val="bg1"/>
                </a:solidFill>
              </a:rPr>
              <a:t>/local/bin/</a:t>
            </a:r>
            <a:r>
              <a:rPr lang="pt-BR" dirty="0" err="1">
                <a:solidFill>
                  <a:schemeClr val="bg1"/>
                </a:solidFill>
              </a:rPr>
              <a:t>composer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39462" y="3682442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1651" y="5349714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C:\Users\Usuario\AppData\Roaming\Composer\vendor\bin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1651" y="5978228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export PATH="$PATH:$HOME/.composer/vendor/bin"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77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smtClean="0"/>
              <a:t>Composer </a:t>
            </a:r>
            <a:r>
              <a:rPr lang="pt-BR" dirty="0" smtClean="0"/>
              <a:t>(mais lento)</a:t>
            </a:r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Via </a:t>
            </a:r>
            <a:r>
              <a:rPr lang="pt-BR" dirty="0" err="1"/>
              <a:t>Laravel</a:t>
            </a:r>
            <a:r>
              <a:rPr lang="pt-BR" dirty="0"/>
              <a:t> </a:t>
            </a:r>
            <a:r>
              <a:rPr lang="pt-BR" dirty="0" smtClean="0"/>
              <a:t>Installer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4662" y="27996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>
                <a:solidFill>
                  <a:schemeClr val="bg1"/>
                </a:solidFill>
              </a:rPr>
              <a:t>composer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create-project</a:t>
            </a:r>
            <a:r>
              <a:rPr lang="pt-BR" dirty="0">
                <a:solidFill>
                  <a:schemeClr val="bg1"/>
                </a:solidFill>
              </a:rPr>
              <a:t> --</a:t>
            </a:r>
            <a:r>
              <a:rPr lang="pt-BR" dirty="0" err="1">
                <a:solidFill>
                  <a:schemeClr val="bg1"/>
                </a:solidFill>
              </a:rPr>
              <a:t>prefer-dist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34662" y="4742721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pt-BR" dirty="0" err="1" smtClean="0">
                <a:solidFill>
                  <a:schemeClr val="bg1"/>
                </a:solidFill>
              </a:rPr>
              <a:t>laravel</a:t>
            </a:r>
            <a:r>
              <a:rPr lang="pt-BR" dirty="0" smtClean="0">
                <a:solidFill>
                  <a:schemeClr val="bg1"/>
                </a:solidFill>
              </a:rPr>
              <a:t> new </a:t>
            </a:r>
            <a:r>
              <a:rPr lang="pt-BR" dirty="0" err="1" smtClean="0">
                <a:solidFill>
                  <a:schemeClr val="bg1"/>
                </a:solidFill>
              </a:rPr>
              <a:t>nomeProjeto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framework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"Um framework é um conjunto de classes que incorpora um design abstrato de soluções para uma família de problemas relacionados.“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Ao contrário das bibliotecas, é o framework quem dita o fluxo de controle da aplicação, chamado de Inversão de Controle.</a:t>
            </a:r>
          </a:p>
        </p:txBody>
      </p:sp>
    </p:spTree>
    <p:extLst>
      <p:ext uri="{BB962C8B-B14F-4D97-AF65-F5344CB8AC3E}">
        <p14:creationId xmlns:p14="http://schemas.microsoft.com/office/powerpoint/2010/main" val="950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o que é um CLI?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Artisan</a:t>
            </a:r>
            <a:r>
              <a:rPr lang="pt-BR" dirty="0" smtClean="0"/>
              <a:t> é o nome da interface para a linha de comando que integra os recursos do </a:t>
            </a:r>
            <a:r>
              <a:rPr lang="pt-BR" dirty="0" err="1" smtClean="0"/>
              <a:t>laravel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050" y="1783556"/>
            <a:ext cx="10515600" cy="4351338"/>
          </a:xfrm>
        </p:spPr>
        <p:txBody>
          <a:bodyPr/>
          <a:lstStyle/>
          <a:p>
            <a:r>
              <a:rPr lang="pt-BR" dirty="0"/>
              <a:t>Mostra os comandos disponíveis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através </a:t>
            </a:r>
            <a:r>
              <a:rPr lang="pt-BR" dirty="0"/>
              <a:t>do CLI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4" descr="Composer command prom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44" y="1223418"/>
            <a:ext cx="6146806" cy="49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3034" y="3774559"/>
            <a:ext cx="23903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 o </a:t>
            </a:r>
            <a:r>
              <a:rPr lang="pt-BR" dirty="0" err="1"/>
              <a:t>namespace</a:t>
            </a:r>
            <a:r>
              <a:rPr lang="pt-BR" dirty="0"/>
              <a:t> da aplicação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98580" y="3631962"/>
            <a:ext cx="363112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nomeDoApp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as configurações </a:t>
            </a:r>
            <a:r>
              <a:rPr lang="pt-BR" dirty="0" smtClean="0"/>
              <a:t>de </a:t>
            </a:r>
            <a:r>
              <a:rPr lang="pt-BR" dirty="0"/>
              <a:t>ambiente </a:t>
            </a:r>
            <a:r>
              <a:rPr lang="pt-BR" dirty="0" smtClean="0"/>
              <a:t>ativas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9730" y="3816628"/>
            <a:ext cx="225254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env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 uma nova </a:t>
            </a:r>
            <a:r>
              <a:rPr lang="pt-BR" dirty="0" err="1"/>
              <a:t>token</a:t>
            </a:r>
            <a:r>
              <a:rPr lang="pt-BR" dirty="0"/>
              <a:t> de criptografia de autenticação e altera o arquivo .</a:t>
            </a:r>
            <a:r>
              <a:rPr lang="pt-BR" dirty="0" err="1"/>
              <a:t>env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9368" y="4158734"/>
            <a:ext cx="34932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as rotas de acesso à aplicação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7226" y="3938232"/>
            <a:ext cx="32175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controller</a:t>
            </a:r>
            <a:r>
              <a:rPr lang="pt-BR" dirty="0" smtClean="0"/>
              <a:t> é criado em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/</a:t>
            </a:r>
            <a:r>
              <a:rPr lang="pt-BR" dirty="0" err="1" smtClean="0"/>
              <a:t>HelloController.php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39714" y="2582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HelloController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modelo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 novo </a:t>
            </a:r>
            <a:r>
              <a:rPr lang="pt-BR" dirty="0" err="1" smtClean="0"/>
              <a:t>model</a:t>
            </a:r>
            <a:r>
              <a:rPr lang="pt-BR" dirty="0" smtClean="0"/>
              <a:t> é criado</a:t>
            </a:r>
          </a:p>
          <a:p>
            <a:pPr lvl="1"/>
            <a:r>
              <a:rPr lang="pt-BR" dirty="0" smtClean="0"/>
              <a:t>“/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User.php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30110" y="2739838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User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 a autenticação nativa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arquivos de autenticação são gerados</a:t>
            </a:r>
          </a:p>
          <a:p>
            <a:pPr lvl="1"/>
            <a:r>
              <a:rPr lang="pt-BR" dirty="0" err="1" smtClean="0"/>
              <a:t>Templates</a:t>
            </a:r>
            <a:endParaRPr lang="pt-BR" dirty="0" smtClean="0"/>
          </a:p>
          <a:p>
            <a:pPr lvl="1"/>
            <a:r>
              <a:rPr lang="pt-BR" dirty="0" smtClean="0"/>
              <a:t>Rotas</a:t>
            </a:r>
          </a:p>
          <a:p>
            <a:pPr lvl="1"/>
            <a:r>
              <a:rPr lang="pt-BR" dirty="0" smtClean="0"/>
              <a:t>Middleware</a:t>
            </a:r>
          </a:p>
          <a:p>
            <a:pPr lvl="1"/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err="1" smtClean="0"/>
              <a:t>Model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8124" y="2519120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arquivos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1476" y="3553134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é uma 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Interface de Programação de Aplicações (API) </a:t>
            </a:r>
            <a:r>
              <a:rPr lang="pt-BR" dirty="0"/>
              <a:t>é um conjunto de rotinas e padrões estabelecidos por um software para a utilização das suas funcionalidades por aplicativos que não pretendem envolver-se em detalhes da implementação do software, mas apenas usar seus serviços.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Ao invés da necessidade de telas para a execução de funções, passamos a responsabilidade para o protocolo HTTP aproveitando todos os recursos que ele oferece</a:t>
            </a:r>
          </a:p>
        </p:txBody>
      </p:sp>
    </p:spTree>
    <p:extLst>
      <p:ext uri="{BB962C8B-B14F-4D97-AF65-F5344CB8AC3E}">
        <p14:creationId xmlns:p14="http://schemas.microsoft.com/office/powerpoint/2010/main" val="194542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todos os </a:t>
            </a:r>
            <a:r>
              <a:rPr lang="pt-BR" dirty="0" err="1" smtClean="0"/>
              <a:t>seeds</a:t>
            </a:r>
            <a:r>
              <a:rPr lang="pt-BR" dirty="0" smtClean="0"/>
              <a:t> do arquivo </a:t>
            </a:r>
            <a:r>
              <a:rPr lang="pt-BR" dirty="0" err="1" smtClean="0"/>
              <a:t>DatabaseSeeder</a:t>
            </a:r>
            <a:r>
              <a:rPr lang="pt-BR" dirty="0" smtClean="0"/>
              <a:t> ao </a:t>
            </a:r>
            <a:r>
              <a:rPr lang="pt-BR" dirty="0" smtClean="0"/>
              <a:t>banco de dados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 para uma classe específica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4013" y="2913258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5352" y="4868182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 novo arquivo 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5117" y="3055147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create_users_table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 todos os arquivos de migração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94013" y="3386224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o </a:t>
            </a:r>
            <a:r>
              <a:rPr lang="pt-BR" dirty="0" err="1" smtClean="0"/>
              <a:t>rollback</a:t>
            </a:r>
            <a:r>
              <a:rPr lang="pt-BR" dirty="0" smtClean="0"/>
              <a:t> nos arquivos </a:t>
            </a:r>
            <a:r>
              <a:rPr lang="pt-BR" dirty="0"/>
              <a:t>de migração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73366" y="4001294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Ativa modo manutenção</a:t>
            </a:r>
          </a:p>
          <a:p>
            <a:pPr lvl="1"/>
            <a:r>
              <a:rPr lang="pt-BR" dirty="0"/>
              <a:t>Quem tentar acessar vai receber como resposta uma HttpException-503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/>
              <a:t>Desativa modo manutenção</a:t>
            </a:r>
          </a:p>
          <a:p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40013" y="2976320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up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0012" y="4616055"/>
            <a:ext cx="23903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Artisan</a:t>
            </a:r>
            <a:r>
              <a:rPr lang="pt-BR" dirty="0" smtClean="0"/>
              <a:t>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Limpa as informações armazenadas de cache antes mesmo que elas expirem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8297" y="3631962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Vendor</a:t>
            </a:r>
            <a:endParaRPr lang="pt-BR" dirty="0" smtClean="0"/>
          </a:p>
          <a:p>
            <a:pPr lvl="1"/>
            <a:r>
              <a:rPr lang="pt-BR" dirty="0" smtClean="0"/>
              <a:t>Local onde ficarão as bibliotecas de terceiros adicionadas no framework.</a:t>
            </a:r>
          </a:p>
          <a:p>
            <a:pPr lvl="1"/>
            <a:endParaRPr lang="pt-BR" dirty="0"/>
          </a:p>
          <a:p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É o </a:t>
            </a:r>
            <a:r>
              <a:rPr lang="pt-BR" dirty="0" err="1" smtClean="0"/>
              <a:t>Document</a:t>
            </a:r>
            <a:r>
              <a:rPr lang="pt-BR" dirty="0" smtClean="0"/>
              <a:t> Root, onde ficam os arquivos públicos das requisições</a:t>
            </a:r>
          </a:p>
          <a:p>
            <a:pPr lvl="1"/>
            <a:r>
              <a:rPr lang="pt-BR" dirty="0" smtClean="0"/>
              <a:t>Também responsável por servir os </a:t>
            </a:r>
            <a:r>
              <a:rPr lang="pt-BR" dirty="0" err="1" smtClean="0"/>
              <a:t>assets</a:t>
            </a:r>
            <a:r>
              <a:rPr lang="pt-BR" dirty="0" smtClean="0"/>
              <a:t> (</a:t>
            </a:r>
            <a:r>
              <a:rPr lang="pt-BR" dirty="0" err="1" smtClean="0"/>
              <a:t>js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fontes, imagens)</a:t>
            </a:r>
          </a:p>
          <a:p>
            <a:pPr lvl="1"/>
            <a:endParaRPr lang="pt-BR" dirty="0"/>
          </a:p>
          <a:p>
            <a:r>
              <a:rPr lang="pt-BR" dirty="0" err="1" smtClean="0"/>
              <a:t>Config</a:t>
            </a:r>
            <a:endParaRPr lang="pt-BR" dirty="0" smtClean="0"/>
          </a:p>
          <a:p>
            <a:pPr lvl="1"/>
            <a:r>
              <a:rPr lang="pt-BR" dirty="0" smtClean="0"/>
              <a:t>Armazena os arquivos de configuração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smtClean="0"/>
              <a:t>Armazena os arquivos de uso interno, como cache, logs, </a:t>
            </a:r>
            <a:r>
              <a:rPr lang="pt-BR" dirty="0" err="1" smtClean="0"/>
              <a:t>views</a:t>
            </a:r>
            <a:r>
              <a:rPr lang="pt-BR" dirty="0" smtClean="0"/>
              <a:t> compiladas,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App</a:t>
            </a:r>
            <a:endParaRPr lang="pt-BR" dirty="0" smtClean="0"/>
          </a:p>
          <a:p>
            <a:pPr lvl="1"/>
            <a:r>
              <a:rPr lang="pt-BR" dirty="0" smtClean="0"/>
              <a:t>É a pasta onde estarão a maior e principal parte do código da aplicação</a:t>
            </a:r>
          </a:p>
          <a:p>
            <a:pPr lvl="1"/>
            <a:endParaRPr lang="pt-BR" dirty="0"/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Arquivos de inicialização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Resources</a:t>
            </a:r>
            <a:endParaRPr lang="pt-BR" dirty="0" smtClean="0"/>
          </a:p>
          <a:p>
            <a:pPr lvl="1"/>
            <a:r>
              <a:rPr lang="pt-BR" dirty="0" smtClean="0"/>
              <a:t>Arquivos de recursos como bibliotecas </a:t>
            </a:r>
            <a:r>
              <a:rPr lang="pt-BR" dirty="0" err="1" smtClean="0"/>
              <a:t>js</a:t>
            </a:r>
            <a:r>
              <a:rPr lang="pt-BR" dirty="0"/>
              <a:t> </a:t>
            </a:r>
            <a:r>
              <a:rPr lang="pt-BR" dirty="0" smtClean="0"/>
              <a:t>e as próprias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Tests</a:t>
            </a:r>
            <a:endParaRPr lang="pt-BR" dirty="0" smtClean="0"/>
          </a:p>
          <a:p>
            <a:pPr lvl="1"/>
            <a:r>
              <a:rPr lang="pt-BR" dirty="0" smtClean="0"/>
              <a:t>Arquivos de testes</a:t>
            </a:r>
          </a:p>
          <a:p>
            <a:pPr lvl="1"/>
            <a:endParaRPr lang="pt-BR" dirty="0"/>
          </a:p>
          <a:p>
            <a:r>
              <a:rPr lang="pt-BR" dirty="0" err="1" smtClean="0"/>
              <a:t>Database</a:t>
            </a:r>
            <a:endParaRPr lang="pt-BR" dirty="0" smtClean="0"/>
          </a:p>
          <a:p>
            <a:pPr lvl="1"/>
            <a:r>
              <a:rPr lang="pt-BR" dirty="0" smtClean="0"/>
              <a:t>Arquivos de migração e </a:t>
            </a:r>
            <a:r>
              <a:rPr lang="pt-BR" dirty="0" err="1" smtClean="0"/>
              <a:t>seeders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Environment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arquivo .</a:t>
            </a:r>
            <a:r>
              <a:rPr lang="pt-BR" dirty="0" err="1" smtClean="0"/>
              <a:t>env</a:t>
            </a:r>
            <a:r>
              <a:rPr lang="pt-BR" dirty="0" smtClean="0"/>
              <a:t> são definidas as </a:t>
            </a:r>
          </a:p>
          <a:p>
            <a:pPr marL="0" indent="0">
              <a:buNone/>
            </a:pPr>
            <a:r>
              <a:rPr lang="pt-BR" dirty="0" smtClean="0"/>
              <a:t>configurações de ambiente da </a:t>
            </a:r>
          </a:p>
          <a:p>
            <a:pPr marL="0" indent="0">
              <a:buNone/>
            </a:pPr>
            <a:r>
              <a:rPr lang="pt-BR" dirty="0" smtClean="0"/>
              <a:t>aplicação</a:t>
            </a:r>
          </a:p>
          <a:p>
            <a:pPr lvl="1"/>
            <a:r>
              <a:rPr lang="pt-BR" dirty="0" smtClean="0"/>
              <a:t>URL de acesso</a:t>
            </a:r>
          </a:p>
          <a:p>
            <a:pPr lvl="1"/>
            <a:r>
              <a:rPr lang="pt-BR" dirty="0" smtClean="0"/>
              <a:t>Informações de acesso ao BD</a:t>
            </a:r>
          </a:p>
          <a:p>
            <a:pPr lvl="1"/>
            <a:r>
              <a:rPr lang="pt-BR" dirty="0" smtClean="0"/>
              <a:t>Configurações de envio de e-mail</a:t>
            </a:r>
          </a:p>
          <a:p>
            <a:pPr lvl="1"/>
            <a:r>
              <a:rPr lang="pt-BR" dirty="0" smtClean="0"/>
              <a:t>Chave de criptografia</a:t>
            </a:r>
          </a:p>
          <a:p>
            <a:pPr lvl="1"/>
            <a:r>
              <a:rPr lang="pt-BR" dirty="0" smtClean="0"/>
              <a:t>Driver de cache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30512" y="323850"/>
            <a:ext cx="5613838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Menlo"/>
              </a:rPr>
              <a:t>APP_ENV=local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APP_DEBUG=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true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APP_KEY=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SomeRandomString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APP_URL=http://localhost</a:t>
            </a: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DB_CONNECTION=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mysql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DB_HOST=127.0.0.1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DB_PORT=3306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DB_DATABASE=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homestead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DB_PASSWORD=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secret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CACHE_DRIVER=file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SESSION_DRIVER=file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QUEUE_DRIVER=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sync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MAIL_DRIVER=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smtp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MAIL_HOST=mailtrap.io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MAIL_PORT=2525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MAIL_USERNAME=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MAIL_PASSWORD=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MAIL_ENCRYPTION=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null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151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REST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 é um estilo de arquitetura </a:t>
            </a:r>
            <a:r>
              <a:rPr lang="pt-BR" dirty="0" smtClean="0"/>
              <a:t>aplicações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Criado em 2000 na tese de doutorado de Roy Fielding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Técnica de engenharia de software que faz a aplicação ser mais leve e permite que a aplicação transmita os dados diretamente via </a:t>
            </a:r>
            <a:r>
              <a:rPr lang="pt-BR" dirty="0" smtClean="0"/>
              <a:t>HTTP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Migrations</a:t>
            </a:r>
            <a:endParaRPr lang="pt-BR" dirty="0" smtClean="0"/>
          </a:p>
          <a:p>
            <a:pPr lvl="1"/>
            <a:r>
              <a:rPr lang="pt-BR" dirty="0" smtClean="0"/>
              <a:t>Facilitam o controle das alterações na estrutura do banco de dados</a:t>
            </a:r>
          </a:p>
          <a:p>
            <a:pPr lvl="1"/>
            <a:r>
              <a:rPr lang="pt-BR" dirty="0" smtClean="0"/>
              <a:t>Permitem “</a:t>
            </a:r>
            <a:r>
              <a:rPr lang="pt-BR" dirty="0" err="1" smtClean="0"/>
              <a:t>versionar</a:t>
            </a:r>
            <a:r>
              <a:rPr lang="pt-BR" dirty="0" smtClean="0"/>
              <a:t>” o banco de dados</a:t>
            </a:r>
          </a:p>
          <a:p>
            <a:pPr lvl="1"/>
            <a:r>
              <a:rPr lang="pt-BR" dirty="0" smtClean="0"/>
              <a:t>Facilita o compartilhamento do banco com a equipe de desenvolvimento</a:t>
            </a:r>
          </a:p>
          <a:p>
            <a:pPr lvl="1"/>
            <a:r>
              <a:rPr lang="pt-BR" dirty="0" smtClean="0"/>
              <a:t>Facilitam o </a:t>
            </a:r>
            <a:r>
              <a:rPr lang="pt-BR" dirty="0" err="1" smtClean="0"/>
              <a:t>deploy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Seeds</a:t>
            </a:r>
            <a:endParaRPr lang="pt-BR" dirty="0" smtClean="0"/>
          </a:p>
          <a:p>
            <a:pPr lvl="1"/>
            <a:r>
              <a:rPr lang="pt-BR" dirty="0" smtClean="0"/>
              <a:t>Permitem popular o banco de dados facilmente</a:t>
            </a:r>
          </a:p>
          <a:p>
            <a:pPr lvl="1"/>
            <a:r>
              <a:rPr lang="pt-BR" dirty="0" smtClean="0"/>
              <a:t>Gera informações “falsas”</a:t>
            </a:r>
          </a:p>
        </p:txBody>
      </p:sp>
    </p:spTree>
    <p:extLst>
      <p:ext uri="{BB962C8B-B14F-4D97-AF65-F5344CB8AC3E}">
        <p14:creationId xmlns:p14="http://schemas.microsoft.com/office/powerpoint/2010/main" val="40145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“São nada mais do que as </a:t>
            </a:r>
            <a:r>
              <a:rPr lang="pt-BR" dirty="0" err="1" smtClean="0"/>
              <a:t>URLs</a:t>
            </a:r>
            <a:r>
              <a:rPr lang="pt-BR" dirty="0" smtClean="0"/>
              <a:t> da aplicação”</a:t>
            </a:r>
          </a:p>
          <a:p>
            <a:endParaRPr lang="pt-BR" dirty="0" smtClean="0"/>
          </a:p>
          <a:p>
            <a:r>
              <a:rPr lang="pt-BR" dirty="0" smtClean="0"/>
              <a:t>Utiliza os verbos HTTP</a:t>
            </a:r>
          </a:p>
          <a:p>
            <a:pPr lvl="1"/>
            <a:r>
              <a:rPr lang="pt-BR" dirty="0" smtClean="0"/>
              <a:t>GET </a:t>
            </a:r>
            <a:r>
              <a:rPr lang="pt-BR" dirty="0"/>
              <a:t>POST PUT PATCH </a:t>
            </a:r>
            <a:r>
              <a:rPr lang="pt-BR" dirty="0" smtClean="0"/>
              <a:t>DELETE</a:t>
            </a:r>
          </a:p>
          <a:p>
            <a:endParaRPr lang="pt-BR" dirty="0" smtClean="0"/>
          </a:p>
          <a:p>
            <a:r>
              <a:rPr lang="pt-BR" dirty="0" smtClean="0"/>
              <a:t>As rotas são armazenadas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Http</a:t>
            </a:r>
            <a:r>
              <a:rPr lang="pt-BR" dirty="0" smtClean="0"/>
              <a:t>/</a:t>
            </a:r>
            <a:r>
              <a:rPr lang="pt-BR" dirty="0" err="1" smtClean="0"/>
              <a:t>routes.php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5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Routes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 ser escritas com </a:t>
            </a:r>
          </a:p>
          <a:p>
            <a:pPr lvl="1"/>
            <a:r>
              <a:rPr lang="pt-BR" dirty="0" err="1" smtClean="0"/>
              <a:t>Closures</a:t>
            </a:r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 err="1" smtClean="0"/>
              <a:t>Controllers</a:t>
            </a: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6557" y="2825445"/>
            <a:ext cx="500970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nomeRota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6557" y="4828132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'nomeRota'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'MeuController@index'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2" descr="RyM1b.png (609×24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0" y="2819400"/>
            <a:ext cx="878897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8993" y="1825625"/>
            <a:ext cx="63882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PhotoController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- </a:t>
            </a:r>
            <a:r>
              <a:rPr lang="pt-BR" dirty="0" err="1" smtClean="0"/>
              <a:t>Groups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Grupos de rotas permitem compartilhar atributos de uma maneira bem </a:t>
            </a:r>
            <a:r>
              <a:rPr lang="pt-BR" dirty="0" smtClean="0"/>
              <a:t>prática</a:t>
            </a:r>
          </a:p>
          <a:p>
            <a:endParaRPr lang="pt-BR" dirty="0" smtClean="0"/>
          </a:p>
          <a:p>
            <a:r>
              <a:rPr lang="pt-BR" dirty="0" err="1"/>
              <a:t>Ex</a:t>
            </a:r>
            <a:r>
              <a:rPr lang="pt-BR" dirty="0"/>
              <a:t>: http://</a:t>
            </a:r>
            <a:r>
              <a:rPr lang="pt-BR" dirty="0" smtClean="0"/>
              <a:t>seudominio.com/api/user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3" y="4001294"/>
            <a:ext cx="66640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'prefix'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'api'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'user/'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Routing</a:t>
            </a:r>
            <a:r>
              <a:rPr lang="pt-BR" dirty="0" smtClean="0"/>
              <a:t> – Middlewares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Middlewares são filtros por onde as rotas passam antes de chegar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Por exemplo um middleware de autenticação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6290" y="4001294"/>
            <a:ext cx="735329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'user/profile'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Rota com autenticação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os pontos de entrada das rotas no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Fazem o controle das requisições do usuário </a:t>
            </a:r>
          </a:p>
          <a:p>
            <a:endParaRPr lang="pt-BR" dirty="0"/>
          </a:p>
          <a:p>
            <a:r>
              <a:rPr lang="pt-BR" dirty="0" smtClean="0"/>
              <a:t>Herda a classe “</a:t>
            </a:r>
            <a:r>
              <a:rPr lang="pt-BR" dirty="0" err="1" smtClean="0"/>
              <a:t>Illuminate</a:t>
            </a:r>
            <a:r>
              <a:rPr lang="pt-BR" dirty="0" smtClean="0"/>
              <a:t>/</a:t>
            </a:r>
            <a:r>
              <a:rPr lang="pt-BR" dirty="0" err="1" smtClean="0"/>
              <a:t>Routing</a:t>
            </a:r>
            <a:r>
              <a:rPr lang="pt-BR" dirty="0" smtClean="0"/>
              <a:t>/</a:t>
            </a:r>
            <a:r>
              <a:rPr lang="pt-BR" dirty="0" err="1" smtClean="0"/>
              <a:t>Controller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São armazenados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controllers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747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Camada de apresentação da aplicação</a:t>
            </a:r>
          </a:p>
          <a:p>
            <a:endParaRPr lang="pt-BR" dirty="0" smtClean="0"/>
          </a:p>
          <a:p>
            <a:r>
              <a:rPr lang="pt-BR" dirty="0" smtClean="0"/>
              <a:t>Ficam em “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resources</a:t>
            </a:r>
            <a:r>
              <a:rPr lang="pt-BR" dirty="0" smtClean="0"/>
              <a:t>/</a:t>
            </a:r>
            <a:r>
              <a:rPr lang="pt-BR" dirty="0" err="1" smtClean="0"/>
              <a:t>views</a:t>
            </a:r>
            <a:r>
              <a:rPr lang="pt-B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79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r>
              <a:rPr lang="pt-BR" dirty="0" smtClean="0"/>
              <a:t> - </a:t>
            </a:r>
            <a:r>
              <a:rPr lang="pt-BR" dirty="0" err="1" smtClean="0"/>
              <a:t>Blade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uso não é obrigatório</a:t>
            </a:r>
            <a:r>
              <a:rPr lang="pt-BR" dirty="0"/>
              <a:t>, porém muitas facilidades são </a:t>
            </a:r>
            <a:r>
              <a:rPr lang="pt-BR" dirty="0" smtClean="0"/>
              <a:t>perdidas</a:t>
            </a:r>
          </a:p>
          <a:p>
            <a:endParaRPr lang="pt-BR" dirty="0" smtClean="0"/>
          </a:p>
          <a:p>
            <a:r>
              <a:rPr lang="pt-BR" dirty="0" smtClean="0"/>
              <a:t>Utiliza-se com a extensão “.</a:t>
            </a:r>
            <a:r>
              <a:rPr lang="pt-BR" dirty="0" err="1" smtClean="0"/>
              <a:t>blade.php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Permite a herança e a extensão de </a:t>
            </a:r>
            <a:r>
              <a:rPr lang="pt-BR" dirty="0" err="1" smtClean="0"/>
              <a:t>templates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2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- </a:t>
            </a:r>
            <a:r>
              <a:rPr lang="pt-BR" dirty="0" err="1"/>
              <a:t>Blade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</a:t>
            </a:r>
            <a:r>
              <a:rPr lang="pt-BR" dirty="0" err="1" smtClean="0"/>
              <a:t>Blade</a:t>
            </a:r>
            <a:r>
              <a:rPr lang="pt-BR" dirty="0" smtClean="0"/>
              <a:t> você pode reaproveitar o código apenas referenciando os arquivos de layout</a:t>
            </a:r>
          </a:p>
          <a:p>
            <a:endParaRPr lang="pt-BR" dirty="0"/>
          </a:p>
          <a:p>
            <a:r>
              <a:rPr lang="pt-BR" dirty="0" smtClean="0"/>
              <a:t>Por exemplo separar trechos de código que frequentemente se repetem como: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Rodapé</a:t>
            </a:r>
          </a:p>
          <a:p>
            <a:pPr lvl="1"/>
            <a:r>
              <a:rPr lang="pt-BR" dirty="0" smtClean="0"/>
              <a:t>Menu de navegação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1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é </a:t>
            </a:r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Permanece em “repouso”, não armazenando </a:t>
            </a:r>
            <a:r>
              <a:rPr lang="pt-BR" dirty="0" smtClean="0"/>
              <a:t>nenhum </a:t>
            </a:r>
            <a:r>
              <a:rPr lang="pt-BR" dirty="0"/>
              <a:t>estado da aplicação da sessão do usuário no </a:t>
            </a:r>
            <a:r>
              <a:rPr lang="pt-BR" dirty="0" smtClean="0"/>
              <a:t>servidor.</a:t>
            </a:r>
          </a:p>
          <a:p>
            <a:endParaRPr lang="pt-BR" dirty="0"/>
          </a:p>
          <a:p>
            <a:r>
              <a:rPr lang="pt-BR" dirty="0"/>
              <a:t>Um mesmo cliente pode mandar várias requisições para o servidor, porém, cada uma delas </a:t>
            </a:r>
            <a:r>
              <a:rPr lang="pt-BR" dirty="0" smtClean="0"/>
              <a:t>deve </a:t>
            </a:r>
            <a:r>
              <a:rPr lang="pt-BR" dirty="0"/>
              <a:t>ser </a:t>
            </a:r>
            <a:r>
              <a:rPr lang="pt-BR" dirty="0" smtClean="0"/>
              <a:t>independente.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119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Estende o modelo 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Database</a:t>
            </a:r>
            <a:r>
              <a:rPr lang="pt-BR" dirty="0" smtClean="0"/>
              <a:t>\</a:t>
            </a:r>
            <a:r>
              <a:rPr lang="pt-BR" dirty="0" err="1" smtClean="0"/>
              <a:t>Eloquent</a:t>
            </a:r>
            <a:r>
              <a:rPr lang="pt-BR" dirty="0" smtClean="0"/>
              <a:t>\</a:t>
            </a:r>
            <a:r>
              <a:rPr lang="pt-BR" dirty="0" err="1" smtClean="0"/>
              <a:t>Model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pPr lvl="1"/>
            <a:r>
              <a:rPr lang="pt-BR" dirty="0" smtClean="0"/>
              <a:t>Faz a abstração do banco de dados para a aplicação</a:t>
            </a:r>
          </a:p>
          <a:p>
            <a:pPr lvl="1"/>
            <a:r>
              <a:rPr lang="pt-BR" dirty="0" smtClean="0"/>
              <a:t>Representa cada tabela do banco através de um modelo</a:t>
            </a:r>
          </a:p>
          <a:p>
            <a:pPr lvl="1"/>
            <a:r>
              <a:rPr lang="pt-BR" dirty="0" smtClean="0"/>
              <a:t>Facilita a mudança de banco de dados se for preciso</a:t>
            </a:r>
          </a:p>
          <a:p>
            <a:endParaRPr lang="pt-BR" dirty="0"/>
          </a:p>
          <a:p>
            <a:r>
              <a:rPr lang="pt-BR" dirty="0" err="1" smtClean="0"/>
              <a:t>Relationships</a:t>
            </a:r>
            <a:endParaRPr lang="pt-BR" dirty="0" smtClean="0"/>
          </a:p>
          <a:p>
            <a:pPr lvl="1"/>
            <a:r>
              <a:rPr lang="pt-BR" dirty="0" smtClean="0"/>
              <a:t>Permite relacionamento entre modelos e fácil integração entre as classes com diferentes cardinalidades</a:t>
            </a:r>
          </a:p>
          <a:p>
            <a:pPr lvl="1"/>
            <a:r>
              <a:rPr lang="pt-BR" dirty="0"/>
              <a:t>Por exemplo associar chaves estrangeiras entre as classes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26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a escrita de SQL queries de uma maneira mais elegante e de mais fácil leitura</a:t>
            </a:r>
          </a:p>
          <a:p>
            <a:endParaRPr lang="pt-BR" dirty="0"/>
          </a:p>
          <a:p>
            <a:r>
              <a:rPr lang="pt-BR" dirty="0" smtClean="0"/>
              <a:t>Suporte nativo a prevenção de SQL </a:t>
            </a:r>
            <a:r>
              <a:rPr lang="pt-BR" dirty="0" err="1" smtClean="0"/>
              <a:t>Injections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232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SQL Nativo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Query </a:t>
            </a:r>
            <a:r>
              <a:rPr lang="en-US" dirty="0" err="1"/>
              <a:t>nativa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dirty="0" smtClean="0"/>
              <a:t>Query utilizando </a:t>
            </a:r>
            <a:r>
              <a:rPr lang="pt-BR" dirty="0" err="1"/>
              <a:t>Fluent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3586" y="5104665"/>
            <a:ext cx="102502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586" y="2531614"/>
            <a:ext cx="99322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id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FROM users WHERE 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 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name ASC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 lista de usuários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R</a:t>
            </a:r>
            <a:r>
              <a:rPr lang="pt-BR" dirty="0" smtClean="0"/>
              <a:t>etorna </a:t>
            </a:r>
            <a:r>
              <a:rPr lang="pt-BR" dirty="0"/>
              <a:t>apenas o atributo </a:t>
            </a:r>
            <a:r>
              <a:rPr lang="pt-BR" dirty="0" err="1"/>
              <a:t>title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Conta o </a:t>
            </a:r>
            <a:r>
              <a:rPr lang="pt-BR" dirty="0"/>
              <a:t>número de resultados da query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Retorna </a:t>
            </a:r>
            <a:r>
              <a:rPr lang="pt-BR" dirty="0"/>
              <a:t>os usuários com votos menor que 100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6295" y="2201388"/>
            <a:ext cx="500970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6295" y="3420458"/>
            <a:ext cx="63882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$titles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pluck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6295" y="4669822"/>
            <a:ext cx="528542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86295" y="5992297"/>
            <a:ext cx="859401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 smtClean="0"/>
              <a:t>Busca </a:t>
            </a:r>
            <a:r>
              <a:rPr lang="pt-BR" dirty="0" smtClean="0"/>
              <a:t>os </a:t>
            </a:r>
            <a:r>
              <a:rPr lang="pt-BR" dirty="0"/>
              <a:t>usuários e ordena pelo atributo </a:t>
            </a:r>
            <a:r>
              <a:rPr lang="pt-BR" dirty="0" err="1"/>
              <a:t>name</a:t>
            </a:r>
            <a:r>
              <a:rPr lang="pt-BR" dirty="0"/>
              <a:t> em ordem descendente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Insere </a:t>
            </a:r>
            <a:r>
              <a:rPr lang="pt-BR" dirty="0" smtClean="0"/>
              <a:t>um </a:t>
            </a:r>
            <a:r>
              <a:rPr lang="pt-BR" dirty="0"/>
              <a:t>novo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Atualiza </a:t>
            </a:r>
            <a:r>
              <a:rPr lang="pt-BR" dirty="0"/>
              <a:t>os votos de um usuário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Deleta </a:t>
            </a:r>
            <a:r>
              <a:rPr lang="pt-BR" dirty="0"/>
              <a:t>os usuários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649" y="2235340"/>
            <a:ext cx="845616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66649" y="3417754"/>
            <a:ext cx="1038617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'john@example.com'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90052" y="4663363"/>
            <a:ext cx="83183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'votes'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648" y="5876409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Requests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Como obter a instância da requisição HTTP?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/>
              <a:t>Via </a:t>
            </a:r>
            <a:r>
              <a:rPr lang="pt-BR" dirty="0"/>
              <a:t>injeção de dependência utilizando a classe “</a:t>
            </a:r>
            <a:r>
              <a:rPr lang="pt-BR" dirty="0" err="1" smtClean="0"/>
              <a:t>Illuminate</a:t>
            </a:r>
            <a:r>
              <a:rPr lang="pt-BR" dirty="0" smtClean="0"/>
              <a:t>\</a:t>
            </a:r>
            <a:r>
              <a:rPr lang="pt-BR" dirty="0" err="1" smtClean="0"/>
              <a:t>Http</a:t>
            </a:r>
            <a:r>
              <a:rPr lang="pt-BR" dirty="0" smtClean="0"/>
              <a:t>\</a:t>
            </a:r>
            <a:r>
              <a:rPr lang="pt-BR" dirty="0" err="1" smtClean="0"/>
              <a:t>Request</a:t>
            </a:r>
            <a:r>
              <a:rPr lang="pt-BR" dirty="0" smtClean="0"/>
              <a:t>”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A requisição </a:t>
            </a:r>
            <a:r>
              <a:rPr lang="pt-BR" dirty="0"/>
              <a:t>será automaticamente injetada pelo Service </a:t>
            </a:r>
            <a:r>
              <a:rPr lang="pt-BR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666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 smtClean="0"/>
              <a:t>Recuperando</a:t>
            </a:r>
            <a:r>
              <a:rPr lang="en-US" sz="2000" dirty="0" smtClean="0"/>
              <a:t> a request via </a:t>
            </a:r>
            <a:r>
              <a:rPr lang="en-US" sz="2000" dirty="0" err="1" smtClean="0"/>
              <a:t>injeção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dependência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5448" y="3396664"/>
            <a:ext cx="589630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Recuperando</a:t>
            </a:r>
            <a:r>
              <a:rPr lang="en-US" sz="2000" dirty="0"/>
              <a:t> a URL da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94537" y="306440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$url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-&gt;url()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Acessando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da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84179" y="3449556"/>
            <a:ext cx="36311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$dados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-&gt;all()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operações com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 err="1"/>
              <a:t>Verifica</a:t>
            </a:r>
            <a:r>
              <a:rPr lang="en-US" sz="2000" dirty="0"/>
              <a:t> a </a:t>
            </a:r>
            <a:r>
              <a:rPr lang="en-US" sz="2000" dirty="0" err="1" smtClean="0"/>
              <a:t>existência</a:t>
            </a:r>
            <a:r>
              <a:rPr lang="en-US" sz="2000" dirty="0" smtClean="0"/>
              <a:t> de </a:t>
            </a:r>
            <a:r>
              <a:rPr lang="en-US" sz="2000" dirty="0"/>
              <a:t>um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requisição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7337" y="3401129"/>
            <a:ext cx="40446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-&gt;has(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arquitetura </a:t>
            </a:r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25602" name="Picture 2" descr="https://lh6.googleusercontent.com/-u9hFxEK0OS8/T6a9yHaniHI/AAAAAAAAF_Y/prEsvdWrNtI/s550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15" y="1994037"/>
            <a:ext cx="9202437" cy="418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71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os dados da </a:t>
            </a:r>
            <a:r>
              <a:rPr lang="pt-BR" dirty="0" err="1" smtClean="0"/>
              <a:t>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9699" y="3235348"/>
            <a:ext cx="997260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São as respostas de retorno dos </a:t>
            </a:r>
            <a:r>
              <a:rPr lang="pt-BR" dirty="0" err="1"/>
              <a:t>controllers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Elas podem ser:</a:t>
            </a:r>
          </a:p>
          <a:p>
            <a:pPr lvl="1" fontAlgn="base"/>
            <a:r>
              <a:rPr lang="pt-BR" dirty="0"/>
              <a:t>Textos</a:t>
            </a:r>
          </a:p>
          <a:p>
            <a:pPr lvl="1" fontAlgn="base"/>
            <a:r>
              <a:rPr lang="pt-BR" dirty="0"/>
              <a:t>JSON</a:t>
            </a:r>
          </a:p>
          <a:p>
            <a:pPr lvl="1" fontAlgn="base"/>
            <a:r>
              <a:rPr lang="pt-BR" dirty="0" err="1"/>
              <a:t>Views</a:t>
            </a:r>
            <a:endParaRPr lang="pt-BR" dirty="0"/>
          </a:p>
          <a:p>
            <a:pPr lvl="1" fontAlgn="base"/>
            <a:r>
              <a:rPr lang="pt-BR" dirty="0"/>
              <a:t>Download</a:t>
            </a:r>
          </a:p>
          <a:p>
            <a:pPr lvl="1" fontAlgn="base"/>
            <a:r>
              <a:rPr lang="pt-BR" dirty="0" err="1"/>
              <a:t>Redirect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34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9227" y="3266880"/>
            <a:ext cx="41825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1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1145" y="3600431"/>
            <a:ext cx="804258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5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7434" y="3181271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1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Download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7366" y="4001294"/>
            <a:ext cx="8180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$pathToFile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$headers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1">
            <a:normAutofit/>
          </a:bodyPr>
          <a:lstStyle/>
          <a:p>
            <a:r>
              <a:rPr lang="en-US" sz="1800" dirty="0" smtClean="0"/>
              <a:t>Para </a:t>
            </a:r>
            <a:r>
              <a:rPr lang="en-US" sz="1800" dirty="0" err="1" smtClean="0"/>
              <a:t>uma</a:t>
            </a:r>
            <a:r>
              <a:rPr lang="en-US" sz="1800" dirty="0" smtClean="0"/>
              <a:t> URL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Redirecionar</a:t>
            </a:r>
            <a:r>
              <a:rPr lang="en-US" sz="1800" dirty="0" smtClean="0"/>
              <a:t> de </a:t>
            </a:r>
            <a:r>
              <a:rPr lang="en-US" sz="1800" dirty="0" err="1" smtClean="0"/>
              <a:t>volta</a:t>
            </a:r>
            <a:r>
              <a:rPr lang="en-US" sz="1800" dirty="0" smtClean="0"/>
              <a:t> à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anterior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Com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</a:t>
            </a:r>
            <a:r>
              <a:rPr lang="en-US" sz="1800" dirty="0" err="1" smtClean="0"/>
              <a:t>preenchidos</a:t>
            </a:r>
            <a:r>
              <a:rPr lang="en-US" sz="1800" dirty="0" smtClean="0"/>
              <a:t> dos </a:t>
            </a:r>
            <a:r>
              <a:rPr lang="en-US" sz="1800" dirty="0" err="1" smtClean="0"/>
              <a:t>campos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152" y="2314165"/>
            <a:ext cx="487184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'home/dashboard'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62152" y="3815465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2152" y="5278513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Responses - </a:t>
            </a:r>
            <a:r>
              <a:rPr lang="pt-BR" dirty="0" err="1" smtClean="0"/>
              <a:t>Redirect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369" y="1825625"/>
            <a:ext cx="11451017" cy="4351338"/>
          </a:xfrm>
        </p:spPr>
        <p:txBody>
          <a:bodyPr numCol="2">
            <a:normAutofit/>
          </a:bodyPr>
          <a:lstStyle/>
          <a:p>
            <a:r>
              <a:rPr lang="en-US" sz="1800" dirty="0" err="1" smtClean="0"/>
              <a:t>Redirecionar</a:t>
            </a:r>
            <a:r>
              <a:rPr lang="en-US" sz="1800" dirty="0" smtClean="0"/>
              <a:t> </a:t>
            </a:r>
            <a:r>
              <a:rPr lang="en-US" sz="1800" dirty="0" smtClean="0"/>
              <a:t>com </a:t>
            </a:r>
            <a:r>
              <a:rPr lang="en-US" sz="1800" dirty="0" err="1" smtClean="0"/>
              <a:t>erros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Com </a:t>
            </a:r>
            <a:r>
              <a:rPr lang="en-US" sz="1800" dirty="0" smtClean="0"/>
              <a:t>dados da </a:t>
            </a:r>
            <a:r>
              <a:rPr lang="en-US" sz="1800" dirty="0" err="1" smtClean="0"/>
              <a:t>sessão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Para </a:t>
            </a:r>
            <a:r>
              <a:rPr lang="en-US" sz="1800" dirty="0" err="1" smtClean="0"/>
              <a:t>uma</a:t>
            </a:r>
            <a:r>
              <a:rPr lang="en-US" sz="1800" dirty="0" smtClean="0"/>
              <a:t> action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2506717"/>
            <a:ext cx="8652642" cy="3659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8200" y="3900477"/>
            <a:ext cx="72968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38200" y="5574602"/>
            <a:ext cx="70775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redirect()-&gt;action(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'HomeController@index'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OAuth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JWT</a:t>
            </a:r>
          </a:p>
          <a:p>
            <a:endParaRPr lang="pt-BR" dirty="0"/>
          </a:p>
          <a:p>
            <a:r>
              <a:rPr lang="pt-BR" dirty="0" smtClean="0"/>
              <a:t>Socialite (</a:t>
            </a:r>
            <a:r>
              <a:rPr lang="pt-BR" dirty="0" err="1" smtClean="0"/>
              <a:t>Facebook</a:t>
            </a:r>
            <a:r>
              <a:rPr lang="pt-BR" dirty="0" smtClean="0"/>
              <a:t>, </a:t>
            </a:r>
            <a:r>
              <a:rPr lang="pt-BR" dirty="0" err="1" smtClean="0"/>
              <a:t>Twitter</a:t>
            </a:r>
            <a:r>
              <a:rPr lang="pt-BR" dirty="0" smtClean="0"/>
              <a:t>, </a:t>
            </a:r>
            <a:r>
              <a:rPr lang="pt-BR" dirty="0" err="1" smtClean="0"/>
              <a:t>GPlus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Nativa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https://laracasts.com/discuss/channels/general-discussion/how-to-name-laravel-52-auth-routes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5476" y="1690688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API </a:t>
            </a:r>
            <a:r>
              <a:rPr lang="pt-BR" dirty="0" err="1" smtClean="0"/>
              <a:t>Endpoints</a:t>
            </a:r>
            <a:r>
              <a:rPr lang="pt-BR" dirty="0" smtClean="0"/>
              <a:t> (</a:t>
            </a:r>
            <a:r>
              <a:rPr lang="pt-BR" dirty="0" err="1" smtClean="0"/>
              <a:t>URLs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Webservices REST possuem a padronização de </a:t>
            </a:r>
            <a:r>
              <a:rPr lang="pt-BR" dirty="0" err="1" smtClean="0"/>
              <a:t>URLs</a:t>
            </a:r>
            <a:r>
              <a:rPr lang="pt-BR" dirty="0" smtClean="0"/>
              <a:t> para torná-las mais amigáveis, onde cada </a:t>
            </a:r>
            <a:r>
              <a:rPr lang="pt-BR" dirty="0" err="1" smtClean="0"/>
              <a:t>url</a:t>
            </a:r>
            <a:r>
              <a:rPr lang="pt-BR" dirty="0" smtClean="0"/>
              <a:t> deverá representar apenas um recurso</a:t>
            </a:r>
          </a:p>
        </p:txBody>
      </p:sp>
      <p:pic>
        <p:nvPicPr>
          <p:cNvPr id="24578" name="Picture 2" descr="http://www.tothenew.com/blog/wp-content/uploads/2015/05/620x263xRESTful-API-design.jpg.pagespeed.ic.BsvGd81Oy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5" y="2800564"/>
            <a:ext cx="9156218" cy="38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14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35"/>
          <a:stretch/>
        </p:blipFill>
        <p:spPr bwMode="auto">
          <a:xfrm>
            <a:off x="2143276" y="1825625"/>
            <a:ext cx="6450646" cy="41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47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3" b="38870"/>
          <a:stretch/>
        </p:blipFill>
        <p:spPr bwMode="auto">
          <a:xfrm>
            <a:off x="1204051" y="2554014"/>
            <a:ext cx="9783897" cy="34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15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err="1" smtClean="0"/>
              <a:t>RESTful</a:t>
            </a:r>
            <a:r>
              <a:rPr lang="pt-BR" dirty="0" smtClean="0"/>
              <a:t> 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cask.scotch.io/2014/11/tokens-n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8" b="2555"/>
          <a:stretch/>
        </p:blipFill>
        <p:spPr bwMode="auto">
          <a:xfrm>
            <a:off x="1978989" y="1690688"/>
            <a:ext cx="8234022" cy="4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Mutators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Permitem a fácil formatação de atributos providos pelo </a:t>
            </a:r>
            <a:r>
              <a:rPr lang="pt-BR" dirty="0" smtClean="0"/>
              <a:t>modelo</a:t>
            </a:r>
            <a:endParaRPr lang="pt-BR" dirty="0"/>
          </a:p>
          <a:p>
            <a:r>
              <a:rPr lang="pt-BR" dirty="0" smtClean="0"/>
              <a:t>Por exemplo</a:t>
            </a:r>
          </a:p>
          <a:p>
            <a:pPr lvl="1"/>
            <a:r>
              <a:rPr lang="pt-BR" dirty="0" smtClean="0"/>
              <a:t>Formatar </a:t>
            </a:r>
            <a:r>
              <a:rPr lang="pt-BR" dirty="0" err="1" smtClean="0"/>
              <a:t>datetime</a:t>
            </a:r>
            <a:r>
              <a:rPr lang="pt-BR" dirty="0" smtClean="0"/>
              <a:t>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Fazer </a:t>
            </a:r>
            <a:r>
              <a:rPr lang="pt-BR" dirty="0" err="1" smtClean="0"/>
              <a:t>cast</a:t>
            </a:r>
            <a:r>
              <a:rPr lang="pt-BR" dirty="0" smtClean="0"/>
              <a:t> de </a:t>
            </a:r>
            <a:r>
              <a:rPr lang="pt-BR" dirty="0" smtClean="0"/>
              <a:t>atributos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Criar o </a:t>
            </a:r>
            <a:r>
              <a:rPr lang="pt-BR" dirty="0" err="1" smtClean="0"/>
              <a:t>slug</a:t>
            </a:r>
            <a:r>
              <a:rPr lang="pt-BR" dirty="0" smtClean="0"/>
              <a:t> de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Converter uma </a:t>
            </a:r>
            <a:r>
              <a:rPr lang="pt-BR" dirty="0" err="1" smtClean="0"/>
              <a:t>string</a:t>
            </a:r>
            <a:r>
              <a:rPr lang="pt-BR" dirty="0" smtClean="0"/>
              <a:t> em caracteres minúsculos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5782" y="5861340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strtolower(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29755" y="2957876"/>
            <a:ext cx="55611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'd/m/Y'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5782" y="2945997"/>
            <a:ext cx="21146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Carbon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49186" y="4926070"/>
            <a:ext cx="693972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str_slug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"banco de dados"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//gera banco-de-dados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49186" y="3941973"/>
            <a:ext cx="335540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utiliza a classe </a:t>
            </a:r>
            <a:r>
              <a:rPr lang="pt-BR" dirty="0" smtClean="0"/>
              <a:t>“</a:t>
            </a:r>
            <a:r>
              <a:rPr lang="pt-BR" dirty="0" err="1" smtClean="0"/>
              <a:t>ValidatesRequests</a:t>
            </a:r>
            <a:r>
              <a:rPr lang="pt-BR" dirty="0" smtClean="0"/>
              <a:t>” </a:t>
            </a:r>
            <a:r>
              <a:rPr lang="pt-BR" dirty="0" smtClean="0"/>
              <a:t>para validar as regras de restrição entre os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da aplicação</a:t>
            </a:r>
          </a:p>
          <a:p>
            <a:endParaRPr lang="pt-BR" dirty="0"/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Verifica se um e-mail é único</a:t>
            </a:r>
          </a:p>
          <a:p>
            <a:pPr lvl="1"/>
            <a:r>
              <a:rPr lang="pt-BR" dirty="0" smtClean="0"/>
              <a:t>Verifica se os campos obrigatórios são preenchidos</a:t>
            </a:r>
          </a:p>
          <a:p>
            <a:pPr lvl="1"/>
            <a:r>
              <a:rPr lang="pt-BR" dirty="0" smtClean="0"/>
              <a:t>Limita o número de caracteres de um campo</a:t>
            </a:r>
          </a:p>
          <a:p>
            <a:pPr lvl="1"/>
            <a:r>
              <a:rPr lang="pt-BR" dirty="0" smtClean="0"/>
              <a:t>Define o tamanho máximo de um arquivo de upload</a:t>
            </a:r>
          </a:p>
          <a:p>
            <a:pPr lvl="1"/>
            <a:r>
              <a:rPr lang="pt-BR" dirty="0" smtClean="0"/>
              <a:t>Verifica se um atributo está em um 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5283" y="1825625"/>
            <a:ext cx="72154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Validator::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'required|unique:posts|max:255'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'required'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'post/create'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$validator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os erros da 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9406" y="2971911"/>
            <a:ext cx="74911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"col-md-12"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alert-danger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!!}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- Criando um Blog </a:t>
            </a:r>
            <a:r>
              <a:rPr lang="pt-BR" dirty="0" err="1" smtClean="0"/>
              <a:t>RestFUL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Schema</a:t>
            </a:r>
            <a:r>
              <a:rPr lang="pt-BR" dirty="0" smtClean="0"/>
              <a:t> Designer</a:t>
            </a:r>
          </a:p>
          <a:p>
            <a:pPr lvl="1"/>
            <a:r>
              <a:rPr lang="pt-BR" dirty="0" smtClean="0"/>
              <a:t>http://laravelsd.com/share/s4UjqE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960" t="18211" r="20758" b="14763"/>
          <a:stretch/>
        </p:blipFill>
        <p:spPr>
          <a:xfrm>
            <a:off x="2617075" y="2665072"/>
            <a:ext cx="6484882" cy="41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da aplicação MVC</a:t>
            </a:r>
            <a:endParaRPr lang="pt-BR" dirty="0"/>
          </a:p>
        </p:txBody>
      </p:sp>
      <p:pic>
        <p:nvPicPr>
          <p:cNvPr id="1026" name="Picture 2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72" y="1749425"/>
            <a:ext cx="771525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</a:p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err="1" smtClean="0"/>
              <a:t>migrations</a:t>
            </a:r>
            <a:r>
              <a:rPr lang="pt-BR" dirty="0" smtClean="0"/>
              <a:t> e </a:t>
            </a:r>
            <a:r>
              <a:rPr lang="pt-BR" dirty="0" err="1" smtClean="0"/>
              <a:t>seeds</a:t>
            </a:r>
            <a:endParaRPr lang="pt-BR" dirty="0" smtClean="0"/>
          </a:p>
          <a:p>
            <a:r>
              <a:rPr lang="pt-BR" dirty="0" smtClean="0"/>
              <a:t>Gerar autenticação</a:t>
            </a:r>
          </a:p>
          <a:p>
            <a:r>
              <a:rPr lang="pt-BR" dirty="0" smtClean="0"/>
              <a:t>Criar modelos e associações</a:t>
            </a:r>
          </a:p>
          <a:p>
            <a:r>
              <a:rPr lang="pt-BR" dirty="0"/>
              <a:t>Criar </a:t>
            </a:r>
            <a:r>
              <a:rPr lang="pt-BR" dirty="0" smtClean="0"/>
              <a:t>rotas</a:t>
            </a:r>
          </a:p>
          <a:p>
            <a:r>
              <a:rPr lang="pt-BR" dirty="0" smtClean="0"/>
              <a:t>Criar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 err="1" smtClean="0"/>
              <a:t>views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869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/>
          </a:p>
          <a:p>
            <a:r>
              <a:rPr lang="pt-BR" sz="2000" dirty="0"/>
              <a:t>Surgiu em 2011</a:t>
            </a:r>
          </a:p>
          <a:p>
            <a:endParaRPr lang="pt-BR" sz="2000" dirty="0" smtClean="0"/>
          </a:p>
          <a:p>
            <a:r>
              <a:rPr lang="pt-BR" sz="2000" dirty="0" smtClean="0"/>
              <a:t>Criado por </a:t>
            </a:r>
            <a:r>
              <a:rPr lang="pt-BR" sz="2000" b="1" dirty="0"/>
              <a:t>Taylor </a:t>
            </a:r>
            <a:r>
              <a:rPr lang="pt-BR" sz="2000" b="1" dirty="0" err="1" smtClean="0"/>
              <a:t>Otwell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Cross-</a:t>
            </a:r>
            <a:r>
              <a:rPr lang="pt-BR" sz="2000" dirty="0" err="1" smtClean="0"/>
              <a:t>platform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Focado em qualidade e produtividade</a:t>
            </a:r>
          </a:p>
        </p:txBody>
      </p:sp>
      <p:pic>
        <p:nvPicPr>
          <p:cNvPr id="1026" name="Picture 2" descr="http://blog.legacyteam.info/wp-content/uploads/2014/10/laravel-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62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Laravel</a:t>
            </a:r>
            <a:r>
              <a:rPr lang="pt-BR" dirty="0" smtClean="0"/>
              <a:t> na máquina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Criando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6910" y="2950910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8F8F2"/>
                </a:solidFill>
                <a:latin typeface="Menlo"/>
              </a:rPr>
              <a:t>composer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global 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require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"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/</a:t>
            </a:r>
            <a:r>
              <a:rPr lang="pt-BR" dirty="0" err="1">
                <a:solidFill>
                  <a:srgbClr val="F8F8F2"/>
                </a:solidFill>
                <a:latin typeface="Menlo"/>
              </a:rPr>
              <a:t>installer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"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6910" y="4611419"/>
            <a:ext cx="69473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F8F8F2"/>
                </a:solidFill>
                <a:latin typeface="Menlo"/>
              </a:rPr>
              <a:t>laravel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 new </a:t>
            </a:r>
            <a:r>
              <a:rPr lang="pt-BR" dirty="0" err="1" smtClean="0">
                <a:solidFill>
                  <a:srgbClr val="F8F8F2"/>
                </a:solidFill>
                <a:latin typeface="Menlo"/>
              </a:rPr>
              <a:t>fct</a:t>
            </a:r>
            <a:r>
              <a:rPr lang="pt-BR" dirty="0" smtClean="0">
                <a:solidFill>
                  <a:srgbClr val="F8F8F2"/>
                </a:solidFill>
                <a:latin typeface="Menlo"/>
              </a:rPr>
              <a:t>-blog</a:t>
            </a:r>
            <a:endParaRPr lang="pt-B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3792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arquivo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1"/>
            <a:ext cx="10515600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APP_ENV=local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APP_KEY=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SomeRandomString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APP_DEBUG=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APP_LOG_LEVEL=debug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APP_URL=http://localhost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DB_HOST=127.0.0.1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DB_PORT=3306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DB_DATABASE=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DB_USERNAME=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homestead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DB_PASSWORD=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65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a 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5517" y="3612834"/>
            <a:ext cx="30796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346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migrations</a:t>
            </a:r>
            <a:r>
              <a:rPr lang="pt-BR" dirty="0" smtClean="0"/>
              <a:t> para as tabelas de categoria e post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Rodando os </a:t>
            </a:r>
            <a:r>
              <a:rPr lang="pt-BR" dirty="0" err="1" smtClean="0"/>
              <a:t>migrations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 algo der errado</a:t>
            </a: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5041" y="2415648"/>
            <a:ext cx="928331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create_category_table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85041" y="3116138"/>
            <a:ext cx="81804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 create_post_table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5041" y="4461885"/>
            <a:ext cx="2803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5041" y="5992297"/>
            <a:ext cx="40446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593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os modelos Categoria e Post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945" y="2566416"/>
            <a:ext cx="445827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Category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3945" y="3491873"/>
            <a:ext cx="39068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Post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74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os relacionamentos entre os modelos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0525" y="2246968"/>
            <a:ext cx="92833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id_category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525" y="4891026"/>
            <a:ext cx="8594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posts(){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'\App\Post'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'id_category'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2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13034" y="2340222"/>
            <a:ext cx="831830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'/home'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HomeController@index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categorias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'categoria'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CategoryController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//rotas de posts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09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os </a:t>
            </a:r>
            <a:r>
              <a:rPr lang="pt-BR" dirty="0" err="1" smtClean="0"/>
              <a:t>seeders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os </a:t>
            </a:r>
            <a:r>
              <a:rPr lang="pt-BR" dirty="0" err="1" smtClean="0"/>
              <a:t>seeders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Executa todos os </a:t>
            </a:r>
            <a:r>
              <a:rPr lang="pt-BR" dirty="0" err="1" smtClean="0"/>
              <a:t>seeders</a:t>
            </a:r>
            <a:r>
              <a:rPr lang="pt-BR" dirty="0" smtClean="0"/>
              <a:t> chamados no arquivo </a:t>
            </a:r>
            <a:r>
              <a:rPr lang="pt-BR" dirty="0" err="1" smtClean="0"/>
              <a:t>DatabaseSeeder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Executa um </a:t>
            </a:r>
            <a:r>
              <a:rPr lang="pt-BR" dirty="0" err="1" smtClean="0"/>
              <a:t>seeder</a:t>
            </a:r>
            <a:r>
              <a:rPr lang="pt-BR" dirty="0" smtClean="0"/>
              <a:t> </a:t>
            </a:r>
            <a:r>
              <a:rPr lang="pt-BR" dirty="0" smtClean="0"/>
              <a:t>específico</a:t>
            </a:r>
            <a:endParaRPr lang="pt-B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414" y="2440292"/>
            <a:ext cx="56989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seeder 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414" y="4001294"/>
            <a:ext cx="29418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2414" y="5562296"/>
            <a:ext cx="62504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UsersTableSeeder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35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84442"/>
            <a:ext cx="65261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CategoryController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27925"/>
            <a:ext cx="59747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342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r>
              <a:rPr lang="pt-BR" dirty="0" smtClean="0"/>
              <a:t>Categorias</a:t>
            </a:r>
            <a:endParaRPr lang="pt-BR" dirty="0"/>
          </a:p>
          <a:p>
            <a:pPr lvl="1"/>
            <a:r>
              <a:rPr lang="pt-BR" dirty="0" smtClean="0"/>
              <a:t>Posts</a:t>
            </a:r>
          </a:p>
          <a:p>
            <a:pPr lvl="1"/>
            <a:endParaRPr lang="pt-BR" dirty="0"/>
          </a:p>
          <a:p>
            <a:r>
              <a:rPr lang="pt-BR" dirty="0" smtClean="0"/>
              <a:t>Site</a:t>
            </a:r>
          </a:p>
          <a:p>
            <a:pPr lvl="1"/>
            <a:r>
              <a:rPr lang="pt-BR" dirty="0" smtClean="0"/>
              <a:t>Index</a:t>
            </a:r>
          </a:p>
          <a:p>
            <a:pPr lvl="1"/>
            <a:r>
              <a:rPr lang="pt-BR" dirty="0" smtClean="0"/>
              <a:t>Posts por categorias</a:t>
            </a:r>
          </a:p>
          <a:p>
            <a:pPr lvl="1"/>
            <a:r>
              <a:rPr lang="pt-BR" dirty="0" smtClean="0"/>
              <a:t>Posts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2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2000" dirty="0" smtClean="0"/>
              <a:t>Código fonte</a:t>
            </a:r>
          </a:p>
          <a:p>
            <a:pPr lvl="1"/>
            <a:r>
              <a:rPr lang="pt-BR" sz="1600" dirty="0" smtClean="0">
                <a:hlinkClick r:id="rId2"/>
              </a:rPr>
              <a:t>https://github.com/laravel/laravel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Documentação</a:t>
            </a:r>
          </a:p>
          <a:p>
            <a:pPr lvl="1"/>
            <a:r>
              <a:rPr lang="pt-BR" sz="1600" dirty="0" smtClean="0">
                <a:hlinkClick r:id="rId3"/>
              </a:rPr>
              <a:t>https://laravel.com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smtClean="0"/>
              <a:t>Pacotes</a:t>
            </a:r>
          </a:p>
          <a:p>
            <a:pPr lvl="1"/>
            <a:r>
              <a:rPr lang="pt-BR" sz="1600" dirty="0" smtClean="0">
                <a:hlinkClick r:id="rId4"/>
              </a:rPr>
              <a:t>http://packalyst.com/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Laracasts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5"/>
              </a:rPr>
              <a:t>https://laracasts.com/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Larajobs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/>
              </a:rPr>
              <a:t>https://larajobs.com/#/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Awesome</a:t>
            </a:r>
            <a:r>
              <a:rPr lang="pt-BR" sz="2000" dirty="0" smtClean="0"/>
              <a:t> BR</a:t>
            </a:r>
          </a:p>
          <a:p>
            <a:pPr lvl="1"/>
            <a:r>
              <a:rPr lang="pt-BR" sz="1600" dirty="0" smtClean="0">
                <a:hlinkClick r:id="rId7"/>
              </a:rPr>
              <a:t>http://awesome-br.com/#/laravel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Collective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8"/>
              </a:rPr>
              <a:t>https://laravelcollective.com/docs/5.2/html#number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2000" dirty="0" err="1" smtClean="0"/>
              <a:t>Laravel</a:t>
            </a:r>
            <a:r>
              <a:rPr lang="pt-BR" sz="2000" dirty="0" smtClean="0"/>
              <a:t> </a:t>
            </a:r>
            <a:r>
              <a:rPr lang="pt-BR" sz="2000" dirty="0" err="1" smtClean="0"/>
              <a:t>Tricks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9"/>
              </a:rPr>
              <a:t>http://laravel-tricks.com/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11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Party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– 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Collective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arquivo </a:t>
            </a:r>
            <a:r>
              <a:rPr lang="pt-BR" dirty="0" err="1" smtClean="0"/>
              <a:t>composer.json</a:t>
            </a:r>
            <a:endParaRPr lang="pt-BR" dirty="0" smtClean="0"/>
          </a:p>
          <a:p>
            <a:pPr lvl="1"/>
            <a:r>
              <a:rPr lang="pt-BR" dirty="0"/>
              <a:t>"</a:t>
            </a:r>
            <a:r>
              <a:rPr lang="pt-BR" dirty="0" err="1"/>
              <a:t>laravelcollective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": "5.2.*"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arquivo </a:t>
            </a:r>
            <a:r>
              <a:rPr lang="pt-BR" dirty="0" err="1" smtClean="0"/>
              <a:t>config</a:t>
            </a:r>
            <a:r>
              <a:rPr lang="pt-BR" dirty="0" smtClean="0"/>
              <a:t>/</a:t>
            </a:r>
            <a:r>
              <a:rPr lang="pt-BR" dirty="0" err="1" smtClean="0"/>
              <a:t>app.php</a:t>
            </a:r>
            <a:endParaRPr lang="pt-BR" dirty="0" smtClean="0"/>
          </a:p>
          <a:p>
            <a:pPr lvl="1"/>
            <a:r>
              <a:rPr lang="pt-BR" dirty="0" smtClean="0"/>
              <a:t>Adicione o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Adicionado o alias</a:t>
            </a: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3848" y="5391835"/>
            <a:ext cx="62504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Collective\Html\FormFacade::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'Html'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Collective\Html\HtmlFacade::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2776" y="4221796"/>
            <a:ext cx="61125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Collective\Html\HtmlServiceProvider::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470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laravel</a:t>
            </a:r>
            <a:r>
              <a:rPr lang="pt-BR" dirty="0" smtClean="0"/>
              <a:t> fornece uma maneira simples de implementar a paginação</a:t>
            </a:r>
          </a:p>
          <a:p>
            <a:pPr lvl="1"/>
            <a:r>
              <a:rPr lang="pt-BR" dirty="0" smtClean="0"/>
              <a:t>Apenas definindo a quantidade de elementos que estarão paginados</a:t>
            </a:r>
          </a:p>
          <a:p>
            <a:pPr lvl="1"/>
            <a:r>
              <a:rPr lang="pt-BR" dirty="0" smtClean="0"/>
              <a:t>Utiliza as eloquente queries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Na query do </a:t>
            </a:r>
            <a:r>
              <a:rPr lang="pt-BR" dirty="0" err="1" smtClean="0"/>
              <a:t>controller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4253327"/>
            <a:ext cx="51475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Category::</a:t>
            </a:r>
            <a:r>
              <a:rPr kumimoji="0" lang="pt-BR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paginate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5807631"/>
            <a:ext cx="37689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$categorias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}}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6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 – Como a mágica acontece?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2125" y="1825625"/>
            <a:ext cx="680186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last_page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"http://laravel.app?page=2"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prev_page_url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sz="2000" dirty="0" smtClean="0"/>
              <a:t>Adicionar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Adicionando </a:t>
            </a:r>
            <a:r>
              <a:rPr lang="pt-BR" sz="2000" dirty="0" smtClean="0"/>
              <a:t>uma </a:t>
            </a:r>
            <a:r>
              <a:rPr lang="pt-BR" sz="2000" dirty="0" err="1" smtClean="0"/>
              <a:t>key</a:t>
            </a:r>
            <a:r>
              <a:rPr lang="pt-BR" sz="2000" dirty="0" smtClean="0"/>
              <a:t> a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Resgatando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Removendo uma </a:t>
            </a:r>
            <a:r>
              <a:rPr lang="pt-BR" sz="2000" dirty="0" err="1" smtClean="0"/>
              <a:t>key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Limpando </a:t>
            </a:r>
            <a:r>
              <a:rPr lang="pt-BR" sz="2000" dirty="0" smtClean="0"/>
              <a:t>a </a:t>
            </a:r>
            <a:r>
              <a:rPr lang="pt-BR" sz="2000" dirty="0" smtClean="0"/>
              <a:t>sessão</a:t>
            </a:r>
            <a:endParaRPr lang="pt-B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882" y="2256675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0882" y="3232778"/>
            <a:ext cx="762901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'user.teams'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'developers'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0882" y="4208881"/>
            <a:ext cx="58368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0882" y="5151131"/>
            <a:ext cx="74911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0882" y="6127234"/>
            <a:ext cx="41825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dados da sessão na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931" y="3084474"/>
            <a:ext cx="528542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@if 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"alert alert-success"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session(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'status'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pt-BR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  <a:endParaRPr kumimoji="0" 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Heroku</a:t>
            </a:r>
            <a:r>
              <a:rPr lang="pt-BR" dirty="0" smtClean="0"/>
              <a:t> (https://www.youtube.com/watch?v=kY4u39a6Ueg)</a:t>
            </a:r>
          </a:p>
          <a:p>
            <a:endParaRPr lang="pt-BR" dirty="0"/>
          </a:p>
          <a:p>
            <a:r>
              <a:rPr lang="pt-BR" dirty="0" err="1" smtClean="0"/>
              <a:t>Forge</a:t>
            </a:r>
            <a:r>
              <a:rPr lang="pt-BR" dirty="0" smtClean="0"/>
              <a:t> (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r>
              <a:rPr lang="pt-BR" dirty="0" err="1" smtClean="0"/>
              <a:t>Official</a:t>
            </a:r>
            <a:r>
              <a:rPr lang="pt-BR" dirty="0" smtClean="0"/>
              <a:t> </a:t>
            </a:r>
            <a:r>
              <a:rPr lang="pt-BR" dirty="0" err="1" smtClean="0"/>
              <a:t>Deploy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Continous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Services (Containers, </a:t>
            </a:r>
            <a:r>
              <a:rPr lang="pt-BR" dirty="0" err="1" smtClean="0"/>
              <a:t>VMs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GIT + Linux PHP 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8309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renan.pupin@gmail.com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guilhermecavichioli@hotmail.com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</a:spPr>
      <a:bodyPr wrap="square">
        <a:spAutoFit/>
      </a:bodyPr>
      <a:lstStyle>
        <a:defPPr>
          <a:defRPr dirty="0">
            <a:solidFill>
              <a:srgbClr val="F8F8F2"/>
            </a:solidFill>
            <a:latin typeface="Menlo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2333</Words>
  <Application>Microsoft Office PowerPoint</Application>
  <PresentationFormat>Widescreen</PresentationFormat>
  <Paragraphs>651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Menlo</vt:lpstr>
      <vt:lpstr>Wingdings</vt:lpstr>
      <vt:lpstr>Tema do Office</vt:lpstr>
      <vt:lpstr>Introdução à APIs RESTful com PHP Laravel 5.2</vt:lpstr>
      <vt:lpstr>O que é um framework?</vt:lpstr>
      <vt:lpstr>E o que é uma API?</vt:lpstr>
      <vt:lpstr>REST</vt:lpstr>
      <vt:lpstr>REST é Stateless</vt:lpstr>
      <vt:lpstr>Vantagens da arquitetura RESTful</vt:lpstr>
      <vt:lpstr>RESTful API Endpoints (URLs)</vt:lpstr>
      <vt:lpstr>O Laravel</vt:lpstr>
      <vt:lpstr>Links Úteis</vt:lpstr>
      <vt:lpstr>Quem usa?</vt:lpstr>
      <vt:lpstr>Comparativo de uso – Frameworks PHP</vt:lpstr>
      <vt:lpstr>Focado na nova geração da web</vt:lpstr>
      <vt:lpstr>Laravel e o MVC</vt:lpstr>
      <vt:lpstr>Porquê Laravel é tão poderoso?</vt:lpstr>
      <vt:lpstr>Design Patterns</vt:lpstr>
      <vt:lpstr>Requisitos de ambiente</vt:lpstr>
      <vt:lpstr>Ferramentas e Tecnologias</vt:lpstr>
      <vt:lpstr>Instalação</vt:lpstr>
      <vt:lpstr>Criando o projeto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Artisan CLI</vt:lpstr>
      <vt:lpstr>Estrutura do Laravel</vt:lpstr>
      <vt:lpstr>Estrutura</vt:lpstr>
      <vt:lpstr>Estrutura</vt:lpstr>
      <vt:lpstr>Environment</vt:lpstr>
      <vt:lpstr>Database</vt:lpstr>
      <vt:lpstr>Routing</vt:lpstr>
      <vt:lpstr>Routing - Routes</vt:lpstr>
      <vt:lpstr>Routing - Resources</vt:lpstr>
      <vt:lpstr>Routing - Groups</vt:lpstr>
      <vt:lpstr>Routing – Middlewares</vt:lpstr>
      <vt:lpstr>Controllers</vt:lpstr>
      <vt:lpstr>Views</vt:lpstr>
      <vt:lpstr>Views - Blade Template Engine</vt:lpstr>
      <vt:lpstr>Views - Blade Template Engine</vt:lpstr>
      <vt:lpstr>Model</vt:lpstr>
      <vt:lpstr>Fluent</vt:lpstr>
      <vt:lpstr>Fluent vs SQL Nativo</vt:lpstr>
      <vt:lpstr>Fluent</vt:lpstr>
      <vt:lpstr>Fluent</vt:lpstr>
      <vt:lpstr>Requests</vt:lpstr>
      <vt:lpstr>Exemplo de operações com request</vt:lpstr>
      <vt:lpstr>Exemplo de operações com request</vt:lpstr>
      <vt:lpstr>Exemplo de operações com request</vt:lpstr>
      <vt:lpstr>Exemplo de operações com request</vt:lpstr>
      <vt:lpstr>Operações com os dados da request</vt:lpstr>
      <vt:lpstr>Responses</vt:lpstr>
      <vt:lpstr>Responses - Textos</vt:lpstr>
      <vt:lpstr>Responses - JSON</vt:lpstr>
      <vt:lpstr>Responses - Views</vt:lpstr>
      <vt:lpstr>Responses - Download</vt:lpstr>
      <vt:lpstr>Responses - Redirect</vt:lpstr>
      <vt:lpstr>Responses - Redirect</vt:lpstr>
      <vt:lpstr>Autenticação</vt:lpstr>
      <vt:lpstr>Autenticação</vt:lpstr>
      <vt:lpstr>Autenticação RESTful nativa</vt:lpstr>
      <vt:lpstr>Autenticação RESTful nativa</vt:lpstr>
      <vt:lpstr>Autenticação RESTful nativa</vt:lpstr>
      <vt:lpstr>Mutators</vt:lpstr>
      <vt:lpstr>Validação</vt:lpstr>
      <vt:lpstr>Validação</vt:lpstr>
      <vt:lpstr>Exibindo os erros da validação</vt:lpstr>
      <vt:lpstr>Hands On - Criando um Blog RestFUL</vt:lpstr>
      <vt:lpstr>Fluxo da aplicação MVC</vt:lpstr>
      <vt:lpstr>Etapas da Aplicação</vt:lpstr>
      <vt:lpstr>Criando o projeto</vt:lpstr>
      <vt:lpstr>Configurando o arquivo .env</vt:lpstr>
      <vt:lpstr>Gerando a autenticação</vt:lpstr>
      <vt:lpstr>Criando os migrations</vt:lpstr>
      <vt:lpstr>Criando os modelos</vt:lpstr>
      <vt:lpstr>Definindo os relacionamentos entre os modelos</vt:lpstr>
      <vt:lpstr>Criando as Rotas</vt:lpstr>
      <vt:lpstr>Gerando os seeders</vt:lpstr>
      <vt:lpstr>Criando os controllers</vt:lpstr>
      <vt:lpstr>Criando as views</vt:lpstr>
      <vt:lpstr>Third Party Code Integration – Laravel Collective</vt:lpstr>
      <vt:lpstr>Paginação</vt:lpstr>
      <vt:lpstr>Paginação – Como a mágica acontece?</vt:lpstr>
      <vt:lpstr>Session</vt:lpstr>
      <vt:lpstr>Exibindo dados da sessão na view</vt:lpstr>
      <vt:lpstr>Deploy</vt:lpstr>
      <vt:lpstr>Obrigado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APIs RESTful com PHP Laravel 5.2</dc:title>
  <dc:creator>Renan</dc:creator>
  <cp:lastModifiedBy>Renan</cp:lastModifiedBy>
  <cp:revision>94</cp:revision>
  <dcterms:created xsi:type="dcterms:W3CDTF">2016-06-13T03:01:18Z</dcterms:created>
  <dcterms:modified xsi:type="dcterms:W3CDTF">2016-06-19T21:56:04Z</dcterms:modified>
</cp:coreProperties>
</file>