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4" r:id="rId3"/>
    <p:sldId id="263" r:id="rId4"/>
    <p:sldId id="264" r:id="rId5"/>
    <p:sldId id="357" r:id="rId6"/>
    <p:sldId id="323" r:id="rId7"/>
    <p:sldId id="322" r:id="rId8"/>
    <p:sldId id="261" r:id="rId9"/>
    <p:sldId id="304" r:id="rId10"/>
    <p:sldId id="303" r:id="rId11"/>
    <p:sldId id="291" r:id="rId12"/>
    <p:sldId id="305" r:id="rId13"/>
    <p:sldId id="262" r:id="rId14"/>
    <p:sldId id="307" r:id="rId15"/>
    <p:sldId id="317" r:id="rId16"/>
    <p:sldId id="326" r:id="rId17"/>
    <p:sldId id="325" r:id="rId18"/>
    <p:sldId id="265" r:id="rId19"/>
    <p:sldId id="327" r:id="rId20"/>
    <p:sldId id="257" r:id="rId21"/>
    <p:sldId id="306" r:id="rId22"/>
    <p:sldId id="272" r:id="rId23"/>
    <p:sldId id="295" r:id="rId24"/>
    <p:sldId id="293" r:id="rId25"/>
    <p:sldId id="258" r:id="rId26"/>
    <p:sldId id="281" r:id="rId27"/>
    <p:sldId id="297" r:id="rId28"/>
    <p:sldId id="292" r:id="rId29"/>
    <p:sldId id="330" r:id="rId30"/>
    <p:sldId id="299" r:id="rId31"/>
    <p:sldId id="300" r:id="rId32"/>
    <p:sldId id="318" r:id="rId33"/>
    <p:sldId id="302" r:id="rId34"/>
    <p:sldId id="269" r:id="rId35"/>
    <p:sldId id="270" r:id="rId36"/>
    <p:sldId id="319" r:id="rId37"/>
    <p:sldId id="271" r:id="rId38"/>
    <p:sldId id="273" r:id="rId39"/>
    <p:sldId id="259" r:id="rId40"/>
    <p:sldId id="311" r:id="rId41"/>
    <p:sldId id="313" r:id="rId42"/>
    <p:sldId id="314" r:id="rId43"/>
    <p:sldId id="315" r:id="rId44"/>
    <p:sldId id="276" r:id="rId45"/>
    <p:sldId id="277" r:id="rId46"/>
    <p:sldId id="280" r:id="rId47"/>
    <p:sldId id="279" r:id="rId48"/>
    <p:sldId id="316" r:id="rId49"/>
    <p:sldId id="332" r:id="rId50"/>
    <p:sldId id="331" r:id="rId51"/>
    <p:sldId id="363" r:id="rId52"/>
    <p:sldId id="282" r:id="rId53"/>
    <p:sldId id="358" r:id="rId54"/>
    <p:sldId id="359" r:id="rId55"/>
    <p:sldId id="360" r:id="rId56"/>
    <p:sldId id="361" r:id="rId57"/>
    <p:sldId id="355" r:id="rId58"/>
    <p:sldId id="283" r:id="rId59"/>
    <p:sldId id="334" r:id="rId60"/>
    <p:sldId id="337" r:id="rId61"/>
    <p:sldId id="336" r:id="rId62"/>
    <p:sldId id="335" r:id="rId63"/>
    <p:sldId id="338" r:id="rId64"/>
    <p:sldId id="362" r:id="rId65"/>
    <p:sldId id="284" r:id="rId66"/>
    <p:sldId id="308" r:id="rId67"/>
    <p:sldId id="309" r:id="rId68"/>
    <p:sldId id="285" r:id="rId69"/>
    <p:sldId id="310" r:id="rId70"/>
    <p:sldId id="286" r:id="rId71"/>
    <p:sldId id="321" r:id="rId72"/>
    <p:sldId id="351" r:id="rId73"/>
    <p:sldId id="352" r:id="rId74"/>
    <p:sldId id="301" r:id="rId75"/>
    <p:sldId id="328" r:id="rId76"/>
    <p:sldId id="287" r:id="rId77"/>
    <p:sldId id="356" r:id="rId78"/>
    <p:sldId id="343" r:id="rId79"/>
    <p:sldId id="342" r:id="rId80"/>
    <p:sldId id="341" r:id="rId81"/>
    <p:sldId id="344" r:id="rId82"/>
    <p:sldId id="345" r:id="rId83"/>
    <p:sldId id="347" r:id="rId84"/>
    <p:sldId id="349" r:id="rId85"/>
    <p:sldId id="346" r:id="rId86"/>
    <p:sldId id="348" r:id="rId87"/>
    <p:sldId id="275" r:id="rId88"/>
    <p:sldId id="320" r:id="rId89"/>
    <p:sldId id="333" r:id="rId90"/>
    <p:sldId id="350" r:id="rId91"/>
    <p:sldId id="353" r:id="rId92"/>
    <p:sldId id="289" r:id="rId93"/>
    <p:sldId id="339" r:id="rId9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84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91075" autoAdjust="0"/>
  </p:normalViewPr>
  <p:slideViewPr>
    <p:cSldViewPr snapToGrid="0">
      <p:cViewPr varScale="1">
        <p:scale>
          <a:sx n="60" d="100"/>
          <a:sy n="60" d="100"/>
        </p:scale>
        <p:origin x="109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D198-887C-4649-BC8B-C6B8B743CE8C}" type="datetimeFigureOut">
              <a:rPr lang="pt-BR" smtClean="0"/>
              <a:t>20/06/2016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3E2F-4641-4360-ABA7-0513AA5872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8106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D198-887C-4649-BC8B-C6B8B743CE8C}" type="datetimeFigureOut">
              <a:rPr lang="pt-BR" smtClean="0"/>
              <a:t>20/06/2016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3E2F-4641-4360-ABA7-0513AA5872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406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D198-887C-4649-BC8B-C6B8B743CE8C}" type="datetimeFigureOut">
              <a:rPr lang="pt-BR" smtClean="0"/>
              <a:t>20/06/2016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3E2F-4641-4360-ABA7-0513AA5872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12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D198-887C-4649-BC8B-C6B8B743CE8C}" type="datetimeFigureOut">
              <a:rPr lang="pt-BR" smtClean="0"/>
              <a:t>20/06/2016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3E2F-4641-4360-ABA7-0513AA5872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0065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D198-887C-4649-BC8B-C6B8B743CE8C}" type="datetimeFigureOut">
              <a:rPr lang="pt-BR" smtClean="0"/>
              <a:t>20/06/2016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3E2F-4641-4360-ABA7-0513AA5872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6402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D198-887C-4649-BC8B-C6B8B743CE8C}" type="datetimeFigureOut">
              <a:rPr lang="pt-BR" smtClean="0"/>
              <a:t>20/06/2016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3E2F-4641-4360-ABA7-0513AA5872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477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D198-887C-4649-BC8B-C6B8B743CE8C}" type="datetimeFigureOut">
              <a:rPr lang="pt-BR" smtClean="0"/>
              <a:t>20/06/2016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3E2F-4641-4360-ABA7-0513AA5872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9617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D198-887C-4649-BC8B-C6B8B743CE8C}" type="datetimeFigureOut">
              <a:rPr lang="pt-BR" smtClean="0"/>
              <a:t>20/06/2016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3E2F-4641-4360-ABA7-0513AA5872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1978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D198-887C-4649-BC8B-C6B8B743CE8C}" type="datetimeFigureOut">
              <a:rPr lang="pt-BR" smtClean="0"/>
              <a:t>20/06/2016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3E2F-4641-4360-ABA7-0513AA5872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6777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D198-887C-4649-BC8B-C6B8B743CE8C}" type="datetimeFigureOut">
              <a:rPr lang="pt-BR" smtClean="0"/>
              <a:t>20/06/2016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3E2F-4641-4360-ABA7-0513AA5872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0013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D198-887C-4649-BC8B-C6B8B743CE8C}" type="datetimeFigureOut">
              <a:rPr lang="pt-BR" smtClean="0"/>
              <a:t>20/06/2016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3E2F-4641-4360-ABA7-0513AA5872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033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5D198-887C-4649-BC8B-C6B8B743CE8C}" type="datetimeFigureOut">
              <a:rPr lang="pt-BR" smtClean="0"/>
              <a:t>20/06/2016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B3E2F-4641-4360-ABA7-0513AA5872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3306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laravelcollective.com/docs/5.2/html#number" TargetMode="External"/><Relationship Id="rId3" Type="http://schemas.openxmlformats.org/officeDocument/2006/relationships/hyperlink" Target="https://laravel.com/" TargetMode="External"/><Relationship Id="rId7" Type="http://schemas.openxmlformats.org/officeDocument/2006/relationships/hyperlink" Target="http://awesome-br.com/#/laravel" TargetMode="External"/><Relationship Id="rId2" Type="http://schemas.openxmlformats.org/officeDocument/2006/relationships/hyperlink" Target="https://github.com/laravel/larave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arajobs.com/#/" TargetMode="External"/><Relationship Id="rId5" Type="http://schemas.openxmlformats.org/officeDocument/2006/relationships/hyperlink" Target="https://laracasts.com/" TargetMode="External"/><Relationship Id="rId4" Type="http://schemas.openxmlformats.org/officeDocument/2006/relationships/hyperlink" Target="http://packalyst.com/" TargetMode="External"/><Relationship Id="rId9" Type="http://schemas.openxmlformats.org/officeDocument/2006/relationships/hyperlink" Target="http://laravel-tricks.com/" TargetMode="Externa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hyperlink" Target="mailto:renan.pupin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39766" y="680928"/>
            <a:ext cx="9144000" cy="2387600"/>
          </a:xfrm>
        </p:spPr>
        <p:txBody>
          <a:bodyPr/>
          <a:lstStyle/>
          <a:p>
            <a:r>
              <a:rPr lang="pt-BR" dirty="0" smtClean="0"/>
              <a:t>Introdução à </a:t>
            </a:r>
            <a:r>
              <a:rPr lang="pt-BR" dirty="0" err="1" smtClean="0"/>
              <a:t>APIs</a:t>
            </a:r>
            <a:r>
              <a:rPr lang="pt-BR" dirty="0" smtClean="0"/>
              <a:t> </a:t>
            </a:r>
            <a:r>
              <a:rPr lang="pt-BR" dirty="0" err="1" smtClean="0"/>
              <a:t>RESTful</a:t>
            </a:r>
            <a:r>
              <a:rPr lang="pt-BR" dirty="0" smtClean="0"/>
              <a:t> com PHP </a:t>
            </a:r>
            <a:r>
              <a:rPr lang="pt-BR" dirty="0" err="1" smtClean="0"/>
              <a:t>Laravel</a:t>
            </a:r>
            <a:r>
              <a:rPr lang="pt-BR" dirty="0" smtClean="0"/>
              <a:t> 5.2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81655" y="4343017"/>
            <a:ext cx="9144000" cy="1655762"/>
          </a:xfrm>
        </p:spPr>
        <p:txBody>
          <a:bodyPr/>
          <a:lstStyle/>
          <a:p>
            <a:pPr algn="r"/>
            <a:r>
              <a:rPr lang="pt-BR" dirty="0" smtClean="0"/>
              <a:t>Renan Pupin</a:t>
            </a:r>
          </a:p>
          <a:p>
            <a:pPr algn="r"/>
            <a:r>
              <a:rPr lang="pt-BR" dirty="0" smtClean="0"/>
              <a:t>Guilherme </a:t>
            </a:r>
            <a:r>
              <a:rPr lang="pt-BR" dirty="0" err="1" smtClean="0"/>
              <a:t>Cavichioli</a:t>
            </a:r>
            <a:endParaRPr lang="pt-BR" dirty="0"/>
          </a:p>
        </p:txBody>
      </p:sp>
      <p:pic>
        <p:nvPicPr>
          <p:cNvPr id="3074" name="Picture 2" descr="https://blog.butecopensource.org/wp-content/uploads/2015/02/Laravel-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31" y="3781242"/>
            <a:ext cx="4213226" cy="2527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155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Quem usa?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Larasites</a:t>
            </a:r>
          </a:p>
          <a:p>
            <a:pPr lvl="1"/>
            <a:r>
              <a:rPr lang="pt-BR" dirty="0" smtClean="0"/>
              <a:t>https://www.larasites.com/</a:t>
            </a:r>
          </a:p>
          <a:p>
            <a:endParaRPr lang="pt-BR" dirty="0" smtClean="0"/>
          </a:p>
          <a:p>
            <a:r>
              <a:rPr lang="pt-BR" dirty="0" err="1" smtClean="0"/>
              <a:t>Built</a:t>
            </a:r>
            <a:r>
              <a:rPr lang="pt-BR" dirty="0" smtClean="0"/>
              <a:t> </a:t>
            </a:r>
            <a:r>
              <a:rPr lang="pt-BR" dirty="0" err="1" smtClean="0"/>
              <a:t>With</a:t>
            </a:r>
            <a:r>
              <a:rPr lang="pt-BR" dirty="0" smtClean="0"/>
              <a:t> </a:t>
            </a:r>
            <a:r>
              <a:rPr lang="pt-BR" dirty="0" err="1" smtClean="0"/>
              <a:t>Laravel</a:t>
            </a:r>
            <a:endParaRPr lang="pt-BR" dirty="0"/>
          </a:p>
          <a:p>
            <a:pPr lvl="1"/>
            <a:r>
              <a:rPr lang="pt-BR" dirty="0" smtClean="0"/>
              <a:t>http://builtwithlaravel.com/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34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Comparativo de uso – Frameworks PHP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38193" y="6298000"/>
            <a:ext cx="9771993" cy="4542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400" dirty="0" smtClean="0"/>
              <a:t>https://www.google.com/trends/explore?hl=en-US#q=yii,+CodeIgniter,+Zend+Framework,+Cakephp,+Laravel&amp;cmpt=q&amp;tz&amp;tz</a:t>
            </a:r>
            <a:endParaRPr lang="pt-BR" sz="1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248" y="1461296"/>
            <a:ext cx="7893504" cy="470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67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Focado na nova geração da web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958975"/>
            <a:ext cx="10515600" cy="4351338"/>
          </a:xfrm>
        </p:spPr>
        <p:txBody>
          <a:bodyPr numCol="2">
            <a:normAutofit/>
          </a:bodyPr>
          <a:lstStyle/>
          <a:p>
            <a:r>
              <a:rPr lang="pt-BR" dirty="0" smtClean="0"/>
              <a:t>Simplicidade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Inovação</a:t>
            </a:r>
          </a:p>
          <a:p>
            <a:endParaRPr lang="pt-BR" dirty="0" smtClean="0"/>
          </a:p>
          <a:p>
            <a:r>
              <a:rPr lang="pt-BR" dirty="0" smtClean="0"/>
              <a:t>Usabilidade</a:t>
            </a:r>
          </a:p>
          <a:p>
            <a:endParaRPr lang="pt-BR" dirty="0" smtClean="0"/>
          </a:p>
          <a:p>
            <a:r>
              <a:rPr lang="pt-BR" dirty="0" smtClean="0"/>
              <a:t>SEO</a:t>
            </a: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Performance</a:t>
            </a:r>
          </a:p>
          <a:p>
            <a:endParaRPr lang="pt-BR" dirty="0" smtClean="0"/>
          </a:p>
          <a:p>
            <a:r>
              <a:rPr lang="pt-BR" dirty="0" smtClean="0"/>
              <a:t>Melhores práticas</a:t>
            </a:r>
          </a:p>
          <a:p>
            <a:endParaRPr lang="pt-BR" dirty="0" smtClean="0"/>
          </a:p>
          <a:p>
            <a:r>
              <a:rPr lang="pt-BR" dirty="0" smtClean="0"/>
              <a:t>Produtividade</a:t>
            </a:r>
          </a:p>
          <a:p>
            <a:endParaRPr lang="pt-BR" dirty="0" smtClean="0"/>
          </a:p>
          <a:p>
            <a:r>
              <a:rPr lang="pt-BR" dirty="0" smtClean="0"/>
              <a:t>Escalabilidade (startups)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589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Laravel</a:t>
            </a:r>
            <a:r>
              <a:rPr lang="pt-BR" dirty="0" smtClean="0"/>
              <a:t> e o MVC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M</a:t>
            </a:r>
            <a:r>
              <a:rPr lang="pt-BR" dirty="0" smtClean="0"/>
              <a:t> – </a:t>
            </a:r>
            <a:r>
              <a:rPr lang="pt-BR" dirty="0" err="1" smtClean="0"/>
              <a:t>Eloquent</a:t>
            </a:r>
            <a:r>
              <a:rPr lang="pt-BR" dirty="0" smtClean="0"/>
              <a:t> ORM</a:t>
            </a:r>
          </a:p>
          <a:p>
            <a:endParaRPr lang="pt-BR" dirty="0" smtClean="0"/>
          </a:p>
          <a:p>
            <a:r>
              <a:rPr lang="pt-BR" dirty="0" smtClean="0">
                <a:solidFill>
                  <a:srgbClr val="FF0000"/>
                </a:solidFill>
              </a:rPr>
              <a:t>V</a:t>
            </a:r>
            <a:r>
              <a:rPr lang="pt-BR" dirty="0" smtClean="0"/>
              <a:t>  - </a:t>
            </a:r>
            <a:r>
              <a:rPr lang="pt-BR" dirty="0" err="1" smtClean="0"/>
              <a:t>Blade</a:t>
            </a:r>
            <a:r>
              <a:rPr lang="pt-BR" dirty="0" smtClean="0"/>
              <a:t> </a:t>
            </a:r>
            <a:r>
              <a:rPr lang="pt-BR" dirty="0" err="1" smtClean="0"/>
              <a:t>Template</a:t>
            </a:r>
            <a:r>
              <a:rPr lang="pt-BR" dirty="0" smtClean="0"/>
              <a:t> </a:t>
            </a:r>
            <a:r>
              <a:rPr lang="pt-BR" dirty="0" err="1" smtClean="0"/>
              <a:t>Engine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>
                <a:solidFill>
                  <a:srgbClr val="FF0000"/>
                </a:solidFill>
              </a:rPr>
              <a:t>C</a:t>
            </a:r>
            <a:r>
              <a:rPr lang="pt-BR" dirty="0" smtClean="0"/>
              <a:t>  - </a:t>
            </a:r>
            <a:r>
              <a:rPr lang="pt-BR" dirty="0" err="1" smtClean="0"/>
              <a:t>RESTful</a:t>
            </a:r>
            <a:r>
              <a:rPr lang="pt-BR" dirty="0" smtClean="0"/>
              <a:t> </a:t>
            </a:r>
            <a:r>
              <a:rPr lang="pt-BR" dirty="0" err="1" smtClean="0"/>
              <a:t>Controllers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90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Porquê </a:t>
            </a:r>
            <a:r>
              <a:rPr lang="pt-BR" dirty="0" err="1" smtClean="0"/>
              <a:t>Laravel</a:t>
            </a:r>
            <a:r>
              <a:rPr lang="pt-BR" dirty="0" smtClean="0"/>
              <a:t> é tão poderoso?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Curva de aprendizado baixa</a:t>
            </a:r>
          </a:p>
          <a:p>
            <a:r>
              <a:rPr lang="pt-BR" dirty="0" err="1" smtClean="0"/>
              <a:t>RESTful</a:t>
            </a:r>
            <a:endParaRPr lang="pt-BR" dirty="0" smtClean="0"/>
          </a:p>
          <a:p>
            <a:r>
              <a:rPr lang="pt-BR" dirty="0" smtClean="0"/>
              <a:t>MVC Flexível</a:t>
            </a:r>
          </a:p>
          <a:p>
            <a:r>
              <a:rPr lang="pt-BR" dirty="0" smtClean="0"/>
              <a:t>Modularidade (Composer)</a:t>
            </a:r>
          </a:p>
          <a:p>
            <a:r>
              <a:rPr lang="pt-BR" dirty="0" smtClean="0"/>
              <a:t>Código Limpo (PSR-2 </a:t>
            </a:r>
            <a:r>
              <a:rPr lang="pt-BR" dirty="0" err="1" smtClean="0"/>
              <a:t>Styleguide</a:t>
            </a:r>
            <a:r>
              <a:rPr lang="pt-BR" dirty="0" smtClean="0"/>
              <a:t> - http://www.php-fig.org/psr/psr-2/)</a:t>
            </a:r>
          </a:p>
          <a:p>
            <a:r>
              <a:rPr lang="pt-BR" dirty="0" smtClean="0"/>
              <a:t>Roteamento Simples</a:t>
            </a:r>
          </a:p>
          <a:p>
            <a:r>
              <a:rPr lang="en-US" dirty="0"/>
              <a:t>Cross Site Request Forgery (CSRF) </a:t>
            </a:r>
            <a:r>
              <a:rPr lang="en-US" dirty="0" smtClean="0"/>
              <a:t>Protection</a:t>
            </a:r>
            <a:endParaRPr lang="en-US" dirty="0"/>
          </a:p>
          <a:p>
            <a:r>
              <a:rPr lang="pt-BR" dirty="0" smtClean="0"/>
              <a:t>Open </a:t>
            </a:r>
            <a:r>
              <a:rPr lang="pt-BR" dirty="0" err="1" smtClean="0"/>
              <a:t>Source</a:t>
            </a:r>
            <a:endParaRPr lang="pt-BR" dirty="0" smtClean="0"/>
          </a:p>
          <a:p>
            <a:r>
              <a:rPr lang="en-US" dirty="0" err="1" smtClean="0"/>
              <a:t>Comunidade</a:t>
            </a:r>
            <a:r>
              <a:rPr lang="en-US" dirty="0" smtClean="0"/>
              <a:t> </a:t>
            </a:r>
            <a:r>
              <a:rPr lang="en-US" dirty="0" err="1" smtClean="0"/>
              <a:t>ativa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4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Design </a:t>
            </a:r>
            <a:r>
              <a:rPr lang="pt-BR" dirty="0" err="1" smtClean="0"/>
              <a:t>Patterns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Inversion of Control</a:t>
            </a:r>
          </a:p>
          <a:p>
            <a:endParaRPr lang="en-US" dirty="0" smtClean="0"/>
          </a:p>
          <a:p>
            <a:r>
              <a:rPr lang="en-US" dirty="0"/>
              <a:t>Dependency </a:t>
            </a:r>
            <a:r>
              <a:rPr lang="en-US" dirty="0" smtClean="0"/>
              <a:t>Injection</a:t>
            </a:r>
          </a:p>
          <a:p>
            <a:endParaRPr lang="en-US" dirty="0" smtClean="0"/>
          </a:p>
          <a:p>
            <a:r>
              <a:rPr lang="en-US" dirty="0" smtClean="0"/>
              <a:t>Facades</a:t>
            </a:r>
          </a:p>
          <a:p>
            <a:endParaRPr lang="en-US" dirty="0" smtClean="0"/>
          </a:p>
          <a:p>
            <a:r>
              <a:rPr lang="en-US" dirty="0" smtClean="0"/>
              <a:t>Single Responsibility</a:t>
            </a:r>
          </a:p>
          <a:p>
            <a:endParaRPr lang="en-US" dirty="0" smtClean="0"/>
          </a:p>
          <a:p>
            <a:r>
              <a:rPr lang="en-US" dirty="0" smtClean="0"/>
              <a:t>Service Providers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4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de </a:t>
            </a:r>
            <a:r>
              <a:rPr lang="pt-BR" dirty="0" smtClean="0"/>
              <a:t>ambiente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pt-BR" dirty="0"/>
              <a:t>PHP 5.5.9</a:t>
            </a:r>
            <a:r>
              <a:rPr lang="pt-BR" dirty="0" smtClean="0"/>
              <a:t>+</a:t>
            </a:r>
          </a:p>
          <a:p>
            <a:pPr fontAlgn="base"/>
            <a:endParaRPr lang="pt-BR" dirty="0"/>
          </a:p>
          <a:p>
            <a:pPr fontAlgn="base"/>
            <a:r>
              <a:rPr lang="pt-BR" dirty="0" err="1" smtClean="0"/>
              <a:t>MCrypt</a:t>
            </a:r>
            <a:endParaRPr lang="pt-BR" dirty="0" smtClean="0"/>
          </a:p>
          <a:p>
            <a:pPr fontAlgn="base"/>
            <a:endParaRPr lang="pt-BR" dirty="0"/>
          </a:p>
          <a:p>
            <a:pPr fontAlgn="base"/>
            <a:r>
              <a:rPr lang="pt-BR" dirty="0" err="1" smtClean="0"/>
              <a:t>OpenSSL</a:t>
            </a:r>
            <a:endParaRPr lang="pt-BR" dirty="0" smtClean="0"/>
          </a:p>
          <a:p>
            <a:pPr fontAlgn="base"/>
            <a:endParaRPr lang="pt-BR" dirty="0"/>
          </a:p>
          <a:p>
            <a:pPr fontAlgn="base"/>
            <a:r>
              <a:rPr lang="pt-BR" dirty="0" err="1" smtClean="0"/>
              <a:t>Mbstring</a:t>
            </a:r>
            <a:endParaRPr lang="pt-BR" dirty="0" smtClean="0"/>
          </a:p>
          <a:p>
            <a:pPr fontAlgn="base"/>
            <a:endParaRPr lang="pt-BR" dirty="0"/>
          </a:p>
          <a:p>
            <a:pPr fontAlgn="base"/>
            <a:r>
              <a:rPr lang="pt-BR" dirty="0" err="1" smtClean="0"/>
              <a:t>Tokenizer</a:t>
            </a:r>
            <a:endParaRPr lang="pt-BR" dirty="0" smtClean="0"/>
          </a:p>
          <a:p>
            <a:pPr fontAlgn="base"/>
            <a:endParaRPr lang="pt-BR" dirty="0"/>
          </a:p>
          <a:p>
            <a:pPr fontAlgn="base"/>
            <a:r>
              <a:rPr lang="pt-BR" dirty="0"/>
              <a:t>PDO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74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Ferramentas e Tecnologias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t-BR" dirty="0" smtClean="0"/>
              <a:t>Composer</a:t>
            </a:r>
          </a:p>
          <a:p>
            <a:pPr fontAlgn="base"/>
            <a:endParaRPr lang="pt-BR" dirty="0"/>
          </a:p>
          <a:p>
            <a:pPr fontAlgn="base"/>
            <a:r>
              <a:rPr lang="pt-BR" dirty="0" smtClean="0"/>
              <a:t>Editor </a:t>
            </a:r>
            <a:r>
              <a:rPr lang="pt-BR" dirty="0"/>
              <a:t>de </a:t>
            </a:r>
            <a:r>
              <a:rPr lang="pt-BR" dirty="0" smtClean="0"/>
              <a:t>texto (Sublime </a:t>
            </a:r>
            <a:r>
              <a:rPr lang="pt-BR" dirty="0" err="1" smtClean="0"/>
              <a:t>Text</a:t>
            </a:r>
            <a:r>
              <a:rPr lang="pt-BR" dirty="0" smtClean="0"/>
              <a:t>, PHP </a:t>
            </a:r>
            <a:r>
              <a:rPr lang="pt-BR" dirty="0" err="1" smtClean="0"/>
              <a:t>Storm</a:t>
            </a:r>
            <a:r>
              <a:rPr lang="pt-BR" dirty="0" smtClean="0"/>
              <a:t>)</a:t>
            </a:r>
            <a:endParaRPr lang="pt-BR" dirty="0"/>
          </a:p>
          <a:p>
            <a:pPr fontAlgn="base"/>
            <a:endParaRPr lang="pt-BR" dirty="0"/>
          </a:p>
          <a:p>
            <a:pPr fontAlgn="base"/>
            <a:r>
              <a:rPr lang="pt-BR" dirty="0" smtClean="0"/>
              <a:t>Servidor PHP (</a:t>
            </a:r>
            <a:r>
              <a:rPr lang="pt-BR" dirty="0" err="1" smtClean="0"/>
              <a:t>Wamp</a:t>
            </a:r>
            <a:r>
              <a:rPr lang="pt-BR" dirty="0" smtClean="0"/>
              <a:t>, </a:t>
            </a:r>
            <a:r>
              <a:rPr lang="pt-BR" dirty="0" err="1" smtClean="0"/>
              <a:t>Lamp</a:t>
            </a:r>
            <a:r>
              <a:rPr lang="pt-BR" dirty="0" smtClean="0"/>
              <a:t>, </a:t>
            </a:r>
            <a:r>
              <a:rPr lang="pt-BR" dirty="0" err="1" smtClean="0"/>
              <a:t>Mamp</a:t>
            </a:r>
            <a:r>
              <a:rPr lang="pt-BR" dirty="0" smtClean="0"/>
              <a:t>)</a:t>
            </a:r>
          </a:p>
          <a:p>
            <a:pPr fontAlgn="base"/>
            <a:endParaRPr lang="pt-BR" dirty="0"/>
          </a:p>
          <a:p>
            <a:pPr fontAlgn="base"/>
            <a:r>
              <a:rPr lang="pt-BR" dirty="0" smtClean="0"/>
              <a:t>Banco </a:t>
            </a:r>
            <a:r>
              <a:rPr lang="pt-BR" dirty="0"/>
              <a:t>de dados </a:t>
            </a:r>
            <a:r>
              <a:rPr lang="pt-BR" dirty="0" smtClean="0"/>
              <a:t>MySQL (</a:t>
            </a:r>
            <a:r>
              <a:rPr lang="pt-BR" dirty="0" err="1" smtClean="0"/>
              <a:t>Phpmyadmin</a:t>
            </a:r>
            <a:r>
              <a:rPr lang="pt-BR" dirty="0" smtClean="0"/>
              <a:t>)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774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 smtClean="0"/>
              <a:t>Instalação do Composer</a:t>
            </a:r>
          </a:p>
          <a:p>
            <a:pPr lvl="1"/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Instalação do </a:t>
            </a:r>
            <a:r>
              <a:rPr lang="pt-BR" dirty="0" err="1" smtClean="0"/>
              <a:t>Laravel</a:t>
            </a:r>
            <a:r>
              <a:rPr lang="pt-BR" dirty="0" smtClean="0"/>
              <a:t> via </a:t>
            </a:r>
            <a:r>
              <a:rPr lang="pt-BR" dirty="0" err="1" smtClean="0"/>
              <a:t>composer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Adicione o </a:t>
            </a:r>
            <a:r>
              <a:rPr lang="pt-BR" dirty="0" err="1" smtClean="0"/>
              <a:t>laravel</a:t>
            </a:r>
            <a:r>
              <a:rPr lang="pt-BR" dirty="0" smtClean="0"/>
              <a:t> às variáveis de ambiente (PATH)</a:t>
            </a:r>
          </a:p>
        </p:txBody>
      </p:sp>
      <p:sp>
        <p:nvSpPr>
          <p:cNvPr id="4" name="Retângulo 3"/>
          <p:cNvSpPr/>
          <p:nvPr/>
        </p:nvSpPr>
        <p:spPr>
          <a:xfrm>
            <a:off x="1739462" y="2240350"/>
            <a:ext cx="6947338" cy="6463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curl</a:t>
            </a:r>
            <a:r>
              <a:rPr lang="pt-BR" dirty="0">
                <a:solidFill>
                  <a:schemeClr val="bg1"/>
                </a:solidFill>
              </a:rPr>
              <a:t> -</a:t>
            </a:r>
            <a:r>
              <a:rPr lang="pt-BR" dirty="0" err="1">
                <a:solidFill>
                  <a:schemeClr val="bg1"/>
                </a:solidFill>
              </a:rPr>
              <a:t>sS</a:t>
            </a:r>
            <a:r>
              <a:rPr lang="pt-BR" dirty="0">
                <a:solidFill>
                  <a:schemeClr val="bg1"/>
                </a:solidFill>
              </a:rPr>
              <a:t> https://getcomposer.org/installer | </a:t>
            </a:r>
            <a:r>
              <a:rPr lang="pt-BR" dirty="0" err="1">
                <a:solidFill>
                  <a:schemeClr val="bg1"/>
                </a:solidFill>
              </a:rPr>
              <a:t>php</a:t>
            </a:r>
            <a:r>
              <a:rPr lang="pt-BR" dirty="0">
                <a:solidFill>
                  <a:schemeClr val="bg1"/>
                </a:solidFill>
              </a:rPr>
              <a:t> </a:t>
            </a:r>
          </a:p>
          <a:p>
            <a:r>
              <a:rPr lang="pt-BR" dirty="0" err="1">
                <a:solidFill>
                  <a:schemeClr val="bg1"/>
                </a:solidFill>
              </a:rPr>
              <a:t>mv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composer.phar</a:t>
            </a:r>
            <a:r>
              <a:rPr lang="pt-BR" dirty="0">
                <a:solidFill>
                  <a:schemeClr val="bg1"/>
                </a:solidFill>
              </a:rPr>
              <a:t> /</a:t>
            </a:r>
            <a:r>
              <a:rPr lang="pt-BR" dirty="0" err="1">
                <a:solidFill>
                  <a:schemeClr val="bg1"/>
                </a:solidFill>
              </a:rPr>
              <a:t>usr</a:t>
            </a:r>
            <a:r>
              <a:rPr lang="pt-BR" dirty="0">
                <a:solidFill>
                  <a:schemeClr val="bg1"/>
                </a:solidFill>
              </a:rPr>
              <a:t>/local/bin/</a:t>
            </a:r>
            <a:r>
              <a:rPr lang="pt-BR" dirty="0" err="1">
                <a:solidFill>
                  <a:schemeClr val="bg1"/>
                </a:solidFill>
              </a:rPr>
              <a:t>composer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739462" y="3682442"/>
            <a:ext cx="6947338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F8F8F2"/>
                </a:solidFill>
                <a:latin typeface="Menlo"/>
              </a:rPr>
              <a:t>composer</a:t>
            </a:r>
            <a:r>
              <a:rPr lang="pt-BR" dirty="0">
                <a:solidFill>
                  <a:srgbClr val="F8F8F2"/>
                </a:solidFill>
                <a:latin typeface="Menlo"/>
              </a:rPr>
              <a:t> global </a:t>
            </a:r>
            <a:r>
              <a:rPr lang="pt-BR" dirty="0" err="1">
                <a:solidFill>
                  <a:srgbClr val="F8F8F2"/>
                </a:solidFill>
                <a:latin typeface="Menlo"/>
              </a:rPr>
              <a:t>require</a:t>
            </a:r>
            <a:r>
              <a:rPr lang="pt-BR" dirty="0">
                <a:solidFill>
                  <a:srgbClr val="F8F8F2"/>
                </a:solidFill>
                <a:latin typeface="Menlo"/>
              </a:rPr>
              <a:t> "</a:t>
            </a:r>
            <a:r>
              <a:rPr lang="pt-BR" dirty="0" err="1">
                <a:solidFill>
                  <a:srgbClr val="F8F8F2"/>
                </a:solidFill>
                <a:latin typeface="Menlo"/>
              </a:rPr>
              <a:t>laravel</a:t>
            </a:r>
            <a:r>
              <a:rPr lang="pt-BR" dirty="0">
                <a:solidFill>
                  <a:srgbClr val="F8F8F2"/>
                </a:solidFill>
                <a:latin typeface="Menlo"/>
              </a:rPr>
              <a:t>/</a:t>
            </a:r>
            <a:r>
              <a:rPr lang="pt-BR" dirty="0" err="1">
                <a:solidFill>
                  <a:srgbClr val="F8F8F2"/>
                </a:solidFill>
                <a:latin typeface="Menlo"/>
              </a:rPr>
              <a:t>installer</a:t>
            </a:r>
            <a:r>
              <a:rPr lang="pt-BR" dirty="0">
                <a:solidFill>
                  <a:srgbClr val="F8F8F2"/>
                </a:solidFill>
                <a:latin typeface="Menlo"/>
              </a:rPr>
              <a:t>"</a:t>
            </a:r>
          </a:p>
        </p:txBody>
      </p:sp>
      <p:sp>
        <p:nvSpPr>
          <p:cNvPr id="6" name="Retângulo 5"/>
          <p:cNvSpPr/>
          <p:nvPr/>
        </p:nvSpPr>
        <p:spPr>
          <a:xfrm>
            <a:off x="1681651" y="5349714"/>
            <a:ext cx="6947338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8F8F2"/>
                </a:solidFill>
                <a:latin typeface="Menlo"/>
              </a:rPr>
              <a:t>C:\Users\Usuario\AppData\Roaming\Composer\vendor\bin</a:t>
            </a:r>
          </a:p>
        </p:txBody>
      </p:sp>
      <p:sp>
        <p:nvSpPr>
          <p:cNvPr id="7" name="Retângulo 6"/>
          <p:cNvSpPr/>
          <p:nvPr/>
        </p:nvSpPr>
        <p:spPr>
          <a:xfrm>
            <a:off x="1681651" y="5978228"/>
            <a:ext cx="6947338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8F8F2"/>
                </a:solidFill>
                <a:latin typeface="Menlo"/>
              </a:rPr>
              <a:t>export PATH="$PATH:$HOME/.composer/vendor/bin"</a:t>
            </a:r>
            <a:endParaRPr lang="pt-BR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47747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o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Utilizando Composer (mais lento)</a:t>
            </a:r>
          </a:p>
          <a:p>
            <a:pPr lvl="1"/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Via </a:t>
            </a:r>
            <a:r>
              <a:rPr lang="pt-BR" dirty="0" err="1"/>
              <a:t>Laravel</a:t>
            </a:r>
            <a:r>
              <a:rPr lang="pt-BR" dirty="0"/>
              <a:t> </a:t>
            </a:r>
            <a:r>
              <a:rPr lang="pt-BR" dirty="0" smtClean="0"/>
              <a:t>Installer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434662" y="2799621"/>
            <a:ext cx="6947338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lvl="1"/>
            <a:r>
              <a:rPr lang="pt-BR" dirty="0" err="1">
                <a:solidFill>
                  <a:schemeClr val="bg1"/>
                </a:solidFill>
              </a:rPr>
              <a:t>composer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create-project</a:t>
            </a:r>
            <a:r>
              <a:rPr lang="pt-BR" dirty="0">
                <a:solidFill>
                  <a:schemeClr val="bg1"/>
                </a:solidFill>
              </a:rPr>
              <a:t> --</a:t>
            </a:r>
            <a:r>
              <a:rPr lang="pt-BR" dirty="0" err="1">
                <a:solidFill>
                  <a:schemeClr val="bg1"/>
                </a:solidFill>
              </a:rPr>
              <a:t>prefer-dist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laravel</a:t>
            </a:r>
            <a:r>
              <a:rPr lang="pt-BR" dirty="0">
                <a:solidFill>
                  <a:schemeClr val="bg1"/>
                </a:solidFill>
              </a:rPr>
              <a:t>/</a:t>
            </a:r>
            <a:r>
              <a:rPr lang="pt-BR" dirty="0" err="1">
                <a:solidFill>
                  <a:schemeClr val="bg1"/>
                </a:solidFill>
              </a:rPr>
              <a:t>laravel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nomeProjeto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434662" y="4742721"/>
            <a:ext cx="6947338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lvl="1"/>
            <a:r>
              <a:rPr lang="pt-BR" dirty="0" err="1" smtClean="0">
                <a:solidFill>
                  <a:schemeClr val="bg1"/>
                </a:solidFill>
              </a:rPr>
              <a:t>laravel</a:t>
            </a:r>
            <a:r>
              <a:rPr lang="pt-BR" dirty="0" smtClean="0">
                <a:solidFill>
                  <a:schemeClr val="bg1"/>
                </a:solidFill>
              </a:rPr>
              <a:t> new </a:t>
            </a:r>
            <a:r>
              <a:rPr lang="pt-BR" dirty="0" err="1" smtClean="0">
                <a:solidFill>
                  <a:schemeClr val="bg1"/>
                </a:solidFill>
              </a:rPr>
              <a:t>nomeProjeto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um framework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“É um </a:t>
            </a:r>
            <a:r>
              <a:rPr lang="pt-BR" dirty="0"/>
              <a:t>conjunto de classes que incorpora um design abstrato de soluções para uma família de problemas relacionados.“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Ao contrário das bibliotecas, é o framework quem dita o fluxo de controle da aplicação, chamado de Inversão de Controle.</a:t>
            </a:r>
          </a:p>
        </p:txBody>
      </p:sp>
    </p:spTree>
    <p:extLst>
      <p:ext uri="{BB962C8B-B14F-4D97-AF65-F5344CB8AC3E}">
        <p14:creationId xmlns:p14="http://schemas.microsoft.com/office/powerpoint/2010/main" val="95010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Artisan</a:t>
            </a:r>
            <a:r>
              <a:rPr lang="pt-BR" dirty="0" smtClean="0"/>
              <a:t> CLI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Mas o que é um CLI?</a:t>
            </a:r>
            <a:r>
              <a:rPr lang="pt-BR" dirty="0" smtClean="0"/>
              <a:t> </a:t>
            </a:r>
          </a:p>
          <a:p>
            <a:endParaRPr lang="pt-BR" dirty="0" smtClean="0"/>
          </a:p>
          <a:p>
            <a:r>
              <a:rPr lang="pt-BR" dirty="0" err="1" smtClean="0"/>
              <a:t>Artisan</a:t>
            </a:r>
            <a:r>
              <a:rPr lang="pt-BR" dirty="0" smtClean="0"/>
              <a:t> é o nome da interface para a linha de comando que integra os recursos do </a:t>
            </a:r>
            <a:r>
              <a:rPr lang="pt-BR" dirty="0" err="1" smtClean="0"/>
              <a:t>laravel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129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Artisan</a:t>
            </a:r>
            <a:r>
              <a:rPr lang="pt-BR" dirty="0" smtClean="0"/>
              <a:t> CLI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81050" y="1783556"/>
            <a:ext cx="10515600" cy="4351338"/>
          </a:xfrm>
        </p:spPr>
        <p:txBody>
          <a:bodyPr/>
          <a:lstStyle/>
          <a:p>
            <a:r>
              <a:rPr lang="pt-BR" dirty="0"/>
              <a:t>Mostra os comandos disponíveis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através </a:t>
            </a:r>
            <a:r>
              <a:rPr lang="pt-BR" dirty="0"/>
              <a:t>do CLI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Picture 4" descr="Composer command prom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044" y="1223418"/>
            <a:ext cx="6146806" cy="495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813034" y="3774559"/>
            <a:ext cx="2390398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php artisan </a:t>
            </a:r>
            <a:r>
              <a:rPr kumimoji="0" lang="pt-BR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2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Artisan</a:t>
            </a:r>
            <a:r>
              <a:rPr lang="pt-BR" dirty="0" smtClean="0"/>
              <a:t> CLI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Mostra as configurações </a:t>
            </a:r>
            <a:r>
              <a:rPr lang="pt-BR" dirty="0" smtClean="0"/>
              <a:t>de </a:t>
            </a:r>
            <a:r>
              <a:rPr lang="pt-BR" dirty="0"/>
              <a:t>ambiente </a:t>
            </a:r>
            <a:r>
              <a:rPr lang="pt-BR" dirty="0" smtClean="0"/>
              <a:t>ativas</a:t>
            </a:r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969730" y="3816628"/>
            <a:ext cx="2252540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php artisan env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02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Artisan</a:t>
            </a:r>
            <a:r>
              <a:rPr lang="pt-BR" dirty="0" smtClean="0"/>
              <a:t> CLI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Gera uma nova </a:t>
            </a:r>
            <a:r>
              <a:rPr lang="pt-BR" dirty="0" err="1"/>
              <a:t>token</a:t>
            </a:r>
            <a:r>
              <a:rPr lang="pt-BR" dirty="0"/>
              <a:t> de criptografia de autenticação e altera o arquivo .</a:t>
            </a:r>
            <a:r>
              <a:rPr lang="pt-BR" dirty="0" err="1"/>
              <a:t>env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 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349368" y="4158734"/>
            <a:ext cx="3493264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php artisan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key: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generate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33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Artisan</a:t>
            </a:r>
            <a:r>
              <a:rPr lang="pt-BR" dirty="0" smtClean="0"/>
              <a:t> CLI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Lista as rotas de acesso à aplicação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487226" y="3938232"/>
            <a:ext cx="3217547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php artisan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route:</a:t>
            </a:r>
            <a:r>
              <a:rPr kumimoji="0" lang="pt-BR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04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Artisan</a:t>
            </a:r>
            <a:r>
              <a:rPr lang="pt-BR" dirty="0" smtClean="0"/>
              <a:t> CLI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Criando um </a:t>
            </a:r>
            <a:r>
              <a:rPr lang="pt-BR" dirty="0" err="1" smtClean="0"/>
              <a:t>controller</a:t>
            </a:r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Um novo </a:t>
            </a:r>
            <a:r>
              <a:rPr lang="pt-BR" dirty="0" err="1" smtClean="0"/>
              <a:t>controller</a:t>
            </a:r>
            <a:r>
              <a:rPr lang="pt-BR" dirty="0" smtClean="0"/>
              <a:t> é criado em</a:t>
            </a:r>
          </a:p>
          <a:p>
            <a:pPr lvl="1"/>
            <a:r>
              <a:rPr lang="pt-BR" dirty="0" smtClean="0"/>
              <a:t>“/</a:t>
            </a:r>
            <a:r>
              <a:rPr lang="pt-BR" dirty="0" err="1" smtClean="0"/>
              <a:t>app</a:t>
            </a:r>
            <a:r>
              <a:rPr lang="pt-BR" dirty="0" smtClean="0"/>
              <a:t>/</a:t>
            </a:r>
            <a:r>
              <a:rPr lang="pt-BR" dirty="0" err="1" smtClean="0"/>
              <a:t>Http</a:t>
            </a:r>
            <a:r>
              <a:rPr lang="pt-BR" dirty="0" smtClean="0"/>
              <a:t>/</a:t>
            </a:r>
            <a:r>
              <a:rPr lang="pt-BR" dirty="0" err="1" smtClean="0"/>
              <a:t>Controllers</a:t>
            </a:r>
            <a:r>
              <a:rPr lang="pt-BR" dirty="0" smtClean="0"/>
              <a:t>/</a:t>
            </a:r>
            <a:r>
              <a:rPr lang="pt-BR" dirty="0" err="1" smtClean="0"/>
              <a:t>HelloController.php</a:t>
            </a:r>
            <a:r>
              <a:rPr lang="pt-BR" dirty="0" smtClean="0"/>
              <a:t>”</a:t>
            </a:r>
            <a:endParaRPr lang="pt-B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039714" y="2582182"/>
            <a:ext cx="611257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php artisan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make: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controller HelloController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57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Artisan</a:t>
            </a:r>
            <a:r>
              <a:rPr lang="pt-BR" dirty="0" smtClean="0"/>
              <a:t> CLI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Criando um modelo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Um novo </a:t>
            </a:r>
            <a:r>
              <a:rPr lang="pt-BR" dirty="0" err="1" smtClean="0"/>
              <a:t>model</a:t>
            </a:r>
            <a:r>
              <a:rPr lang="pt-BR" dirty="0" smtClean="0"/>
              <a:t> é criado</a:t>
            </a:r>
          </a:p>
          <a:p>
            <a:pPr lvl="1"/>
            <a:r>
              <a:rPr lang="pt-BR" dirty="0" smtClean="0"/>
              <a:t>“/</a:t>
            </a:r>
            <a:r>
              <a:rPr lang="pt-BR" dirty="0" err="1" smtClean="0"/>
              <a:t>app</a:t>
            </a:r>
            <a:r>
              <a:rPr lang="pt-BR" dirty="0" smtClean="0"/>
              <a:t>/</a:t>
            </a:r>
            <a:r>
              <a:rPr lang="pt-BR" dirty="0" err="1" smtClean="0"/>
              <a:t>Http</a:t>
            </a:r>
            <a:r>
              <a:rPr lang="pt-BR" dirty="0" smtClean="0"/>
              <a:t>/</a:t>
            </a:r>
            <a:r>
              <a:rPr lang="pt-BR" dirty="0" err="1" smtClean="0"/>
              <a:t>User.php</a:t>
            </a:r>
            <a:r>
              <a:rPr lang="pt-BR" dirty="0" smtClean="0"/>
              <a:t>”</a:t>
            </a:r>
            <a:endParaRPr lang="pt-B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430110" y="2739838"/>
            <a:ext cx="3906839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php artisan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make: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 User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41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Artisan</a:t>
            </a:r>
            <a:r>
              <a:rPr lang="pt-BR" dirty="0" smtClean="0"/>
              <a:t> CLI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Gera a autenticação nativa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Os arquivos de autenticação são gerados</a:t>
            </a:r>
          </a:p>
          <a:p>
            <a:pPr lvl="1"/>
            <a:r>
              <a:rPr lang="pt-BR" dirty="0" err="1" smtClean="0"/>
              <a:t>Templates</a:t>
            </a:r>
            <a:endParaRPr lang="pt-BR" dirty="0" smtClean="0"/>
          </a:p>
          <a:p>
            <a:pPr lvl="1"/>
            <a:r>
              <a:rPr lang="pt-BR" dirty="0" smtClean="0"/>
              <a:t>Rotas</a:t>
            </a:r>
          </a:p>
          <a:p>
            <a:pPr lvl="1"/>
            <a:r>
              <a:rPr lang="pt-BR" dirty="0" smtClean="0"/>
              <a:t>Middleware</a:t>
            </a:r>
          </a:p>
          <a:p>
            <a:pPr lvl="1"/>
            <a:r>
              <a:rPr lang="pt-BR" dirty="0" err="1" smtClean="0"/>
              <a:t>Controller</a:t>
            </a:r>
            <a:endParaRPr lang="pt-BR" dirty="0" smtClean="0"/>
          </a:p>
          <a:p>
            <a:pPr lvl="1"/>
            <a:r>
              <a:rPr lang="pt-BR" dirty="0" err="1" smtClean="0"/>
              <a:t>Model</a:t>
            </a:r>
            <a:endParaRPr lang="pt-BR" dirty="0" smtClean="0"/>
          </a:p>
          <a:p>
            <a:pPr lvl="1"/>
            <a:endParaRPr lang="pt-B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698124" y="2519120"/>
            <a:ext cx="3079689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php artisan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make: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01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Artisan</a:t>
            </a:r>
            <a:r>
              <a:rPr lang="pt-BR" dirty="0" smtClean="0"/>
              <a:t> CLI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 os arquivos </a:t>
            </a:r>
            <a:r>
              <a:rPr lang="pt-BR" dirty="0" err="1" smtClean="0"/>
              <a:t>seeders</a:t>
            </a:r>
            <a:endParaRPr lang="pt-BR" dirty="0" smtClean="0"/>
          </a:p>
          <a:p>
            <a:pPr marL="0" indent="0">
              <a:buNone/>
            </a:pPr>
            <a:endParaRPr lang="pt-BR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531476" y="3553134"/>
            <a:ext cx="5698996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php artisan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make: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seeder UsersTableSeeder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58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Artisan</a:t>
            </a:r>
            <a:r>
              <a:rPr lang="pt-BR" dirty="0" smtClean="0"/>
              <a:t> CLI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Adiciona todos os </a:t>
            </a:r>
            <a:r>
              <a:rPr lang="pt-BR" dirty="0" err="1" smtClean="0"/>
              <a:t>seeds</a:t>
            </a:r>
            <a:r>
              <a:rPr lang="pt-BR" dirty="0" smtClean="0"/>
              <a:t> do arquivo </a:t>
            </a:r>
            <a:r>
              <a:rPr lang="pt-BR" dirty="0" err="1" smtClean="0"/>
              <a:t>DatabaseSeeder</a:t>
            </a:r>
            <a:r>
              <a:rPr lang="pt-BR" dirty="0" smtClean="0"/>
              <a:t> ao banco de dados</a:t>
            </a:r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Ou para uma classe específica</a:t>
            </a:r>
          </a:p>
          <a:p>
            <a:endParaRPr lang="pt-B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694013" y="2913258"/>
            <a:ext cx="2803973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php artisan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db: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seed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405352" y="4868182"/>
            <a:ext cx="611257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php artisan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db: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seed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kumimoji="0" lang="pt-BR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UserTableSeeder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10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 o que é uma API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Interface de Programação de Aplicações (API) </a:t>
            </a:r>
            <a:r>
              <a:rPr lang="pt-BR" dirty="0"/>
              <a:t>é um conjunto de rotinas e padrões </a:t>
            </a:r>
            <a:r>
              <a:rPr lang="pt-BR" dirty="0" smtClean="0"/>
              <a:t>para </a:t>
            </a:r>
            <a:r>
              <a:rPr lang="pt-BR" dirty="0"/>
              <a:t>a utilização </a:t>
            </a:r>
            <a:r>
              <a:rPr lang="pt-BR" dirty="0" smtClean="0"/>
              <a:t>de funcionalidades </a:t>
            </a:r>
            <a:r>
              <a:rPr lang="pt-BR" dirty="0"/>
              <a:t>por aplicativos que não pretendem envolver-se em detalhes da implementação do software, mas apenas usar seus serviços.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Ao invés da necessidade de telas para a execução de funções, passamos a responsabilidade para o protocolo HTTP aproveitando todos os recursos que ele oferece</a:t>
            </a:r>
          </a:p>
        </p:txBody>
      </p:sp>
    </p:spTree>
    <p:extLst>
      <p:ext uri="{BB962C8B-B14F-4D97-AF65-F5344CB8AC3E}">
        <p14:creationId xmlns:p14="http://schemas.microsoft.com/office/powerpoint/2010/main" val="19454282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Artisan</a:t>
            </a:r>
            <a:r>
              <a:rPr lang="pt-BR" dirty="0" smtClean="0"/>
              <a:t> CLI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 um novo arquivo de migração</a:t>
            </a:r>
          </a:p>
          <a:p>
            <a:endParaRPr lang="pt-BR" dirty="0" smtClean="0"/>
          </a:p>
          <a:p>
            <a:pPr marL="0" indent="0">
              <a:buNone/>
            </a:pPr>
            <a:endParaRPr lang="pt-BR" dirty="0" smtClean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35117" y="3055147"/>
            <a:ext cx="8180445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kumimoji="0" lang="pt-BR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artisan</a:t>
            </a:r>
            <a:r>
              <a:rPr kumimoji="0" lang="pt-BR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migrate:</a:t>
            </a:r>
            <a:r>
              <a:rPr kumimoji="0" lang="pt-BR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kumimoji="0" lang="pt-BR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create_users_table</a:t>
            </a:r>
            <a:r>
              <a:rPr kumimoji="0" lang="pt-BR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-–</a:t>
            </a:r>
            <a:r>
              <a:rPr kumimoji="0" lang="pt-BR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i="1" dirty="0" err="1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users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26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Artisan</a:t>
            </a:r>
            <a:r>
              <a:rPr lang="pt-BR" dirty="0" smtClean="0"/>
              <a:t> CLI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Executa todos os arquivos de migração</a:t>
            </a:r>
          </a:p>
          <a:p>
            <a:pPr marL="0" indent="0">
              <a:buNone/>
            </a:pPr>
            <a:endParaRPr lang="pt-BR" dirty="0" smtClean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694013" y="3386224"/>
            <a:ext cx="2803973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php artisan migrate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73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Artisan</a:t>
            </a:r>
            <a:r>
              <a:rPr lang="pt-BR" dirty="0" smtClean="0"/>
              <a:t> CLI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Faz o </a:t>
            </a:r>
            <a:r>
              <a:rPr lang="pt-BR" dirty="0" err="1" smtClean="0"/>
              <a:t>rollback</a:t>
            </a:r>
            <a:r>
              <a:rPr lang="pt-BR" dirty="0" smtClean="0"/>
              <a:t> nos arquivos </a:t>
            </a:r>
            <a:r>
              <a:rPr lang="pt-BR" dirty="0"/>
              <a:t>de migração</a:t>
            </a:r>
          </a:p>
          <a:p>
            <a:endParaRPr lang="pt-BR" dirty="0" smtClean="0"/>
          </a:p>
          <a:p>
            <a:pPr marL="0" indent="0">
              <a:buNone/>
            </a:pPr>
            <a:endParaRPr lang="pt-BR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673366" y="4001294"/>
            <a:ext cx="4044697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php artisan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migrate: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rollback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89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Artisan</a:t>
            </a:r>
            <a:r>
              <a:rPr lang="pt-BR" dirty="0" smtClean="0"/>
              <a:t> CLI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Limpa as informações armazenadas de cache antes mesmo que elas expirem</a:t>
            </a:r>
          </a:p>
          <a:p>
            <a:pPr marL="0" indent="0">
              <a:buNone/>
            </a:pPr>
            <a:endParaRPr lang="pt-BR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418297" y="3631962"/>
            <a:ext cx="3355406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php artisan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cache: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clear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87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do </a:t>
            </a:r>
            <a:r>
              <a:rPr lang="pt-BR" dirty="0" err="1" smtClean="0"/>
              <a:t>Laravel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Vendor</a:t>
            </a:r>
            <a:endParaRPr lang="pt-BR" dirty="0" smtClean="0"/>
          </a:p>
          <a:p>
            <a:pPr lvl="1"/>
            <a:r>
              <a:rPr lang="pt-BR" dirty="0" smtClean="0"/>
              <a:t>Local onde ficarão as bibliotecas de terceiros adicionadas no framework.</a:t>
            </a:r>
          </a:p>
          <a:p>
            <a:pPr lvl="1"/>
            <a:endParaRPr lang="pt-BR" dirty="0"/>
          </a:p>
          <a:p>
            <a:r>
              <a:rPr lang="pt-BR" dirty="0" err="1" smtClean="0"/>
              <a:t>Public</a:t>
            </a:r>
            <a:endParaRPr lang="pt-BR" dirty="0" smtClean="0"/>
          </a:p>
          <a:p>
            <a:pPr lvl="1"/>
            <a:r>
              <a:rPr lang="pt-BR" dirty="0" smtClean="0"/>
              <a:t>É o </a:t>
            </a:r>
            <a:r>
              <a:rPr lang="pt-BR" dirty="0" err="1" smtClean="0"/>
              <a:t>Document</a:t>
            </a:r>
            <a:r>
              <a:rPr lang="pt-BR" dirty="0" smtClean="0"/>
              <a:t> Root, onde ficam os arquivos públicos das requisições</a:t>
            </a:r>
          </a:p>
          <a:p>
            <a:pPr lvl="1"/>
            <a:r>
              <a:rPr lang="pt-BR" dirty="0" smtClean="0"/>
              <a:t>Também responsável por servir os </a:t>
            </a:r>
            <a:r>
              <a:rPr lang="pt-BR" dirty="0" err="1" smtClean="0"/>
              <a:t>assets</a:t>
            </a:r>
            <a:r>
              <a:rPr lang="pt-BR" dirty="0" smtClean="0"/>
              <a:t> (</a:t>
            </a:r>
            <a:r>
              <a:rPr lang="pt-BR" dirty="0" err="1" smtClean="0"/>
              <a:t>js</a:t>
            </a:r>
            <a:r>
              <a:rPr lang="pt-BR" dirty="0" smtClean="0"/>
              <a:t>, </a:t>
            </a:r>
            <a:r>
              <a:rPr lang="pt-BR" dirty="0" err="1" smtClean="0"/>
              <a:t>css</a:t>
            </a:r>
            <a:r>
              <a:rPr lang="pt-BR" dirty="0" smtClean="0"/>
              <a:t>, fontes, imagens)</a:t>
            </a:r>
          </a:p>
          <a:p>
            <a:pPr lvl="1"/>
            <a:endParaRPr lang="pt-BR" dirty="0"/>
          </a:p>
          <a:p>
            <a:r>
              <a:rPr lang="pt-BR" dirty="0" err="1" smtClean="0"/>
              <a:t>Config</a:t>
            </a:r>
            <a:endParaRPr lang="pt-BR" dirty="0" smtClean="0"/>
          </a:p>
          <a:p>
            <a:pPr lvl="1"/>
            <a:r>
              <a:rPr lang="pt-BR" dirty="0" smtClean="0"/>
              <a:t>Armazena os arquivos de configuração da aplicação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431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Storage</a:t>
            </a:r>
            <a:endParaRPr lang="pt-BR" dirty="0" smtClean="0"/>
          </a:p>
          <a:p>
            <a:pPr lvl="1"/>
            <a:r>
              <a:rPr lang="pt-BR" dirty="0" smtClean="0"/>
              <a:t>Armazena os arquivos de uso interno, como cache, logs, </a:t>
            </a:r>
            <a:r>
              <a:rPr lang="pt-BR" dirty="0" err="1" smtClean="0"/>
              <a:t>views</a:t>
            </a:r>
            <a:r>
              <a:rPr lang="pt-BR" dirty="0" smtClean="0"/>
              <a:t> compiladas, </a:t>
            </a:r>
            <a:r>
              <a:rPr lang="pt-BR" dirty="0" err="1" smtClean="0"/>
              <a:t>etc</a:t>
            </a:r>
            <a:endParaRPr lang="pt-BR" dirty="0" smtClean="0"/>
          </a:p>
          <a:p>
            <a:pPr lvl="1"/>
            <a:endParaRPr lang="pt-BR" dirty="0"/>
          </a:p>
          <a:p>
            <a:r>
              <a:rPr lang="pt-BR" dirty="0" err="1" smtClean="0"/>
              <a:t>App</a:t>
            </a:r>
            <a:endParaRPr lang="pt-BR" dirty="0" smtClean="0"/>
          </a:p>
          <a:p>
            <a:pPr lvl="1"/>
            <a:r>
              <a:rPr lang="pt-BR" dirty="0" smtClean="0"/>
              <a:t>É a pasta onde estarão a maior e principal parte do código da aplicação</a:t>
            </a:r>
          </a:p>
          <a:p>
            <a:pPr lvl="1"/>
            <a:endParaRPr lang="pt-BR" dirty="0"/>
          </a:p>
          <a:p>
            <a:r>
              <a:rPr lang="pt-BR" dirty="0" err="1" smtClean="0"/>
              <a:t>Bootstrap</a:t>
            </a:r>
            <a:endParaRPr lang="pt-BR" dirty="0" smtClean="0"/>
          </a:p>
          <a:p>
            <a:pPr lvl="1"/>
            <a:r>
              <a:rPr lang="pt-BR" dirty="0" smtClean="0"/>
              <a:t>Arquivos de inicialização da aplicação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280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Resources</a:t>
            </a:r>
            <a:endParaRPr lang="pt-BR" dirty="0" smtClean="0"/>
          </a:p>
          <a:p>
            <a:pPr lvl="1"/>
            <a:r>
              <a:rPr lang="pt-BR" dirty="0" smtClean="0"/>
              <a:t>Arquivos de recursos como bibliotecas </a:t>
            </a:r>
            <a:r>
              <a:rPr lang="pt-BR" dirty="0" err="1" smtClean="0"/>
              <a:t>js</a:t>
            </a:r>
            <a:r>
              <a:rPr lang="pt-BR" dirty="0"/>
              <a:t> </a:t>
            </a:r>
            <a:r>
              <a:rPr lang="pt-BR" dirty="0" smtClean="0"/>
              <a:t>e as próprias </a:t>
            </a:r>
            <a:r>
              <a:rPr lang="pt-BR" dirty="0" err="1" smtClean="0"/>
              <a:t>views</a:t>
            </a:r>
            <a:endParaRPr lang="pt-BR" dirty="0" smtClean="0"/>
          </a:p>
          <a:p>
            <a:pPr lvl="1"/>
            <a:endParaRPr lang="pt-BR" dirty="0"/>
          </a:p>
          <a:p>
            <a:r>
              <a:rPr lang="pt-BR" dirty="0" err="1" smtClean="0"/>
              <a:t>Tests</a:t>
            </a:r>
            <a:endParaRPr lang="pt-BR" dirty="0" smtClean="0"/>
          </a:p>
          <a:p>
            <a:pPr lvl="1"/>
            <a:r>
              <a:rPr lang="pt-BR" dirty="0" smtClean="0"/>
              <a:t>Arquivos de testes</a:t>
            </a:r>
          </a:p>
          <a:p>
            <a:pPr lvl="1"/>
            <a:endParaRPr lang="pt-BR" dirty="0"/>
          </a:p>
          <a:p>
            <a:r>
              <a:rPr lang="pt-BR" dirty="0" err="1" smtClean="0"/>
              <a:t>Database</a:t>
            </a:r>
            <a:endParaRPr lang="pt-BR" dirty="0" smtClean="0"/>
          </a:p>
          <a:p>
            <a:pPr lvl="1"/>
            <a:r>
              <a:rPr lang="pt-BR" dirty="0" smtClean="0"/>
              <a:t>Arquivos de migração e </a:t>
            </a:r>
            <a:r>
              <a:rPr lang="pt-BR" dirty="0" err="1" smtClean="0"/>
              <a:t>seeders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220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Environment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 arquivo .</a:t>
            </a:r>
            <a:r>
              <a:rPr lang="pt-BR" dirty="0" err="1" smtClean="0"/>
              <a:t>env</a:t>
            </a:r>
            <a:r>
              <a:rPr lang="pt-BR" dirty="0" smtClean="0"/>
              <a:t> são definidas as </a:t>
            </a:r>
          </a:p>
          <a:p>
            <a:pPr marL="0" indent="0">
              <a:buNone/>
            </a:pPr>
            <a:r>
              <a:rPr lang="pt-BR" dirty="0" smtClean="0"/>
              <a:t>configurações de ambiente da </a:t>
            </a:r>
          </a:p>
          <a:p>
            <a:pPr marL="0" indent="0">
              <a:buNone/>
            </a:pPr>
            <a:r>
              <a:rPr lang="pt-BR" dirty="0" smtClean="0"/>
              <a:t>aplicação</a:t>
            </a:r>
          </a:p>
          <a:p>
            <a:pPr lvl="1"/>
            <a:r>
              <a:rPr lang="pt-BR" dirty="0" smtClean="0"/>
              <a:t>URL de acesso</a:t>
            </a:r>
          </a:p>
          <a:p>
            <a:pPr lvl="1"/>
            <a:r>
              <a:rPr lang="pt-BR" dirty="0" smtClean="0"/>
              <a:t>Informações de acesso ao BD</a:t>
            </a:r>
          </a:p>
          <a:p>
            <a:pPr lvl="1"/>
            <a:r>
              <a:rPr lang="pt-BR" dirty="0" smtClean="0"/>
              <a:t>Configurações de envio de e-mail</a:t>
            </a:r>
          </a:p>
          <a:p>
            <a:pPr lvl="1"/>
            <a:r>
              <a:rPr lang="pt-BR" dirty="0" smtClean="0"/>
              <a:t>Chave de criptografia</a:t>
            </a:r>
          </a:p>
          <a:p>
            <a:pPr lvl="1"/>
            <a:r>
              <a:rPr lang="pt-BR" dirty="0" smtClean="0"/>
              <a:t>Driver de cache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330512" y="323850"/>
            <a:ext cx="5613838" cy="61863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8F8F2"/>
                </a:solidFill>
                <a:latin typeface="Menlo"/>
              </a:rPr>
              <a:t>APP_ENV=local</a:t>
            </a:r>
          </a:p>
          <a:p>
            <a:r>
              <a:rPr lang="pt-BR" dirty="0">
                <a:solidFill>
                  <a:srgbClr val="F8F8F2"/>
                </a:solidFill>
                <a:latin typeface="Menlo"/>
              </a:rPr>
              <a:t>APP_DEBUG=</a:t>
            </a:r>
            <a:r>
              <a:rPr lang="pt-BR" dirty="0" err="1">
                <a:solidFill>
                  <a:srgbClr val="F8F8F2"/>
                </a:solidFill>
                <a:latin typeface="Menlo"/>
              </a:rPr>
              <a:t>true</a:t>
            </a:r>
            <a:endParaRPr lang="pt-BR" dirty="0">
              <a:solidFill>
                <a:srgbClr val="F8F8F2"/>
              </a:solidFill>
              <a:latin typeface="Menlo"/>
            </a:endParaRPr>
          </a:p>
          <a:p>
            <a:r>
              <a:rPr lang="pt-BR" dirty="0">
                <a:solidFill>
                  <a:srgbClr val="F8F8F2"/>
                </a:solidFill>
                <a:latin typeface="Menlo"/>
              </a:rPr>
              <a:t>APP_KEY=</a:t>
            </a:r>
            <a:r>
              <a:rPr lang="pt-BR" dirty="0" err="1">
                <a:solidFill>
                  <a:srgbClr val="F8F8F2"/>
                </a:solidFill>
                <a:latin typeface="Menlo"/>
              </a:rPr>
              <a:t>SomeRandomString</a:t>
            </a:r>
            <a:endParaRPr lang="pt-BR" dirty="0">
              <a:solidFill>
                <a:srgbClr val="F8F8F2"/>
              </a:solidFill>
              <a:latin typeface="Menlo"/>
            </a:endParaRPr>
          </a:p>
          <a:p>
            <a:r>
              <a:rPr lang="pt-BR" dirty="0">
                <a:solidFill>
                  <a:srgbClr val="F8F8F2"/>
                </a:solidFill>
                <a:latin typeface="Menlo"/>
              </a:rPr>
              <a:t>APP_URL=http://localhost</a:t>
            </a:r>
          </a:p>
          <a:p>
            <a:endParaRPr lang="pt-BR" dirty="0">
              <a:solidFill>
                <a:srgbClr val="F8F8F2"/>
              </a:solidFill>
              <a:latin typeface="Menlo"/>
            </a:endParaRPr>
          </a:p>
          <a:p>
            <a:r>
              <a:rPr lang="pt-BR" dirty="0">
                <a:solidFill>
                  <a:srgbClr val="F8F8F2"/>
                </a:solidFill>
                <a:latin typeface="Menlo"/>
              </a:rPr>
              <a:t>DB_CONNECTION=</a:t>
            </a:r>
            <a:r>
              <a:rPr lang="pt-BR" dirty="0" err="1">
                <a:solidFill>
                  <a:srgbClr val="F8F8F2"/>
                </a:solidFill>
                <a:latin typeface="Menlo"/>
              </a:rPr>
              <a:t>mysql</a:t>
            </a:r>
            <a:endParaRPr lang="pt-BR" dirty="0">
              <a:solidFill>
                <a:srgbClr val="F8F8F2"/>
              </a:solidFill>
              <a:latin typeface="Menlo"/>
            </a:endParaRPr>
          </a:p>
          <a:p>
            <a:r>
              <a:rPr lang="pt-BR" dirty="0">
                <a:solidFill>
                  <a:srgbClr val="F8F8F2"/>
                </a:solidFill>
                <a:latin typeface="Menlo"/>
              </a:rPr>
              <a:t>DB_HOST=127.0.0.1</a:t>
            </a:r>
          </a:p>
          <a:p>
            <a:r>
              <a:rPr lang="pt-BR" dirty="0">
                <a:solidFill>
                  <a:srgbClr val="F8F8F2"/>
                </a:solidFill>
                <a:latin typeface="Menlo"/>
              </a:rPr>
              <a:t>DB_PORT=3306</a:t>
            </a:r>
          </a:p>
          <a:p>
            <a:r>
              <a:rPr lang="pt-BR" dirty="0">
                <a:solidFill>
                  <a:srgbClr val="F8F8F2"/>
                </a:solidFill>
                <a:latin typeface="Menlo"/>
              </a:rPr>
              <a:t>DB_DATABASE=</a:t>
            </a:r>
            <a:r>
              <a:rPr lang="pt-BR" dirty="0" err="1">
                <a:solidFill>
                  <a:srgbClr val="F8F8F2"/>
                </a:solidFill>
                <a:latin typeface="Menlo"/>
              </a:rPr>
              <a:t>homestead</a:t>
            </a:r>
            <a:endParaRPr lang="pt-BR" dirty="0">
              <a:solidFill>
                <a:srgbClr val="F8F8F2"/>
              </a:solidFill>
              <a:latin typeface="Menlo"/>
            </a:endParaRPr>
          </a:p>
          <a:p>
            <a:r>
              <a:rPr lang="pt-BR" dirty="0">
                <a:solidFill>
                  <a:srgbClr val="F8F8F2"/>
                </a:solidFill>
                <a:latin typeface="Menlo"/>
              </a:rPr>
              <a:t>DB_USERNAME=</a:t>
            </a:r>
            <a:r>
              <a:rPr lang="pt-BR" dirty="0" err="1">
                <a:solidFill>
                  <a:srgbClr val="F8F8F2"/>
                </a:solidFill>
                <a:latin typeface="Menlo"/>
              </a:rPr>
              <a:t>homestead</a:t>
            </a:r>
            <a:endParaRPr lang="pt-BR" dirty="0">
              <a:solidFill>
                <a:srgbClr val="F8F8F2"/>
              </a:solidFill>
              <a:latin typeface="Menlo"/>
            </a:endParaRPr>
          </a:p>
          <a:p>
            <a:r>
              <a:rPr lang="pt-BR" dirty="0">
                <a:solidFill>
                  <a:srgbClr val="F8F8F2"/>
                </a:solidFill>
                <a:latin typeface="Menlo"/>
              </a:rPr>
              <a:t>DB_PASSWORD=</a:t>
            </a:r>
            <a:r>
              <a:rPr lang="pt-BR" dirty="0" err="1">
                <a:solidFill>
                  <a:srgbClr val="F8F8F2"/>
                </a:solidFill>
                <a:latin typeface="Menlo"/>
              </a:rPr>
              <a:t>secret</a:t>
            </a:r>
            <a:endParaRPr lang="pt-BR" dirty="0">
              <a:solidFill>
                <a:srgbClr val="F8F8F2"/>
              </a:solidFill>
              <a:latin typeface="Menlo"/>
            </a:endParaRPr>
          </a:p>
          <a:p>
            <a:endParaRPr lang="pt-BR" dirty="0">
              <a:solidFill>
                <a:srgbClr val="F8F8F2"/>
              </a:solidFill>
              <a:latin typeface="Menlo"/>
            </a:endParaRPr>
          </a:p>
          <a:p>
            <a:r>
              <a:rPr lang="pt-BR" dirty="0">
                <a:solidFill>
                  <a:srgbClr val="F8F8F2"/>
                </a:solidFill>
                <a:latin typeface="Menlo"/>
              </a:rPr>
              <a:t>CACHE_DRIVER=file</a:t>
            </a:r>
          </a:p>
          <a:p>
            <a:r>
              <a:rPr lang="pt-BR" dirty="0">
                <a:solidFill>
                  <a:srgbClr val="F8F8F2"/>
                </a:solidFill>
                <a:latin typeface="Menlo"/>
              </a:rPr>
              <a:t>SESSION_DRIVER=file</a:t>
            </a:r>
          </a:p>
          <a:p>
            <a:r>
              <a:rPr lang="pt-BR" dirty="0">
                <a:solidFill>
                  <a:srgbClr val="F8F8F2"/>
                </a:solidFill>
                <a:latin typeface="Menlo"/>
              </a:rPr>
              <a:t>QUEUE_DRIVER=</a:t>
            </a:r>
            <a:r>
              <a:rPr lang="pt-BR" dirty="0" err="1">
                <a:solidFill>
                  <a:srgbClr val="F8F8F2"/>
                </a:solidFill>
                <a:latin typeface="Menlo"/>
              </a:rPr>
              <a:t>sync</a:t>
            </a:r>
            <a:endParaRPr lang="pt-BR" dirty="0">
              <a:solidFill>
                <a:srgbClr val="F8F8F2"/>
              </a:solidFill>
              <a:latin typeface="Menlo"/>
            </a:endParaRPr>
          </a:p>
          <a:p>
            <a:endParaRPr lang="pt-BR" dirty="0">
              <a:solidFill>
                <a:srgbClr val="F8F8F2"/>
              </a:solidFill>
              <a:latin typeface="Menlo"/>
            </a:endParaRPr>
          </a:p>
          <a:p>
            <a:r>
              <a:rPr lang="pt-BR" dirty="0">
                <a:solidFill>
                  <a:srgbClr val="F8F8F2"/>
                </a:solidFill>
                <a:latin typeface="Menlo"/>
              </a:rPr>
              <a:t>MAIL_DRIVER=</a:t>
            </a:r>
            <a:r>
              <a:rPr lang="pt-BR" dirty="0" err="1">
                <a:solidFill>
                  <a:srgbClr val="F8F8F2"/>
                </a:solidFill>
                <a:latin typeface="Menlo"/>
              </a:rPr>
              <a:t>smtp</a:t>
            </a:r>
            <a:endParaRPr lang="pt-BR" dirty="0">
              <a:solidFill>
                <a:srgbClr val="F8F8F2"/>
              </a:solidFill>
              <a:latin typeface="Menlo"/>
            </a:endParaRPr>
          </a:p>
          <a:p>
            <a:r>
              <a:rPr lang="pt-BR" dirty="0">
                <a:solidFill>
                  <a:srgbClr val="F8F8F2"/>
                </a:solidFill>
                <a:latin typeface="Menlo"/>
              </a:rPr>
              <a:t>MAIL_HOST=mailtrap.io</a:t>
            </a:r>
          </a:p>
          <a:p>
            <a:r>
              <a:rPr lang="pt-BR" dirty="0">
                <a:solidFill>
                  <a:srgbClr val="F8F8F2"/>
                </a:solidFill>
                <a:latin typeface="Menlo"/>
              </a:rPr>
              <a:t>MAIL_PORT=2525</a:t>
            </a:r>
          </a:p>
          <a:p>
            <a:r>
              <a:rPr lang="pt-BR" dirty="0">
                <a:solidFill>
                  <a:srgbClr val="F8F8F2"/>
                </a:solidFill>
                <a:latin typeface="Menlo"/>
              </a:rPr>
              <a:t>MAIL_USERNAME=</a:t>
            </a:r>
            <a:r>
              <a:rPr lang="pt-BR" dirty="0" err="1">
                <a:solidFill>
                  <a:srgbClr val="F8F8F2"/>
                </a:solidFill>
                <a:latin typeface="Menlo"/>
              </a:rPr>
              <a:t>null</a:t>
            </a:r>
            <a:endParaRPr lang="pt-BR" dirty="0">
              <a:solidFill>
                <a:srgbClr val="F8F8F2"/>
              </a:solidFill>
              <a:latin typeface="Menlo"/>
            </a:endParaRPr>
          </a:p>
          <a:p>
            <a:r>
              <a:rPr lang="pt-BR" dirty="0">
                <a:solidFill>
                  <a:srgbClr val="F8F8F2"/>
                </a:solidFill>
                <a:latin typeface="Menlo"/>
              </a:rPr>
              <a:t>MAIL_PASSWORD=</a:t>
            </a:r>
            <a:r>
              <a:rPr lang="pt-BR" dirty="0" err="1">
                <a:solidFill>
                  <a:srgbClr val="F8F8F2"/>
                </a:solidFill>
                <a:latin typeface="Menlo"/>
              </a:rPr>
              <a:t>null</a:t>
            </a:r>
            <a:endParaRPr lang="pt-BR" dirty="0">
              <a:solidFill>
                <a:srgbClr val="F8F8F2"/>
              </a:solidFill>
              <a:latin typeface="Menlo"/>
            </a:endParaRPr>
          </a:p>
          <a:p>
            <a:r>
              <a:rPr lang="pt-BR" dirty="0">
                <a:solidFill>
                  <a:srgbClr val="F8F8F2"/>
                </a:solidFill>
                <a:latin typeface="Menlo"/>
              </a:rPr>
              <a:t>MAIL_ENCRYPTION=</a:t>
            </a:r>
            <a:r>
              <a:rPr lang="pt-BR" dirty="0" err="1">
                <a:solidFill>
                  <a:srgbClr val="F8F8F2"/>
                </a:solidFill>
                <a:latin typeface="Menlo"/>
              </a:rPr>
              <a:t>null</a:t>
            </a:r>
            <a:endParaRPr lang="pt-BR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51514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Database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Migrations</a:t>
            </a:r>
            <a:endParaRPr lang="pt-BR" dirty="0" smtClean="0"/>
          </a:p>
          <a:p>
            <a:pPr lvl="1"/>
            <a:r>
              <a:rPr lang="pt-BR" dirty="0" smtClean="0"/>
              <a:t>Facilitam o controle das alterações na estrutura do banco de dados</a:t>
            </a:r>
          </a:p>
          <a:p>
            <a:pPr lvl="1"/>
            <a:r>
              <a:rPr lang="pt-BR" dirty="0" smtClean="0"/>
              <a:t>Permitem “</a:t>
            </a:r>
            <a:r>
              <a:rPr lang="pt-BR" dirty="0" err="1" smtClean="0"/>
              <a:t>versionar</a:t>
            </a:r>
            <a:r>
              <a:rPr lang="pt-BR" dirty="0" smtClean="0"/>
              <a:t>” o banco de dados</a:t>
            </a:r>
          </a:p>
          <a:p>
            <a:pPr lvl="1"/>
            <a:r>
              <a:rPr lang="pt-BR" dirty="0" smtClean="0"/>
              <a:t>Facilita o compartilhamento do banco com a equipe de desenvolvimento</a:t>
            </a:r>
          </a:p>
          <a:p>
            <a:pPr lvl="1"/>
            <a:r>
              <a:rPr lang="pt-BR" dirty="0" smtClean="0"/>
              <a:t>Facilitam o </a:t>
            </a:r>
            <a:r>
              <a:rPr lang="pt-BR" dirty="0" err="1" smtClean="0"/>
              <a:t>deploy</a:t>
            </a:r>
            <a:endParaRPr lang="pt-BR" dirty="0" smtClean="0"/>
          </a:p>
          <a:p>
            <a:pPr lvl="1"/>
            <a:endParaRPr lang="pt-BR" dirty="0"/>
          </a:p>
          <a:p>
            <a:r>
              <a:rPr lang="pt-BR" dirty="0" err="1" smtClean="0"/>
              <a:t>Seeds</a:t>
            </a:r>
            <a:endParaRPr lang="pt-BR" dirty="0" smtClean="0"/>
          </a:p>
          <a:p>
            <a:pPr lvl="1"/>
            <a:r>
              <a:rPr lang="pt-BR" dirty="0" smtClean="0"/>
              <a:t>Permitem popular o banco de dados facilmente</a:t>
            </a:r>
          </a:p>
          <a:p>
            <a:pPr lvl="1"/>
            <a:r>
              <a:rPr lang="pt-BR" dirty="0" smtClean="0"/>
              <a:t>Gera informações “falsas”</a:t>
            </a:r>
          </a:p>
        </p:txBody>
      </p:sp>
    </p:spTree>
    <p:extLst>
      <p:ext uri="{BB962C8B-B14F-4D97-AF65-F5344CB8AC3E}">
        <p14:creationId xmlns:p14="http://schemas.microsoft.com/office/powerpoint/2010/main" val="401453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Routing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“São nada mais do que as </a:t>
            </a:r>
            <a:r>
              <a:rPr lang="pt-BR" dirty="0" err="1" smtClean="0"/>
              <a:t>URLs</a:t>
            </a:r>
            <a:r>
              <a:rPr lang="pt-BR" dirty="0" smtClean="0"/>
              <a:t> da aplicação”</a:t>
            </a:r>
          </a:p>
          <a:p>
            <a:endParaRPr lang="pt-BR" dirty="0" smtClean="0"/>
          </a:p>
          <a:p>
            <a:r>
              <a:rPr lang="pt-BR" dirty="0" smtClean="0"/>
              <a:t>Utiliza os verbos HTTP</a:t>
            </a:r>
          </a:p>
          <a:p>
            <a:pPr lvl="1"/>
            <a:r>
              <a:rPr lang="pt-BR" dirty="0" smtClean="0"/>
              <a:t>GET </a:t>
            </a:r>
            <a:r>
              <a:rPr lang="pt-BR" dirty="0"/>
              <a:t>POST PUT PATCH </a:t>
            </a:r>
            <a:r>
              <a:rPr lang="pt-BR" dirty="0" smtClean="0"/>
              <a:t>DELETE</a:t>
            </a:r>
          </a:p>
          <a:p>
            <a:endParaRPr lang="pt-BR" dirty="0" smtClean="0"/>
          </a:p>
          <a:p>
            <a:r>
              <a:rPr lang="pt-BR" dirty="0" smtClean="0"/>
              <a:t>As rotas são armazenadas em “</a:t>
            </a:r>
            <a:r>
              <a:rPr lang="pt-BR" dirty="0" err="1" smtClean="0"/>
              <a:t>app</a:t>
            </a:r>
            <a:r>
              <a:rPr lang="pt-BR" dirty="0" smtClean="0"/>
              <a:t>/</a:t>
            </a:r>
            <a:r>
              <a:rPr lang="pt-BR" dirty="0" err="1" smtClean="0"/>
              <a:t>Http</a:t>
            </a:r>
            <a:r>
              <a:rPr lang="pt-BR" dirty="0" smtClean="0"/>
              <a:t>/</a:t>
            </a:r>
            <a:r>
              <a:rPr lang="pt-BR" dirty="0" err="1" smtClean="0"/>
              <a:t>routes.php</a:t>
            </a:r>
            <a:r>
              <a:rPr lang="pt-BR" dirty="0" smtClean="0"/>
              <a:t>”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857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pt-BR" dirty="0"/>
              <a:t>REST (</a:t>
            </a:r>
            <a:r>
              <a:rPr lang="pt-BR" dirty="0" err="1"/>
              <a:t>Representational</a:t>
            </a:r>
            <a:r>
              <a:rPr lang="pt-BR" dirty="0"/>
              <a:t> </a:t>
            </a:r>
            <a:r>
              <a:rPr lang="pt-BR" dirty="0" err="1"/>
              <a:t>State</a:t>
            </a:r>
            <a:r>
              <a:rPr lang="pt-BR" dirty="0"/>
              <a:t> </a:t>
            </a:r>
            <a:r>
              <a:rPr lang="pt-BR" dirty="0" err="1"/>
              <a:t>Transfer</a:t>
            </a:r>
            <a:r>
              <a:rPr lang="pt-BR" dirty="0"/>
              <a:t>) é um estilo de arquitetura </a:t>
            </a:r>
            <a:r>
              <a:rPr lang="pt-BR" dirty="0" smtClean="0"/>
              <a:t>aplicação que separa as responsabilidades </a:t>
            </a:r>
            <a:r>
              <a:rPr lang="pt-BR" dirty="0"/>
              <a:t>e permite que a aplicação transmita os dados diretamente via HTTP</a:t>
            </a:r>
            <a:endParaRPr lang="pt-BR" dirty="0" smtClean="0"/>
          </a:p>
          <a:p>
            <a:pPr fontAlgn="base"/>
            <a:endParaRPr lang="pt-BR" dirty="0"/>
          </a:p>
          <a:p>
            <a:pPr fontAlgn="base"/>
            <a:r>
              <a:rPr lang="pt-BR" dirty="0" smtClean="0"/>
              <a:t>Criado em 2000 na tese de doutorado de Roy </a:t>
            </a:r>
            <a:r>
              <a:rPr lang="pt-BR" dirty="0" smtClean="0"/>
              <a:t>Fielding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71124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Routing</a:t>
            </a:r>
            <a:r>
              <a:rPr lang="pt-BR" dirty="0" smtClean="0"/>
              <a:t> - </a:t>
            </a:r>
            <a:r>
              <a:rPr lang="pt-BR" dirty="0" err="1" smtClean="0"/>
              <a:t>Routes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Podem ser escritas com </a:t>
            </a:r>
          </a:p>
          <a:p>
            <a:pPr lvl="1"/>
            <a:r>
              <a:rPr lang="pt-BR" dirty="0" err="1" smtClean="0"/>
              <a:t>Closures</a:t>
            </a:r>
            <a:endParaRPr lang="en-US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  <a:p>
            <a:pPr lvl="1"/>
            <a:r>
              <a:rPr lang="pt-BR" dirty="0" err="1" smtClean="0"/>
              <a:t>Controllers</a:t>
            </a:r>
            <a:endParaRPr lang="pt-BR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606557" y="2825445"/>
            <a:ext cx="5009705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pt-BR" b="0" i="1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pt-BR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nomeRota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World!"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06557" y="4828132"/>
            <a:ext cx="6526146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Route::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'nomeRota'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'MeuController@index'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44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Routing</a:t>
            </a:r>
            <a:r>
              <a:rPr lang="pt-BR" dirty="0" smtClean="0"/>
              <a:t> - </a:t>
            </a:r>
            <a:r>
              <a:rPr lang="pt-BR" dirty="0" err="1" smtClean="0"/>
              <a:t>Resources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Picture 2" descr="RyM1b.png (609×242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360" y="2819400"/>
            <a:ext cx="8788978" cy="349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08993" y="1825625"/>
            <a:ext cx="6388287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pt-BR" b="0" i="1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photos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PhotoController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57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Routing</a:t>
            </a:r>
            <a:r>
              <a:rPr lang="pt-BR" dirty="0" smtClean="0"/>
              <a:t> - </a:t>
            </a:r>
            <a:r>
              <a:rPr lang="pt-BR" dirty="0" err="1" smtClean="0"/>
              <a:t>Groups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Grupos de rotas permitem compartilhar atributos de uma maneira bem </a:t>
            </a:r>
            <a:r>
              <a:rPr lang="pt-BR" dirty="0" smtClean="0"/>
              <a:t>prática</a:t>
            </a:r>
          </a:p>
          <a:p>
            <a:endParaRPr lang="pt-BR" dirty="0" smtClean="0"/>
          </a:p>
          <a:p>
            <a:r>
              <a:rPr lang="pt-BR" dirty="0" err="1"/>
              <a:t>Ex</a:t>
            </a:r>
            <a:r>
              <a:rPr lang="pt-BR" dirty="0"/>
              <a:t>: http://</a:t>
            </a:r>
            <a:r>
              <a:rPr lang="pt-BR" dirty="0" smtClean="0"/>
              <a:t>seudominio.com/api/user/</a:t>
            </a:r>
            <a:endParaRPr lang="pt-B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82413" y="4001294"/>
            <a:ext cx="6664004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Route::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'prefix'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'api'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Route::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'user/'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//...</a:t>
            </a:r>
            <a:b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39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Routing</a:t>
            </a:r>
            <a:r>
              <a:rPr lang="pt-BR" dirty="0" smtClean="0"/>
              <a:t> – Middlewares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Middlewares são filtros por onde as rotas passam antes de chegar no </a:t>
            </a:r>
            <a:r>
              <a:rPr lang="pt-BR" dirty="0" err="1" smtClean="0"/>
              <a:t>controller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Por exemplo um middleware de autenticação</a:t>
            </a:r>
          </a:p>
          <a:p>
            <a:endParaRPr lang="pt-B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56290" y="4001294"/>
            <a:ext cx="7353295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Route::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'middleware'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'auth'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Route::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'user/profile'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Rota com autenticação</a:t>
            </a:r>
            <a:b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85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Controllers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São os pontos de entrada das rotas no </a:t>
            </a:r>
            <a:r>
              <a:rPr lang="pt-BR" dirty="0" err="1" smtClean="0"/>
              <a:t>app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Fazem o controle das requisições do usuário </a:t>
            </a:r>
          </a:p>
          <a:p>
            <a:endParaRPr lang="pt-BR" dirty="0"/>
          </a:p>
          <a:p>
            <a:r>
              <a:rPr lang="pt-BR" dirty="0" smtClean="0"/>
              <a:t>Herda a classe “</a:t>
            </a:r>
            <a:r>
              <a:rPr lang="pt-BR" dirty="0" err="1" smtClean="0"/>
              <a:t>Illuminate</a:t>
            </a:r>
            <a:r>
              <a:rPr lang="pt-BR" dirty="0" smtClean="0"/>
              <a:t>/</a:t>
            </a:r>
            <a:r>
              <a:rPr lang="pt-BR" dirty="0" err="1" smtClean="0"/>
              <a:t>Routing</a:t>
            </a:r>
            <a:r>
              <a:rPr lang="pt-BR" dirty="0" smtClean="0"/>
              <a:t>/</a:t>
            </a:r>
            <a:r>
              <a:rPr lang="pt-BR" dirty="0" err="1" smtClean="0"/>
              <a:t>Controller</a:t>
            </a:r>
            <a:r>
              <a:rPr lang="pt-BR" dirty="0" smtClean="0"/>
              <a:t>”</a:t>
            </a:r>
            <a:endParaRPr lang="pt-BR" dirty="0"/>
          </a:p>
          <a:p>
            <a:endParaRPr lang="pt-BR" dirty="0"/>
          </a:p>
          <a:p>
            <a:r>
              <a:rPr lang="pt-BR" dirty="0" smtClean="0"/>
              <a:t>São armazenados em “</a:t>
            </a:r>
            <a:r>
              <a:rPr lang="pt-BR" dirty="0" err="1" smtClean="0"/>
              <a:t>app</a:t>
            </a:r>
            <a:r>
              <a:rPr lang="pt-BR" dirty="0" smtClean="0"/>
              <a:t>/</a:t>
            </a:r>
            <a:r>
              <a:rPr lang="pt-BR" dirty="0" err="1" smtClean="0"/>
              <a:t>controllers</a:t>
            </a:r>
            <a:r>
              <a:rPr lang="pt-BR" dirty="0" smtClean="0"/>
              <a:t>”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07479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Views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Camada de apresentação da aplicação</a:t>
            </a:r>
          </a:p>
          <a:p>
            <a:endParaRPr lang="pt-BR" dirty="0" smtClean="0"/>
          </a:p>
          <a:p>
            <a:r>
              <a:rPr lang="pt-BR" dirty="0" smtClean="0"/>
              <a:t>Ficam em “</a:t>
            </a:r>
            <a:r>
              <a:rPr lang="pt-BR" dirty="0" err="1" smtClean="0"/>
              <a:t>app</a:t>
            </a:r>
            <a:r>
              <a:rPr lang="pt-BR" dirty="0" smtClean="0"/>
              <a:t>/</a:t>
            </a:r>
            <a:r>
              <a:rPr lang="pt-BR" dirty="0" err="1" smtClean="0"/>
              <a:t>resources</a:t>
            </a:r>
            <a:r>
              <a:rPr lang="pt-BR" dirty="0" smtClean="0"/>
              <a:t>/</a:t>
            </a:r>
            <a:r>
              <a:rPr lang="pt-BR" dirty="0" err="1" smtClean="0"/>
              <a:t>views</a:t>
            </a:r>
            <a:r>
              <a:rPr lang="pt-BR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1793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Views</a:t>
            </a:r>
            <a:r>
              <a:rPr lang="pt-BR" dirty="0"/>
              <a:t> - </a:t>
            </a:r>
            <a:r>
              <a:rPr lang="pt-BR" dirty="0" err="1"/>
              <a:t>Blade</a:t>
            </a:r>
            <a:r>
              <a:rPr lang="pt-BR" dirty="0"/>
              <a:t> </a:t>
            </a:r>
            <a:r>
              <a:rPr lang="pt-BR" dirty="0" err="1"/>
              <a:t>Template</a:t>
            </a:r>
            <a:r>
              <a:rPr lang="pt-BR" dirty="0"/>
              <a:t> </a:t>
            </a:r>
            <a:r>
              <a:rPr lang="pt-BR" dirty="0" err="1"/>
              <a:t>Engine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 o </a:t>
            </a:r>
            <a:r>
              <a:rPr lang="pt-BR" dirty="0" err="1" smtClean="0"/>
              <a:t>Blade</a:t>
            </a:r>
            <a:r>
              <a:rPr lang="pt-BR" dirty="0" smtClean="0"/>
              <a:t> você pode reaproveitar o código apenas referenciando os arquivos de </a:t>
            </a:r>
            <a:r>
              <a:rPr lang="pt-BR" dirty="0" smtClean="0"/>
              <a:t>layout, fazendo a herança ou </a:t>
            </a:r>
            <a:r>
              <a:rPr lang="pt-BR" dirty="0" err="1" smtClean="0"/>
              <a:t>extendendo</a:t>
            </a:r>
            <a:r>
              <a:rPr lang="pt-BR" dirty="0" smtClean="0"/>
              <a:t> o </a:t>
            </a:r>
            <a:r>
              <a:rPr lang="pt-BR" dirty="0" err="1" smtClean="0"/>
              <a:t>template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Por exemplo separar trechos de código que frequentemente se repetem como:</a:t>
            </a:r>
          </a:p>
          <a:p>
            <a:pPr lvl="1"/>
            <a:r>
              <a:rPr lang="pt-BR" dirty="0" smtClean="0"/>
              <a:t>Cabeçalho</a:t>
            </a:r>
          </a:p>
          <a:p>
            <a:pPr lvl="1"/>
            <a:r>
              <a:rPr lang="pt-BR" dirty="0" smtClean="0"/>
              <a:t>Rodapé</a:t>
            </a:r>
          </a:p>
          <a:p>
            <a:pPr lvl="1"/>
            <a:r>
              <a:rPr lang="pt-BR" dirty="0" smtClean="0"/>
              <a:t>Menu de </a:t>
            </a:r>
            <a:r>
              <a:rPr lang="pt-BR" dirty="0" smtClean="0"/>
              <a:t>navegação</a:t>
            </a:r>
          </a:p>
          <a:p>
            <a:pPr lvl="1"/>
            <a:endParaRPr lang="pt-BR" dirty="0"/>
          </a:p>
          <a:p>
            <a:r>
              <a:rPr lang="pt-BR" dirty="0"/>
              <a:t>Utiliza-se com a extensão “.</a:t>
            </a:r>
            <a:r>
              <a:rPr lang="pt-BR" dirty="0" err="1"/>
              <a:t>blade.php</a:t>
            </a:r>
            <a:r>
              <a:rPr lang="pt-BR" dirty="0"/>
              <a:t>”</a:t>
            </a:r>
          </a:p>
          <a:p>
            <a:endParaRPr lang="pt-BR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01487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Model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Estende o modelo “</a:t>
            </a:r>
            <a:r>
              <a:rPr lang="pt-BR" dirty="0" err="1" smtClean="0"/>
              <a:t>Illuminate</a:t>
            </a:r>
            <a:r>
              <a:rPr lang="pt-BR" dirty="0" smtClean="0"/>
              <a:t>\</a:t>
            </a:r>
            <a:r>
              <a:rPr lang="pt-BR" dirty="0" err="1" smtClean="0"/>
              <a:t>Database</a:t>
            </a:r>
            <a:r>
              <a:rPr lang="pt-BR" dirty="0" smtClean="0"/>
              <a:t>\</a:t>
            </a:r>
            <a:r>
              <a:rPr lang="pt-BR" dirty="0" err="1" smtClean="0"/>
              <a:t>Eloquent</a:t>
            </a:r>
            <a:r>
              <a:rPr lang="pt-BR" dirty="0" smtClean="0"/>
              <a:t>\</a:t>
            </a:r>
            <a:r>
              <a:rPr lang="pt-BR" dirty="0" err="1" smtClean="0"/>
              <a:t>Model</a:t>
            </a:r>
            <a:r>
              <a:rPr lang="pt-BR" dirty="0" smtClean="0"/>
              <a:t>”</a:t>
            </a:r>
          </a:p>
          <a:p>
            <a:endParaRPr lang="pt-BR" dirty="0" smtClean="0"/>
          </a:p>
          <a:p>
            <a:r>
              <a:rPr lang="pt-BR" dirty="0" err="1" smtClean="0"/>
              <a:t>Eloquent</a:t>
            </a:r>
            <a:r>
              <a:rPr lang="pt-BR" dirty="0" smtClean="0"/>
              <a:t> ORM</a:t>
            </a:r>
          </a:p>
          <a:p>
            <a:pPr lvl="1"/>
            <a:r>
              <a:rPr lang="pt-BR" dirty="0" smtClean="0"/>
              <a:t>Faz a abstração do banco de dados para a aplicação</a:t>
            </a:r>
          </a:p>
          <a:p>
            <a:pPr lvl="1"/>
            <a:r>
              <a:rPr lang="pt-BR" dirty="0" smtClean="0"/>
              <a:t>Representa cada tabela do banco através de um modelo</a:t>
            </a:r>
          </a:p>
          <a:p>
            <a:pPr lvl="1"/>
            <a:r>
              <a:rPr lang="pt-BR" dirty="0" smtClean="0"/>
              <a:t>Facilita a mudança de banco de dados se for preciso</a:t>
            </a:r>
          </a:p>
          <a:p>
            <a:endParaRPr lang="pt-BR" dirty="0"/>
          </a:p>
          <a:p>
            <a:r>
              <a:rPr lang="pt-BR" dirty="0" err="1" smtClean="0"/>
              <a:t>Relationships</a:t>
            </a:r>
            <a:endParaRPr lang="pt-BR" dirty="0" smtClean="0"/>
          </a:p>
          <a:p>
            <a:pPr lvl="1"/>
            <a:r>
              <a:rPr lang="pt-BR" dirty="0" smtClean="0"/>
              <a:t>Permite relacionamento entre modelos e fácil integração entre as classes com diferentes cardinalidades</a:t>
            </a:r>
          </a:p>
          <a:p>
            <a:pPr lvl="1"/>
            <a:r>
              <a:rPr lang="pt-BR" dirty="0"/>
              <a:t>Por exemplo associar chaves estrangeiras entre as classes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78267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Fluent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Permite a escrita de SQL queries de uma maneira mais elegante e de mais fácil leitura</a:t>
            </a:r>
          </a:p>
          <a:p>
            <a:endParaRPr lang="pt-BR" dirty="0"/>
          </a:p>
          <a:p>
            <a:r>
              <a:rPr lang="pt-BR" dirty="0" smtClean="0"/>
              <a:t>Suporte nativo a prevenção de SQL </a:t>
            </a:r>
            <a:r>
              <a:rPr lang="pt-BR" dirty="0" err="1" smtClean="0"/>
              <a:t>Injections</a:t>
            </a:r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72325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Fluent</a:t>
            </a:r>
            <a:r>
              <a:rPr lang="pt-BR" dirty="0" smtClean="0"/>
              <a:t> </a:t>
            </a:r>
            <a:r>
              <a:rPr lang="pt-BR" dirty="0" err="1" smtClean="0"/>
              <a:t>vs</a:t>
            </a:r>
            <a:r>
              <a:rPr lang="pt-BR" dirty="0" smtClean="0"/>
              <a:t> SQL Nativo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</a:t>
            </a:r>
            <a:r>
              <a:rPr lang="en-US" dirty="0"/>
              <a:t>Query </a:t>
            </a:r>
            <a:r>
              <a:rPr lang="en-US" dirty="0" err="1"/>
              <a:t>nativa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pt-BR" dirty="0" smtClean="0"/>
              <a:t>Query utilizando </a:t>
            </a:r>
            <a:r>
              <a:rPr lang="pt-BR" dirty="0" err="1"/>
              <a:t>Fluent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03586" y="5104665"/>
            <a:ext cx="10250214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DB::</a:t>
            </a:r>
            <a:r>
              <a:rPr kumimoji="0" lang="pt-BR" b="0" i="1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users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)-&gt;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'John'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)-&gt;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orderBy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asc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)-&gt;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03586" y="2531614"/>
            <a:ext cx="9932276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 id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email FROM users WHERE name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'John' 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 BY name ASC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97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REST é </a:t>
            </a:r>
            <a:r>
              <a:rPr lang="pt-BR" dirty="0" err="1" smtClean="0"/>
              <a:t>Stateless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Permanece em “repouso”, não armazenando </a:t>
            </a:r>
            <a:r>
              <a:rPr lang="pt-BR" dirty="0" smtClean="0"/>
              <a:t>nenhum </a:t>
            </a:r>
            <a:r>
              <a:rPr lang="pt-BR" dirty="0"/>
              <a:t>estado da aplicação da sessão do usuário no </a:t>
            </a:r>
            <a:r>
              <a:rPr lang="pt-BR" dirty="0" smtClean="0"/>
              <a:t>servidor.</a:t>
            </a:r>
          </a:p>
          <a:p>
            <a:endParaRPr lang="pt-BR" dirty="0"/>
          </a:p>
          <a:p>
            <a:r>
              <a:rPr lang="pt-BR" dirty="0"/>
              <a:t>Um mesmo cliente pode mandar várias requisições para o servidor, porém, cada uma delas </a:t>
            </a:r>
            <a:r>
              <a:rPr lang="pt-BR" dirty="0" smtClean="0"/>
              <a:t>deve </a:t>
            </a:r>
            <a:r>
              <a:rPr lang="pt-BR" dirty="0"/>
              <a:t>ser </a:t>
            </a:r>
            <a:r>
              <a:rPr lang="pt-BR" dirty="0" smtClean="0"/>
              <a:t>independente.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41196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Fluent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 fontScale="92500" lnSpcReduction="20000"/>
          </a:bodyPr>
          <a:lstStyle/>
          <a:p>
            <a:r>
              <a:rPr lang="pt-BR" dirty="0"/>
              <a:t>R</a:t>
            </a:r>
            <a:r>
              <a:rPr lang="pt-BR" dirty="0" smtClean="0"/>
              <a:t>etorna </a:t>
            </a:r>
            <a:r>
              <a:rPr lang="pt-BR" dirty="0"/>
              <a:t>a lista de usuários</a:t>
            </a:r>
          </a:p>
          <a:p>
            <a:endParaRPr lang="pt-BR" dirty="0" smtClean="0"/>
          </a:p>
          <a:p>
            <a:endParaRPr lang="pt-BR" dirty="0"/>
          </a:p>
          <a:p>
            <a:r>
              <a:rPr lang="pt-BR" dirty="0"/>
              <a:t>R</a:t>
            </a:r>
            <a:r>
              <a:rPr lang="pt-BR" dirty="0" smtClean="0"/>
              <a:t>etorna </a:t>
            </a:r>
            <a:r>
              <a:rPr lang="pt-BR" dirty="0"/>
              <a:t>apenas o atributo </a:t>
            </a:r>
            <a:r>
              <a:rPr lang="pt-BR" dirty="0" err="1"/>
              <a:t>title</a:t>
            </a:r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Conta o </a:t>
            </a:r>
            <a:r>
              <a:rPr lang="pt-BR" dirty="0"/>
              <a:t>número de resultados da query</a:t>
            </a:r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Retorna </a:t>
            </a:r>
            <a:r>
              <a:rPr lang="pt-BR" dirty="0"/>
              <a:t>os usuários com votos menor que 100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86295" y="2201388"/>
            <a:ext cx="5009705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$users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DB::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'users'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)-&gt;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86295" y="3420458"/>
            <a:ext cx="6388287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$titles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DB::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'roles'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)-&gt;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pluck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'title'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86295" y="4669822"/>
            <a:ext cx="528542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$users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DB::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'users'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)-&gt;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086295" y="5992297"/>
            <a:ext cx="8594019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$users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DB::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'users'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)-&gt;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'votes'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'&lt;'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)-&gt;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58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Fluent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 fontScale="92500" lnSpcReduction="20000"/>
          </a:bodyPr>
          <a:lstStyle/>
          <a:p>
            <a:r>
              <a:rPr lang="pt-BR" dirty="0" smtClean="0"/>
              <a:t>Busca os </a:t>
            </a:r>
            <a:r>
              <a:rPr lang="pt-BR" dirty="0"/>
              <a:t>usuários e ordena pelo atributo </a:t>
            </a:r>
            <a:r>
              <a:rPr lang="pt-BR" dirty="0" err="1"/>
              <a:t>name</a:t>
            </a:r>
            <a:r>
              <a:rPr lang="pt-BR" dirty="0"/>
              <a:t> em ordem descendente</a:t>
            </a:r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Insere um </a:t>
            </a:r>
            <a:r>
              <a:rPr lang="pt-BR" dirty="0"/>
              <a:t>novo usuário</a:t>
            </a:r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Atualiza </a:t>
            </a:r>
            <a:r>
              <a:rPr lang="pt-BR" dirty="0"/>
              <a:t>os votos de um usuário</a:t>
            </a:r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Deleta </a:t>
            </a:r>
            <a:r>
              <a:rPr lang="pt-BR" dirty="0"/>
              <a:t>os usuários</a:t>
            </a:r>
          </a:p>
          <a:p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66649" y="2235340"/>
            <a:ext cx="845616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$users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DB::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'users'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)-&gt;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orderBy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'name'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'desc'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)-&gt;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166649" y="3417754"/>
            <a:ext cx="10386177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DB::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'users'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)-&gt;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'email'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'john@example.com'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'votes'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190052" y="4663363"/>
            <a:ext cx="8318303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DB::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'users'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)-&gt;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'id'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)-&gt;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'votes'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166648" y="5876409"/>
            <a:ext cx="4182555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DB::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'users'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)-&gt;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35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Requests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pt-BR" dirty="0"/>
              <a:t>Como obter a instância da requisição HTTP?</a:t>
            </a:r>
          </a:p>
          <a:p>
            <a:pPr fontAlgn="base"/>
            <a:endParaRPr lang="pt-BR" dirty="0" smtClean="0"/>
          </a:p>
          <a:p>
            <a:pPr fontAlgn="base"/>
            <a:r>
              <a:rPr lang="pt-BR" dirty="0" smtClean="0"/>
              <a:t>Via </a:t>
            </a:r>
            <a:r>
              <a:rPr lang="pt-BR" dirty="0"/>
              <a:t>injeção de dependência utilizando a classe “</a:t>
            </a:r>
            <a:r>
              <a:rPr lang="pt-BR" dirty="0" err="1" smtClean="0"/>
              <a:t>Illuminate</a:t>
            </a:r>
            <a:r>
              <a:rPr lang="pt-BR" dirty="0" smtClean="0"/>
              <a:t>\</a:t>
            </a:r>
            <a:r>
              <a:rPr lang="pt-BR" dirty="0" err="1" smtClean="0"/>
              <a:t>Http</a:t>
            </a:r>
            <a:r>
              <a:rPr lang="pt-BR" dirty="0" smtClean="0"/>
              <a:t>\</a:t>
            </a:r>
            <a:r>
              <a:rPr lang="pt-BR" dirty="0" err="1" smtClean="0"/>
              <a:t>Request</a:t>
            </a:r>
            <a:r>
              <a:rPr lang="pt-BR" dirty="0" smtClean="0"/>
              <a:t>”</a:t>
            </a:r>
            <a:endParaRPr lang="pt-BR" dirty="0"/>
          </a:p>
          <a:p>
            <a:pPr fontAlgn="base"/>
            <a:endParaRPr lang="pt-BR" dirty="0"/>
          </a:p>
          <a:p>
            <a:pPr fontAlgn="base"/>
            <a:r>
              <a:rPr lang="pt-BR" dirty="0" smtClean="0"/>
              <a:t>A requisição </a:t>
            </a:r>
            <a:r>
              <a:rPr lang="pt-BR" dirty="0"/>
              <a:t>será automaticamente injetada pelo Service </a:t>
            </a:r>
            <a:r>
              <a:rPr lang="pt-BR" dirty="0" smtClean="0"/>
              <a:t>Container</a:t>
            </a:r>
          </a:p>
        </p:txBody>
      </p:sp>
    </p:spTree>
    <p:extLst>
      <p:ext uri="{BB962C8B-B14F-4D97-AF65-F5344CB8AC3E}">
        <p14:creationId xmlns:p14="http://schemas.microsoft.com/office/powerpoint/2010/main" val="366656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operações com </a:t>
            </a:r>
            <a:r>
              <a:rPr lang="pt-BR" dirty="0" err="1" smtClean="0"/>
              <a:t>request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en-US" sz="2000" dirty="0" err="1" smtClean="0"/>
              <a:t>Recuperando</a:t>
            </a:r>
            <a:r>
              <a:rPr lang="en-US" sz="2000" dirty="0" smtClean="0"/>
              <a:t> a request via </a:t>
            </a:r>
            <a:r>
              <a:rPr lang="en-US" sz="2000" dirty="0" err="1" smtClean="0"/>
              <a:t>injeção</a:t>
            </a:r>
            <a:r>
              <a:rPr lang="en-US" sz="2000" dirty="0" smtClean="0"/>
              <a:t> de </a:t>
            </a:r>
            <a:r>
              <a:rPr lang="en-US" sz="2000" dirty="0" err="1" smtClean="0"/>
              <a:t>dependência</a:t>
            </a:r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995448" y="3396664"/>
            <a:ext cx="5896304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store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56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operações com </a:t>
            </a:r>
            <a:r>
              <a:rPr lang="pt-BR" dirty="0" err="1" smtClean="0"/>
              <a:t>request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en-US" sz="2000" dirty="0" err="1"/>
              <a:t>Recuperando</a:t>
            </a:r>
            <a:r>
              <a:rPr lang="en-US" sz="2000" dirty="0"/>
              <a:t> a URL da </a:t>
            </a:r>
            <a:r>
              <a:rPr lang="en-US" sz="2000" dirty="0" err="1"/>
              <a:t>requisição</a:t>
            </a:r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594537" y="3064403"/>
            <a:ext cx="3355406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$url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$request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-&gt;url()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75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operações com </a:t>
            </a:r>
            <a:r>
              <a:rPr lang="pt-BR" dirty="0" err="1" smtClean="0"/>
              <a:t>request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en-US" sz="2000" dirty="0" err="1"/>
              <a:t>Acessando</a:t>
            </a:r>
            <a:r>
              <a:rPr lang="en-US" sz="2000" dirty="0"/>
              <a:t> </a:t>
            </a:r>
            <a:r>
              <a:rPr lang="en-US" sz="2000" dirty="0" err="1"/>
              <a:t>todos</a:t>
            </a:r>
            <a:r>
              <a:rPr lang="en-US" sz="2000" dirty="0"/>
              <a:t> </a:t>
            </a:r>
            <a:r>
              <a:rPr lang="en-US" sz="2000" dirty="0" err="1"/>
              <a:t>os</a:t>
            </a:r>
            <a:r>
              <a:rPr lang="en-US" sz="2000" dirty="0"/>
              <a:t> dados da </a:t>
            </a:r>
            <a:r>
              <a:rPr lang="en-US" sz="2000" dirty="0" err="1"/>
              <a:t>requisição</a:t>
            </a:r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484179" y="3449556"/>
            <a:ext cx="3631122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$dados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$request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-&gt;all()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37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operações com </a:t>
            </a:r>
            <a:r>
              <a:rPr lang="pt-BR" dirty="0" err="1" smtClean="0"/>
              <a:t>request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en-US" sz="2000" dirty="0" err="1"/>
              <a:t>Verifica</a:t>
            </a:r>
            <a:r>
              <a:rPr lang="en-US" sz="2000" dirty="0"/>
              <a:t> a </a:t>
            </a:r>
            <a:r>
              <a:rPr lang="en-US" sz="2000" dirty="0" err="1" smtClean="0"/>
              <a:t>existência</a:t>
            </a:r>
            <a:r>
              <a:rPr lang="en-US" sz="2000" dirty="0" smtClean="0"/>
              <a:t> de </a:t>
            </a:r>
            <a:r>
              <a:rPr lang="en-US" sz="2000" dirty="0"/>
              <a:t>um </a:t>
            </a:r>
            <a:r>
              <a:rPr lang="en-US" sz="2000" dirty="0" err="1"/>
              <a:t>atributo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requisição</a:t>
            </a:r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137337" y="3401129"/>
            <a:ext cx="4044697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$request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-&gt;has(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'name'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//…</a:t>
            </a:r>
            <a:b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49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 com os dados da </a:t>
            </a:r>
            <a:r>
              <a:rPr lang="pt-BR" dirty="0" err="1" smtClean="0"/>
              <a:t>request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09699" y="3235348"/>
            <a:ext cx="9972602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hasFile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photo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&amp;&amp;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photo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)-&gt;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isValid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photo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)-&gt;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destinationPath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67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Responses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pt-BR" dirty="0"/>
              <a:t>São as respostas de retorno dos </a:t>
            </a:r>
            <a:r>
              <a:rPr lang="pt-BR" dirty="0" err="1"/>
              <a:t>controllers</a:t>
            </a:r>
            <a:endParaRPr lang="pt-BR" dirty="0"/>
          </a:p>
          <a:p>
            <a:pPr marL="0" indent="0" fontAlgn="base">
              <a:buNone/>
            </a:pPr>
            <a:endParaRPr lang="pt-BR" dirty="0"/>
          </a:p>
          <a:p>
            <a:pPr fontAlgn="base"/>
            <a:r>
              <a:rPr lang="pt-BR" dirty="0"/>
              <a:t>Elas podem ser:</a:t>
            </a:r>
          </a:p>
          <a:p>
            <a:pPr lvl="1" fontAlgn="base"/>
            <a:r>
              <a:rPr lang="pt-BR" dirty="0"/>
              <a:t>Textos</a:t>
            </a:r>
          </a:p>
          <a:p>
            <a:pPr lvl="1" fontAlgn="base"/>
            <a:r>
              <a:rPr lang="pt-BR" dirty="0"/>
              <a:t>JSON</a:t>
            </a:r>
          </a:p>
          <a:p>
            <a:pPr lvl="1" fontAlgn="base"/>
            <a:r>
              <a:rPr lang="pt-BR" dirty="0" err="1"/>
              <a:t>Views</a:t>
            </a:r>
            <a:endParaRPr lang="pt-BR" dirty="0"/>
          </a:p>
          <a:p>
            <a:pPr lvl="1" fontAlgn="base"/>
            <a:r>
              <a:rPr lang="pt-BR" dirty="0"/>
              <a:t>Download</a:t>
            </a:r>
          </a:p>
          <a:p>
            <a:pPr lvl="1" fontAlgn="base"/>
            <a:r>
              <a:rPr lang="pt-BR" dirty="0" err="1"/>
              <a:t>Redirect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77342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Responses - Textos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79227" y="3266880"/>
            <a:ext cx="4182555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Route::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'/'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'Hello World'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061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Vantagens da arquitetura </a:t>
            </a:r>
            <a:r>
              <a:rPr lang="pt-BR" dirty="0" err="1" smtClean="0"/>
              <a:t>RESTful</a:t>
            </a:r>
            <a:endParaRPr lang="pt-BR" dirty="0"/>
          </a:p>
        </p:txBody>
      </p:sp>
      <p:pic>
        <p:nvPicPr>
          <p:cNvPr id="25602" name="Picture 2" descr="https://lh6.googleusercontent.com/-u9hFxEK0OS8/T6a9yHaniHI/AAAAAAAAF_Y/prEsvdWrNtI/s550/re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015" y="1994037"/>
            <a:ext cx="9202437" cy="418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137117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Responses - JSON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671145" y="3600431"/>
            <a:ext cx="8042586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response()-&gt;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'name'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'John'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'age'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1058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Responses - </a:t>
            </a:r>
            <a:r>
              <a:rPr lang="pt-BR" dirty="0" err="1" smtClean="0"/>
              <a:t>Views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727434" y="3181271"/>
            <a:ext cx="5698996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response()-&gt;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'index'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$data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0314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Responses - Download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387366" y="4001294"/>
            <a:ext cx="8180445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response()-&gt;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download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$pathToFile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$name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$headers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50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Responses - </a:t>
            </a:r>
            <a:r>
              <a:rPr lang="pt-BR" dirty="0" err="1" smtClean="0"/>
              <a:t>Redirect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8369" y="1825625"/>
            <a:ext cx="11451017" cy="4351338"/>
          </a:xfrm>
        </p:spPr>
        <p:txBody>
          <a:bodyPr numCol="1">
            <a:normAutofit/>
          </a:bodyPr>
          <a:lstStyle/>
          <a:p>
            <a:r>
              <a:rPr lang="en-US" sz="1800" dirty="0" smtClean="0"/>
              <a:t>Para </a:t>
            </a:r>
            <a:r>
              <a:rPr lang="en-US" sz="1800" dirty="0" err="1" smtClean="0"/>
              <a:t>uma</a:t>
            </a:r>
            <a:r>
              <a:rPr lang="en-US" sz="1800" dirty="0" smtClean="0"/>
              <a:t> URL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err="1" smtClean="0"/>
              <a:t>Redirecionar</a:t>
            </a:r>
            <a:r>
              <a:rPr lang="en-US" sz="1800" dirty="0" smtClean="0"/>
              <a:t> de </a:t>
            </a:r>
            <a:r>
              <a:rPr lang="en-US" sz="1800" dirty="0" err="1" smtClean="0"/>
              <a:t>volta</a:t>
            </a:r>
            <a:r>
              <a:rPr lang="en-US" sz="1800" dirty="0" smtClean="0"/>
              <a:t> à </a:t>
            </a:r>
            <a:r>
              <a:rPr lang="en-US" sz="1800" dirty="0" err="1" smtClean="0"/>
              <a:t>página</a:t>
            </a:r>
            <a:r>
              <a:rPr lang="en-US" sz="1800" dirty="0" smtClean="0"/>
              <a:t> anterior</a:t>
            </a: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Com </a:t>
            </a:r>
            <a:r>
              <a:rPr lang="en-US" sz="1800" dirty="0" err="1" smtClean="0"/>
              <a:t>os</a:t>
            </a:r>
            <a:r>
              <a:rPr lang="en-US" sz="1800" dirty="0" smtClean="0"/>
              <a:t> dados </a:t>
            </a:r>
            <a:r>
              <a:rPr lang="en-US" sz="1800" dirty="0" err="1" smtClean="0"/>
              <a:t>preenchidos</a:t>
            </a:r>
            <a:r>
              <a:rPr lang="en-US" sz="1800" dirty="0" smtClean="0"/>
              <a:t> dos </a:t>
            </a:r>
            <a:r>
              <a:rPr lang="en-US" sz="1800" dirty="0" err="1" smtClean="0"/>
              <a:t>campos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</a:t>
            </a:r>
            <a:endParaRPr lang="en-US" sz="1800" dirty="0" smtClean="0"/>
          </a:p>
          <a:p>
            <a:endParaRPr lang="en-US" sz="18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62152" y="2314165"/>
            <a:ext cx="4871847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redirect(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'home/dashboard'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62152" y="3815465"/>
            <a:ext cx="211468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back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62152" y="5278513"/>
            <a:ext cx="3906839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back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()-&gt;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withInput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91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Responses - </a:t>
            </a:r>
            <a:r>
              <a:rPr lang="pt-BR" dirty="0" err="1" smtClean="0"/>
              <a:t>Redirect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8369" y="1825625"/>
            <a:ext cx="11451017" cy="4351338"/>
          </a:xfrm>
        </p:spPr>
        <p:txBody>
          <a:bodyPr numCol="2">
            <a:normAutofit/>
          </a:bodyPr>
          <a:lstStyle/>
          <a:p>
            <a:r>
              <a:rPr lang="en-US" sz="1800" dirty="0" err="1" smtClean="0"/>
              <a:t>Redirecionar</a:t>
            </a:r>
            <a:r>
              <a:rPr lang="en-US" sz="1800" dirty="0" smtClean="0"/>
              <a:t> com </a:t>
            </a:r>
            <a:r>
              <a:rPr lang="en-US" sz="1800" dirty="0" err="1" smtClean="0"/>
              <a:t>erros</a:t>
            </a:r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r>
              <a:rPr lang="en-US" sz="1800" dirty="0" smtClean="0"/>
              <a:t>Com dados da </a:t>
            </a:r>
            <a:r>
              <a:rPr lang="en-US" sz="1800" dirty="0" err="1" smtClean="0"/>
              <a:t>sessão</a:t>
            </a:r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r>
              <a:rPr lang="en-US" sz="1800" dirty="0" smtClean="0"/>
              <a:t>Para </a:t>
            </a:r>
            <a:r>
              <a:rPr lang="en-US" sz="1800" dirty="0" err="1" smtClean="0"/>
              <a:t>uma</a:t>
            </a:r>
            <a:r>
              <a:rPr lang="en-US" sz="1800" dirty="0" smtClean="0"/>
              <a:t> action</a:t>
            </a:r>
          </a:p>
          <a:p>
            <a:pPr marL="0" indent="0">
              <a:buNone/>
            </a:pPr>
            <a:endParaRPr lang="en-US" sz="1800" dirty="0" smtClean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838200" y="2506717"/>
            <a:ext cx="8652642" cy="36596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redirect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register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)-&gt;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withErrors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validator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login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838200" y="3900477"/>
            <a:ext cx="7296807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redirect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dashboard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)-&gt;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'status'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dirty="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OK'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838200" y="5574602"/>
            <a:ext cx="7077579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redirect()-&gt;action(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'HomeController@index'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34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Autenticação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OAuth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JWT</a:t>
            </a:r>
          </a:p>
          <a:p>
            <a:endParaRPr lang="pt-BR" dirty="0"/>
          </a:p>
          <a:p>
            <a:r>
              <a:rPr lang="pt-BR" dirty="0" smtClean="0"/>
              <a:t>Socialite (</a:t>
            </a:r>
            <a:r>
              <a:rPr lang="pt-BR" dirty="0" err="1" smtClean="0"/>
              <a:t>Facebook</a:t>
            </a:r>
            <a:r>
              <a:rPr lang="pt-BR" dirty="0" smtClean="0"/>
              <a:t>, </a:t>
            </a:r>
            <a:r>
              <a:rPr lang="pt-BR" dirty="0" err="1" smtClean="0"/>
              <a:t>Twitter</a:t>
            </a:r>
            <a:r>
              <a:rPr lang="pt-BR" dirty="0" smtClean="0"/>
              <a:t>, </a:t>
            </a:r>
            <a:r>
              <a:rPr lang="pt-BR" dirty="0" err="1" smtClean="0"/>
              <a:t>GPlus</a:t>
            </a:r>
            <a:r>
              <a:rPr lang="pt-BR" dirty="0" smtClean="0"/>
              <a:t>)</a:t>
            </a:r>
          </a:p>
          <a:p>
            <a:endParaRPr lang="pt-BR" dirty="0"/>
          </a:p>
          <a:p>
            <a:r>
              <a:rPr lang="pt-BR" dirty="0" smtClean="0"/>
              <a:t>Nativa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566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Rotas de Autenticação Nativa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https://laracasts.com/discuss/channels/general-discussion/how-to-name-laravel-52-auth-routes</a:t>
            </a:r>
            <a:endParaRPr lang="pt-BR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245476" y="1690688"/>
            <a:ext cx="211468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pt-BR" b="0" i="1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36501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Autenticação </a:t>
            </a:r>
            <a:r>
              <a:rPr lang="pt-BR" dirty="0" err="1" smtClean="0"/>
              <a:t>RESTful</a:t>
            </a:r>
            <a:r>
              <a:rPr lang="pt-BR" dirty="0" smtClean="0"/>
              <a:t> nativa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Picture 4" descr="https://cask.scotch.io/2014/11/tokens-new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635"/>
          <a:stretch/>
        </p:blipFill>
        <p:spPr bwMode="auto">
          <a:xfrm>
            <a:off x="2143276" y="1825625"/>
            <a:ext cx="6450646" cy="4126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184761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Autenticação </a:t>
            </a:r>
            <a:r>
              <a:rPr lang="pt-BR" dirty="0" err="1" smtClean="0"/>
              <a:t>RESTful</a:t>
            </a:r>
            <a:r>
              <a:rPr lang="pt-BR" dirty="0" smtClean="0"/>
              <a:t> nativa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Picture 4" descr="https://cask.scotch.io/2014/11/tokens-new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543" b="38870"/>
          <a:stretch/>
        </p:blipFill>
        <p:spPr bwMode="auto">
          <a:xfrm>
            <a:off x="1204051" y="2554014"/>
            <a:ext cx="9783897" cy="343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621575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Autenticação </a:t>
            </a:r>
            <a:r>
              <a:rPr lang="pt-BR" dirty="0" err="1" smtClean="0"/>
              <a:t>RESTful</a:t>
            </a:r>
            <a:r>
              <a:rPr lang="pt-BR" dirty="0" smtClean="0"/>
              <a:t> nativa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Picture 4" descr="https://cask.scotch.io/2014/11/tokens-new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918" b="2555"/>
          <a:stretch/>
        </p:blipFill>
        <p:spPr bwMode="auto">
          <a:xfrm>
            <a:off x="1978989" y="1690688"/>
            <a:ext cx="8234022" cy="4887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42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RESTful</a:t>
            </a:r>
            <a:r>
              <a:rPr lang="pt-BR" dirty="0" smtClean="0"/>
              <a:t> API </a:t>
            </a:r>
            <a:r>
              <a:rPr lang="pt-BR" dirty="0" err="1" smtClean="0"/>
              <a:t>Endpoints</a:t>
            </a:r>
            <a:r>
              <a:rPr lang="pt-BR" dirty="0" smtClean="0"/>
              <a:t> (</a:t>
            </a:r>
            <a:r>
              <a:rPr lang="pt-BR" dirty="0" err="1" smtClean="0"/>
              <a:t>URLs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Webservices REST possuem a padronização de </a:t>
            </a:r>
            <a:r>
              <a:rPr lang="pt-BR" dirty="0" err="1" smtClean="0"/>
              <a:t>URLs</a:t>
            </a:r>
            <a:r>
              <a:rPr lang="pt-BR" dirty="0" smtClean="0"/>
              <a:t> para torná-las mais amigáveis, onde cada </a:t>
            </a:r>
            <a:r>
              <a:rPr lang="pt-BR" dirty="0" err="1" smtClean="0"/>
              <a:t>url</a:t>
            </a:r>
            <a:r>
              <a:rPr lang="pt-BR" dirty="0" smtClean="0"/>
              <a:t> deverá representar apenas um recurso</a:t>
            </a:r>
          </a:p>
        </p:txBody>
      </p:sp>
      <p:pic>
        <p:nvPicPr>
          <p:cNvPr id="24578" name="Picture 2" descr="http://www.tothenew.com/blog/wp-content/uploads/2015/05/620x263xRESTful-API-design.jpg.pagespeed.ic.BsvGd81Oy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295" y="2800564"/>
            <a:ext cx="9156218" cy="388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51427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Mutators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Permitem a fácil formatação de atributos providos pelo modelo</a:t>
            </a:r>
            <a:endParaRPr lang="pt-BR" dirty="0"/>
          </a:p>
          <a:p>
            <a:r>
              <a:rPr lang="pt-BR" dirty="0" smtClean="0"/>
              <a:t>Por exemplo</a:t>
            </a:r>
          </a:p>
          <a:p>
            <a:pPr lvl="1"/>
            <a:r>
              <a:rPr lang="pt-BR" dirty="0" smtClean="0"/>
              <a:t>Formatar </a:t>
            </a:r>
            <a:r>
              <a:rPr lang="pt-BR" dirty="0" err="1" smtClean="0"/>
              <a:t>datetime</a:t>
            </a:r>
            <a:r>
              <a:rPr lang="pt-BR" dirty="0" smtClean="0"/>
              <a:t> </a:t>
            </a:r>
            <a:r>
              <a:rPr lang="pt-BR" dirty="0" err="1" smtClean="0"/>
              <a:t>strings</a:t>
            </a:r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Fazer </a:t>
            </a:r>
            <a:r>
              <a:rPr lang="pt-BR" dirty="0" err="1" smtClean="0"/>
              <a:t>cast</a:t>
            </a:r>
            <a:r>
              <a:rPr lang="pt-BR" dirty="0" smtClean="0"/>
              <a:t> de atributos</a:t>
            </a:r>
          </a:p>
          <a:p>
            <a:pPr lvl="1"/>
            <a:endParaRPr lang="pt-BR" dirty="0" smtClean="0"/>
          </a:p>
          <a:p>
            <a:pPr lvl="1"/>
            <a:endParaRPr lang="pt-BR" dirty="0"/>
          </a:p>
          <a:p>
            <a:pPr lvl="1"/>
            <a:r>
              <a:rPr lang="pt-BR" dirty="0" smtClean="0"/>
              <a:t>Criar o </a:t>
            </a:r>
            <a:r>
              <a:rPr lang="pt-BR" dirty="0" err="1" smtClean="0"/>
              <a:t>slug</a:t>
            </a:r>
            <a:r>
              <a:rPr lang="pt-BR" dirty="0" smtClean="0"/>
              <a:t> de uma </a:t>
            </a:r>
            <a:r>
              <a:rPr lang="pt-BR" dirty="0" err="1" smtClean="0"/>
              <a:t>string</a:t>
            </a:r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/>
          </a:p>
          <a:p>
            <a:pPr lvl="1"/>
            <a:r>
              <a:rPr lang="pt-BR" dirty="0" smtClean="0"/>
              <a:t>Converter uma </a:t>
            </a:r>
            <a:r>
              <a:rPr lang="pt-BR" dirty="0" err="1" smtClean="0"/>
              <a:t>string</a:t>
            </a:r>
            <a:r>
              <a:rPr lang="pt-BR" dirty="0" smtClean="0"/>
              <a:t> em caracteres minúsculos</a:t>
            </a:r>
          </a:p>
          <a:p>
            <a:endParaRPr lang="pt-BR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25782" y="5861340"/>
            <a:ext cx="2803973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strtolower(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$value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429755" y="2957876"/>
            <a:ext cx="5561138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Carbon::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$value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)-&gt;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'd/m/Y'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625782" y="2945997"/>
            <a:ext cx="211468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Carbon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pt-BR" b="0" i="1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649186" y="4926070"/>
            <a:ext cx="6939720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str_slug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"banco de dados"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//gera banco-de-dados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649186" y="3941973"/>
            <a:ext cx="3355406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89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Validação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</a:t>
            </a:r>
            <a:r>
              <a:rPr lang="pt-BR" dirty="0" err="1" smtClean="0"/>
              <a:t>laravel</a:t>
            </a:r>
            <a:r>
              <a:rPr lang="pt-BR" dirty="0" smtClean="0"/>
              <a:t> utiliza a classe “</a:t>
            </a:r>
            <a:r>
              <a:rPr lang="pt-BR" dirty="0" err="1" smtClean="0"/>
              <a:t>ValidatesRequests</a:t>
            </a:r>
            <a:r>
              <a:rPr lang="pt-BR" dirty="0" smtClean="0"/>
              <a:t>” para validar as regras de restrição entre os </a:t>
            </a:r>
            <a:r>
              <a:rPr lang="pt-BR" dirty="0" err="1" smtClean="0"/>
              <a:t>form</a:t>
            </a:r>
            <a:r>
              <a:rPr lang="pt-BR" dirty="0" smtClean="0"/>
              <a:t> </a:t>
            </a:r>
            <a:r>
              <a:rPr lang="pt-BR" dirty="0" err="1" smtClean="0"/>
              <a:t>requests</a:t>
            </a:r>
            <a:r>
              <a:rPr lang="pt-BR" dirty="0" smtClean="0"/>
              <a:t> da aplicação</a:t>
            </a:r>
          </a:p>
          <a:p>
            <a:endParaRPr lang="pt-BR" dirty="0"/>
          </a:p>
          <a:p>
            <a:r>
              <a:rPr lang="pt-BR" dirty="0" smtClean="0"/>
              <a:t>Por exemplo:</a:t>
            </a:r>
          </a:p>
          <a:p>
            <a:pPr lvl="1"/>
            <a:r>
              <a:rPr lang="pt-BR" dirty="0" smtClean="0"/>
              <a:t>Verifica se um e-mail é único</a:t>
            </a:r>
          </a:p>
          <a:p>
            <a:pPr lvl="1"/>
            <a:r>
              <a:rPr lang="pt-BR" dirty="0" smtClean="0"/>
              <a:t>Verifica se os campos obrigatórios são preenchidos</a:t>
            </a:r>
          </a:p>
          <a:p>
            <a:pPr lvl="1"/>
            <a:r>
              <a:rPr lang="pt-BR" dirty="0" smtClean="0"/>
              <a:t>Limita o número de caracteres de um campo</a:t>
            </a:r>
          </a:p>
          <a:p>
            <a:pPr lvl="1"/>
            <a:r>
              <a:rPr lang="pt-BR" dirty="0" smtClean="0"/>
              <a:t>Define o tamanho máximo de um arquivo de upload</a:t>
            </a:r>
          </a:p>
          <a:p>
            <a:pPr lvl="1"/>
            <a:r>
              <a:rPr lang="pt-BR" dirty="0" smtClean="0"/>
              <a:t>Verifica se um atributo está em um intervalo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596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Validação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065283" y="1825625"/>
            <a:ext cx="7215437" cy="424731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function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store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(Request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$request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$validator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Validator::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$request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b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'title'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'required|unique:posts|max:255'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'body'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'required'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//...</a:t>
            </a:r>
            <a:b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$validator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fails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b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redirect(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'post/create'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-&gt;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withErrors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$validator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-&gt;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withInput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90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Exibindo os erros da validação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829406" y="2971911"/>
            <a:ext cx="7491153" cy="25853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pt-BR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errors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"col-md-12"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alert-danger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role=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pt-BR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errors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&lt;p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pt-BR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!!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!!}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pt-BR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endforeach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pt-BR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27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Hands</a:t>
            </a:r>
            <a:r>
              <a:rPr lang="pt-BR" dirty="0" smtClean="0"/>
              <a:t> </a:t>
            </a:r>
            <a:r>
              <a:rPr lang="pt-BR" dirty="0" err="1" smtClean="0"/>
              <a:t>On</a:t>
            </a:r>
            <a:r>
              <a:rPr lang="pt-BR" dirty="0" smtClean="0"/>
              <a:t> - Criando um Blog </a:t>
            </a:r>
            <a:r>
              <a:rPr lang="pt-BR" dirty="0" err="1" smtClean="0"/>
              <a:t>RestFUL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Schema</a:t>
            </a:r>
            <a:r>
              <a:rPr lang="pt-BR" dirty="0" smtClean="0"/>
              <a:t> Designer</a:t>
            </a:r>
          </a:p>
          <a:p>
            <a:pPr lvl="1"/>
            <a:r>
              <a:rPr lang="pt-BR" dirty="0" smtClean="0"/>
              <a:t>http://laravelsd.com/share/s4UjqE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20960" t="18211" r="20758" b="14763"/>
          <a:stretch/>
        </p:blipFill>
        <p:spPr>
          <a:xfrm>
            <a:off x="2617075" y="2665072"/>
            <a:ext cx="6484882" cy="419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65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da aplicação MVC</a:t>
            </a:r>
            <a:endParaRPr lang="pt-BR" dirty="0"/>
          </a:p>
        </p:txBody>
      </p:sp>
      <p:pic>
        <p:nvPicPr>
          <p:cNvPr id="1026" name="Picture 2" descr="http://laravelbook.com/images/laravel-architecture/laravel-mvc-componen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672" y="1749425"/>
            <a:ext cx="7715250" cy="4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61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Etapas da Aplicação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Criando o projeto</a:t>
            </a:r>
          </a:p>
          <a:p>
            <a:r>
              <a:rPr lang="pt-BR" dirty="0" smtClean="0"/>
              <a:t>Configurando o arquivo .</a:t>
            </a:r>
            <a:r>
              <a:rPr lang="pt-BR" dirty="0" err="1" smtClean="0"/>
              <a:t>env</a:t>
            </a:r>
            <a:endParaRPr lang="pt-BR" dirty="0" smtClean="0"/>
          </a:p>
          <a:p>
            <a:r>
              <a:rPr lang="pt-BR" dirty="0" smtClean="0"/>
              <a:t>Criar </a:t>
            </a:r>
            <a:r>
              <a:rPr lang="pt-BR" dirty="0" err="1" smtClean="0"/>
              <a:t>migrations</a:t>
            </a:r>
            <a:r>
              <a:rPr lang="pt-BR" dirty="0" smtClean="0"/>
              <a:t> e </a:t>
            </a:r>
            <a:r>
              <a:rPr lang="pt-BR" dirty="0" err="1" smtClean="0"/>
              <a:t>seeds</a:t>
            </a:r>
            <a:endParaRPr lang="pt-BR" dirty="0" smtClean="0"/>
          </a:p>
          <a:p>
            <a:r>
              <a:rPr lang="pt-BR" dirty="0" smtClean="0"/>
              <a:t>Gerar autenticação</a:t>
            </a:r>
          </a:p>
          <a:p>
            <a:r>
              <a:rPr lang="pt-BR" dirty="0" smtClean="0"/>
              <a:t>Criar modelos e associações</a:t>
            </a:r>
          </a:p>
          <a:p>
            <a:r>
              <a:rPr lang="pt-BR" dirty="0"/>
              <a:t>Criar </a:t>
            </a:r>
            <a:r>
              <a:rPr lang="pt-BR" dirty="0" smtClean="0"/>
              <a:t>rotas</a:t>
            </a:r>
          </a:p>
          <a:p>
            <a:r>
              <a:rPr lang="pt-BR" dirty="0" smtClean="0"/>
              <a:t>Criar </a:t>
            </a:r>
            <a:r>
              <a:rPr lang="pt-BR" dirty="0" err="1" smtClean="0"/>
              <a:t>controllers</a:t>
            </a:r>
            <a:endParaRPr lang="pt-BR" dirty="0" smtClean="0"/>
          </a:p>
          <a:p>
            <a:r>
              <a:rPr lang="pt-BR" dirty="0" smtClean="0"/>
              <a:t>Criar </a:t>
            </a:r>
            <a:r>
              <a:rPr lang="pt-BR" dirty="0" err="1" smtClean="0"/>
              <a:t>views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10869769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o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r>
              <a:rPr lang="pt-BR" dirty="0" smtClean="0"/>
              <a:t>Instalação do </a:t>
            </a:r>
            <a:r>
              <a:rPr lang="pt-BR" dirty="0" err="1" smtClean="0"/>
              <a:t>Laravel</a:t>
            </a:r>
            <a:r>
              <a:rPr lang="pt-BR" dirty="0" smtClean="0"/>
              <a:t> na máquina</a:t>
            </a:r>
          </a:p>
          <a:p>
            <a:pPr lvl="1"/>
            <a:endParaRPr lang="pt-BR" dirty="0" smtClean="0"/>
          </a:p>
          <a:p>
            <a:pPr lvl="1"/>
            <a:endParaRPr lang="pt-BR" dirty="0"/>
          </a:p>
          <a:p>
            <a:endParaRPr lang="pt-BR" dirty="0" smtClean="0"/>
          </a:p>
          <a:p>
            <a:r>
              <a:rPr lang="pt-BR" dirty="0" smtClean="0"/>
              <a:t>Criando o projeto</a:t>
            </a:r>
          </a:p>
        </p:txBody>
      </p:sp>
      <p:sp>
        <p:nvSpPr>
          <p:cNvPr id="5" name="Retângulo 4"/>
          <p:cNvSpPr/>
          <p:nvPr/>
        </p:nvSpPr>
        <p:spPr>
          <a:xfrm>
            <a:off x="1686910" y="2950910"/>
            <a:ext cx="6947338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F8F8F2"/>
                </a:solidFill>
                <a:latin typeface="Menlo"/>
              </a:rPr>
              <a:t>composer</a:t>
            </a:r>
            <a:r>
              <a:rPr lang="pt-BR" dirty="0">
                <a:solidFill>
                  <a:srgbClr val="F8F8F2"/>
                </a:solidFill>
                <a:latin typeface="Menlo"/>
              </a:rPr>
              <a:t> global </a:t>
            </a:r>
            <a:r>
              <a:rPr lang="pt-BR" dirty="0" err="1">
                <a:solidFill>
                  <a:srgbClr val="F8F8F2"/>
                </a:solidFill>
                <a:latin typeface="Menlo"/>
              </a:rPr>
              <a:t>require</a:t>
            </a:r>
            <a:r>
              <a:rPr lang="pt-BR" dirty="0">
                <a:solidFill>
                  <a:srgbClr val="F8F8F2"/>
                </a:solidFill>
                <a:latin typeface="Menlo"/>
              </a:rPr>
              <a:t> "</a:t>
            </a:r>
            <a:r>
              <a:rPr lang="pt-BR" dirty="0" err="1">
                <a:solidFill>
                  <a:srgbClr val="F8F8F2"/>
                </a:solidFill>
                <a:latin typeface="Menlo"/>
              </a:rPr>
              <a:t>laravel</a:t>
            </a:r>
            <a:r>
              <a:rPr lang="pt-BR" dirty="0">
                <a:solidFill>
                  <a:srgbClr val="F8F8F2"/>
                </a:solidFill>
                <a:latin typeface="Menlo"/>
              </a:rPr>
              <a:t>/</a:t>
            </a:r>
            <a:r>
              <a:rPr lang="pt-BR" dirty="0" err="1">
                <a:solidFill>
                  <a:srgbClr val="F8F8F2"/>
                </a:solidFill>
                <a:latin typeface="Menlo"/>
              </a:rPr>
              <a:t>installer</a:t>
            </a:r>
            <a:r>
              <a:rPr lang="pt-BR" dirty="0">
                <a:solidFill>
                  <a:srgbClr val="F8F8F2"/>
                </a:solidFill>
                <a:latin typeface="Menlo"/>
              </a:rPr>
              <a:t>"</a:t>
            </a:r>
          </a:p>
        </p:txBody>
      </p:sp>
      <p:sp>
        <p:nvSpPr>
          <p:cNvPr id="6" name="Retângulo 5"/>
          <p:cNvSpPr/>
          <p:nvPr/>
        </p:nvSpPr>
        <p:spPr>
          <a:xfrm>
            <a:off x="1686910" y="4611419"/>
            <a:ext cx="6947338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pt-BR" dirty="0" err="1" smtClean="0">
                <a:solidFill>
                  <a:srgbClr val="F8F8F2"/>
                </a:solidFill>
                <a:latin typeface="Menlo"/>
              </a:rPr>
              <a:t>laravel</a:t>
            </a:r>
            <a:r>
              <a:rPr lang="pt-BR" dirty="0" smtClean="0">
                <a:solidFill>
                  <a:srgbClr val="F8F8F2"/>
                </a:solidFill>
                <a:latin typeface="Menlo"/>
              </a:rPr>
              <a:t> new </a:t>
            </a:r>
            <a:r>
              <a:rPr lang="pt-BR" dirty="0" err="1" smtClean="0">
                <a:solidFill>
                  <a:srgbClr val="F8F8F2"/>
                </a:solidFill>
                <a:latin typeface="Menlo"/>
              </a:rPr>
              <a:t>fct</a:t>
            </a:r>
            <a:r>
              <a:rPr lang="pt-BR" dirty="0" smtClean="0">
                <a:solidFill>
                  <a:srgbClr val="F8F8F2"/>
                </a:solidFill>
                <a:latin typeface="Menlo"/>
              </a:rPr>
              <a:t>-blog</a:t>
            </a:r>
            <a:endParaRPr lang="pt-BR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26379220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Configurando o arquivo .</a:t>
            </a:r>
            <a:r>
              <a:rPr lang="pt-BR" dirty="0" err="1" smtClean="0"/>
              <a:t>env</a:t>
            </a:r>
            <a:endParaRPr lang="pt-BR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954581"/>
            <a:ext cx="10515600" cy="40934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APP_ENV=local</a:t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APP_KEY=</a:t>
            </a:r>
            <a:r>
              <a:rPr kumimoji="0" lang="pt-BR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SomeRandomString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APP_DEBUG=</a:t>
            </a:r>
            <a:r>
              <a:rPr kumimoji="0" lang="pt-BR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APP_LOG_LEVEL=debug</a:t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APP_URL=http://localhost</a:t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DB_CONNECTION=</a:t>
            </a:r>
            <a:r>
              <a:rPr kumimoji="0" lang="pt-BR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DB_HOST=127.0.0.1</a:t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DB_PORT=3306</a:t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DB_DATABASE=</a:t>
            </a:r>
            <a:r>
              <a:rPr kumimoji="0" lang="pt-BR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homestead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DB_USERNAME=</a:t>
            </a:r>
            <a:r>
              <a:rPr kumimoji="0" lang="pt-BR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homestead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DB_PASSWORD=</a:t>
            </a:r>
            <a:r>
              <a:rPr kumimoji="0" lang="pt-BR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secret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96538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Gerando a autenticação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335517" y="3612834"/>
            <a:ext cx="3079689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php artisan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make: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734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dirty="0" err="1" smtClean="0"/>
              <a:t>Laravel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000" dirty="0" smtClean="0"/>
          </a:p>
          <a:p>
            <a:r>
              <a:rPr lang="pt-BR" sz="2000" dirty="0"/>
              <a:t>Surgiu em 2011</a:t>
            </a:r>
          </a:p>
          <a:p>
            <a:endParaRPr lang="pt-BR" sz="2000" dirty="0" smtClean="0"/>
          </a:p>
          <a:p>
            <a:r>
              <a:rPr lang="pt-BR" sz="2000" dirty="0" smtClean="0"/>
              <a:t>Criado por </a:t>
            </a:r>
            <a:r>
              <a:rPr lang="pt-BR" sz="2000" b="1" dirty="0"/>
              <a:t>Taylor </a:t>
            </a:r>
            <a:r>
              <a:rPr lang="pt-BR" sz="2000" b="1" dirty="0" err="1" smtClean="0"/>
              <a:t>Otwell</a:t>
            </a:r>
            <a:endParaRPr lang="pt-BR" sz="2000" dirty="0" smtClean="0"/>
          </a:p>
          <a:p>
            <a:endParaRPr lang="pt-BR" sz="2000" dirty="0"/>
          </a:p>
          <a:p>
            <a:r>
              <a:rPr lang="pt-BR" sz="2000" dirty="0" smtClean="0"/>
              <a:t>Cross-</a:t>
            </a:r>
            <a:r>
              <a:rPr lang="pt-BR" sz="2000" dirty="0" err="1" smtClean="0"/>
              <a:t>platform</a:t>
            </a:r>
            <a:endParaRPr lang="pt-BR" sz="2000" dirty="0" smtClean="0"/>
          </a:p>
          <a:p>
            <a:endParaRPr lang="pt-BR" sz="2000" dirty="0" smtClean="0"/>
          </a:p>
          <a:p>
            <a:r>
              <a:rPr lang="pt-BR" sz="2000" dirty="0" smtClean="0"/>
              <a:t>Focado em qualidade e produtividade</a:t>
            </a:r>
          </a:p>
        </p:txBody>
      </p:sp>
      <p:pic>
        <p:nvPicPr>
          <p:cNvPr id="1026" name="Picture 2" descr="http://blog.legacyteam.info/wp-content/uploads/2014/10/laravel-logo-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690688"/>
            <a:ext cx="533400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846259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os </a:t>
            </a:r>
            <a:r>
              <a:rPr lang="pt-BR" dirty="0" err="1" smtClean="0"/>
              <a:t>migrations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Criando os </a:t>
            </a:r>
            <a:r>
              <a:rPr lang="pt-BR" dirty="0" err="1" smtClean="0"/>
              <a:t>migrations</a:t>
            </a:r>
            <a:r>
              <a:rPr lang="pt-BR" dirty="0" smtClean="0"/>
              <a:t> para as tabelas de categoria e post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Rodando os </a:t>
            </a:r>
            <a:r>
              <a:rPr lang="pt-BR" dirty="0" err="1" smtClean="0"/>
              <a:t>migrations</a:t>
            </a: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Se algo der errado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85041" y="2415648"/>
            <a:ext cx="928331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php artisan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make: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migration create_category_table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category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85041" y="3116138"/>
            <a:ext cx="8180445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php artisan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make: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migration create_post_table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185041" y="4461885"/>
            <a:ext cx="2803973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php artisan migrate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85041" y="5992297"/>
            <a:ext cx="4044697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php artisan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migrate: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rollback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15936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os modelos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Criando os modelos Categoria e Post</a:t>
            </a:r>
            <a:endParaRPr lang="pt-B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13945" y="2566416"/>
            <a:ext cx="4458272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php artisan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make: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 Category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213945" y="3491873"/>
            <a:ext cx="3906839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php artisan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make: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 Post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77417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Definindo os relacionamentos entre os modelos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Em</a:t>
            </a:r>
            <a:r>
              <a:rPr lang="en-US" dirty="0" smtClean="0"/>
              <a:t> Posts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Categoria</a:t>
            </a:r>
            <a:endParaRPr lang="en-US" dirty="0" smtClean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40525" y="2246968"/>
            <a:ext cx="9283311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category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belongsTo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'\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Category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id_category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'id'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belongsTo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'\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40525" y="4891026"/>
            <a:ext cx="8594019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function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posts(){</a:t>
            </a:r>
            <a:b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$this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hasMany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'\App\Post'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'id'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'id_category'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b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40218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as Rotas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813034" y="2340222"/>
            <a:ext cx="8318303" cy="369331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pt-BR" b="0" i="1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dashboard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pt-BR" b="0" i="1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'/home'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HomeController@index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pt-BR" b="0" i="1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'middleware'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//rotas de categorias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pt-BR" b="0" i="1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'categoria'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CategoryController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//rotas de posts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//...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20993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Gerando os </a:t>
            </a:r>
            <a:r>
              <a:rPr lang="pt-BR" dirty="0" err="1" smtClean="0"/>
              <a:t>seeders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 os </a:t>
            </a:r>
            <a:r>
              <a:rPr lang="pt-BR" dirty="0" err="1" smtClean="0"/>
              <a:t>seeders</a:t>
            </a: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Executa todos os </a:t>
            </a:r>
            <a:r>
              <a:rPr lang="pt-BR" dirty="0" err="1" smtClean="0"/>
              <a:t>seeders</a:t>
            </a:r>
            <a:r>
              <a:rPr lang="pt-BR" dirty="0" smtClean="0"/>
              <a:t> chamados no arquivo </a:t>
            </a:r>
            <a:r>
              <a:rPr lang="pt-BR" dirty="0" err="1" smtClean="0"/>
              <a:t>DatabaseSeeder</a:t>
            </a:r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Executa um </a:t>
            </a:r>
            <a:r>
              <a:rPr lang="pt-BR" dirty="0" err="1" smtClean="0"/>
              <a:t>seeder</a:t>
            </a:r>
            <a:r>
              <a:rPr lang="pt-BR" dirty="0" smtClean="0"/>
              <a:t> específico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82414" y="2440292"/>
            <a:ext cx="5698996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php artisan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make: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seeder UsersTableSeeder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82414" y="4001294"/>
            <a:ext cx="29418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php artisan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db: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seed 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182414" y="5562296"/>
            <a:ext cx="6250429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php artisan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db: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seed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kumimoji="0" lang="pt-BR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UsersTableSeeder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80354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os </a:t>
            </a:r>
            <a:r>
              <a:rPr lang="pt-BR" dirty="0" err="1" smtClean="0"/>
              <a:t>controllers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2484442"/>
            <a:ext cx="6526146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php artisan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make: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controller CategoryController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3327925"/>
            <a:ext cx="5974713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kumimoji="0" lang="pt-BR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artisan</a:t>
            </a:r>
            <a:r>
              <a:rPr kumimoji="0" lang="pt-BR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make:</a:t>
            </a:r>
            <a:r>
              <a:rPr kumimoji="0" lang="pt-BR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controller</a:t>
            </a:r>
            <a:r>
              <a:rPr kumimoji="0" lang="pt-BR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PostController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13421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as </a:t>
            </a:r>
            <a:r>
              <a:rPr lang="pt-BR" dirty="0" err="1" smtClean="0"/>
              <a:t>views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Dashboard</a:t>
            </a:r>
            <a:endParaRPr lang="pt-BR" dirty="0" smtClean="0"/>
          </a:p>
          <a:p>
            <a:pPr lvl="1"/>
            <a:r>
              <a:rPr lang="pt-BR" dirty="0" smtClean="0"/>
              <a:t>Categorias</a:t>
            </a:r>
            <a:endParaRPr lang="pt-BR" dirty="0"/>
          </a:p>
          <a:p>
            <a:pPr lvl="1"/>
            <a:r>
              <a:rPr lang="pt-BR" dirty="0" smtClean="0"/>
              <a:t>Posts</a:t>
            </a:r>
          </a:p>
          <a:p>
            <a:pPr lvl="1"/>
            <a:endParaRPr lang="pt-BR" dirty="0"/>
          </a:p>
          <a:p>
            <a:r>
              <a:rPr lang="pt-BR" dirty="0" smtClean="0"/>
              <a:t>Site</a:t>
            </a:r>
          </a:p>
          <a:p>
            <a:pPr lvl="1"/>
            <a:r>
              <a:rPr lang="pt-BR" dirty="0" smtClean="0"/>
              <a:t>Index</a:t>
            </a:r>
          </a:p>
          <a:p>
            <a:pPr lvl="1"/>
            <a:r>
              <a:rPr lang="pt-BR" dirty="0" smtClean="0"/>
              <a:t>Posts por categorias</a:t>
            </a:r>
          </a:p>
          <a:p>
            <a:pPr lvl="1"/>
            <a:r>
              <a:rPr lang="pt-BR" dirty="0" smtClean="0"/>
              <a:t>Posts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720608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Third</a:t>
            </a:r>
            <a:r>
              <a:rPr lang="pt-BR" dirty="0"/>
              <a:t> </a:t>
            </a:r>
            <a:r>
              <a:rPr lang="pt-BR" dirty="0" err="1"/>
              <a:t>Party</a:t>
            </a:r>
            <a:r>
              <a:rPr lang="pt-BR" dirty="0"/>
              <a:t> </a:t>
            </a:r>
            <a:r>
              <a:rPr lang="pt-BR" dirty="0" err="1"/>
              <a:t>Code</a:t>
            </a:r>
            <a:r>
              <a:rPr lang="pt-BR" dirty="0"/>
              <a:t> </a:t>
            </a:r>
            <a:r>
              <a:rPr lang="pt-BR" dirty="0" err="1" smtClean="0"/>
              <a:t>Integration</a:t>
            </a:r>
            <a:r>
              <a:rPr lang="pt-BR" dirty="0" smtClean="0"/>
              <a:t> – </a:t>
            </a:r>
            <a:r>
              <a:rPr lang="pt-BR" dirty="0" err="1" smtClean="0"/>
              <a:t>Laravel</a:t>
            </a:r>
            <a:r>
              <a:rPr lang="pt-BR" dirty="0" smtClean="0"/>
              <a:t> </a:t>
            </a:r>
            <a:r>
              <a:rPr lang="pt-BR" dirty="0" err="1" smtClean="0"/>
              <a:t>Collective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No arquivo </a:t>
            </a:r>
            <a:r>
              <a:rPr lang="pt-BR" dirty="0" err="1" smtClean="0"/>
              <a:t>composer.json</a:t>
            </a:r>
            <a:endParaRPr lang="pt-BR" dirty="0" smtClean="0"/>
          </a:p>
          <a:p>
            <a:pPr lvl="1"/>
            <a:r>
              <a:rPr lang="pt-BR" dirty="0"/>
              <a:t>"</a:t>
            </a:r>
            <a:r>
              <a:rPr lang="pt-BR" dirty="0" err="1"/>
              <a:t>laravelcollective</a:t>
            </a:r>
            <a:r>
              <a:rPr lang="pt-BR" dirty="0"/>
              <a:t>/</a:t>
            </a:r>
            <a:r>
              <a:rPr lang="pt-BR" dirty="0" err="1"/>
              <a:t>html</a:t>
            </a:r>
            <a:r>
              <a:rPr lang="pt-BR" dirty="0"/>
              <a:t>": "5.2.*"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No arquivo </a:t>
            </a:r>
            <a:r>
              <a:rPr lang="pt-BR" dirty="0" err="1" smtClean="0"/>
              <a:t>config</a:t>
            </a:r>
            <a:r>
              <a:rPr lang="pt-BR" dirty="0" smtClean="0"/>
              <a:t>/</a:t>
            </a:r>
            <a:r>
              <a:rPr lang="pt-BR" dirty="0" err="1" smtClean="0"/>
              <a:t>app.php</a:t>
            </a:r>
            <a:endParaRPr lang="pt-BR" dirty="0" smtClean="0"/>
          </a:p>
          <a:p>
            <a:pPr lvl="1"/>
            <a:r>
              <a:rPr lang="pt-BR" dirty="0" smtClean="0"/>
              <a:t>Adicione o </a:t>
            </a:r>
            <a:r>
              <a:rPr lang="pt-BR" dirty="0" err="1" smtClean="0"/>
              <a:t>service</a:t>
            </a:r>
            <a:r>
              <a:rPr lang="pt-BR" dirty="0" smtClean="0"/>
              <a:t> </a:t>
            </a:r>
            <a:r>
              <a:rPr lang="pt-BR" dirty="0" err="1" smtClean="0"/>
              <a:t>provider</a:t>
            </a:r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/>
          </a:p>
          <a:p>
            <a:pPr lvl="1"/>
            <a:r>
              <a:rPr lang="pt-BR" dirty="0" smtClean="0"/>
              <a:t>Adicionado o alias</a:t>
            </a:r>
          </a:p>
          <a:p>
            <a:endParaRPr lang="pt-B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623848" y="5391835"/>
            <a:ext cx="6250429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'Form'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Collective\Html\FormFacade::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'Html'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Collective\Html\HtmlFacade::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92776" y="4221796"/>
            <a:ext cx="611257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Collective\Html\HtmlServiceProvider::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44702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Paginação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</a:t>
            </a:r>
            <a:r>
              <a:rPr lang="pt-BR" dirty="0" err="1" smtClean="0"/>
              <a:t>laravel</a:t>
            </a:r>
            <a:r>
              <a:rPr lang="pt-BR" dirty="0" smtClean="0"/>
              <a:t> fornece uma maneira simples de implementar a paginação</a:t>
            </a:r>
          </a:p>
          <a:p>
            <a:pPr lvl="1"/>
            <a:r>
              <a:rPr lang="pt-BR" dirty="0" smtClean="0"/>
              <a:t>Apenas definindo a quantidade de elementos que estarão paginados</a:t>
            </a:r>
          </a:p>
          <a:p>
            <a:pPr lvl="1"/>
            <a:r>
              <a:rPr lang="pt-BR" dirty="0" smtClean="0"/>
              <a:t>Utiliza as eloquente queries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Na query do </a:t>
            </a:r>
            <a:r>
              <a:rPr lang="pt-BR" dirty="0" err="1" smtClean="0"/>
              <a:t>controller</a:t>
            </a:r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Na </a:t>
            </a:r>
            <a:r>
              <a:rPr lang="pt-BR" dirty="0" err="1" smtClean="0"/>
              <a:t>view</a:t>
            </a:r>
            <a:endParaRPr lang="pt-B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50882" y="4253327"/>
            <a:ext cx="5147563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$categorias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Category::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paginate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50882" y="5807631"/>
            <a:ext cx="3768980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{{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$categorias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links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}}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36666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Paginação – Como a mágica acontece?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412125" y="1825625"/>
            <a:ext cx="6801862" cy="424731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"total"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per_page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current_page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last_page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next_page_url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"http://laravel.app?page=2"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prev_page_url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pt-BR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"data"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:[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]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45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Links Úteis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pt-BR" sz="2000" dirty="0" smtClean="0"/>
              <a:t>Código fonte</a:t>
            </a:r>
          </a:p>
          <a:p>
            <a:pPr lvl="1"/>
            <a:r>
              <a:rPr lang="pt-BR" sz="1600" dirty="0" smtClean="0">
                <a:hlinkClick r:id="rId2"/>
              </a:rPr>
              <a:t>https://github.com/laravel/laravel</a:t>
            </a:r>
            <a:endParaRPr lang="pt-BR" sz="1600" dirty="0" smtClean="0"/>
          </a:p>
          <a:p>
            <a:pPr lvl="1"/>
            <a:endParaRPr lang="pt-BR" sz="1600" dirty="0" smtClean="0"/>
          </a:p>
          <a:p>
            <a:r>
              <a:rPr lang="pt-BR" sz="2000" dirty="0" smtClean="0"/>
              <a:t>Documentação</a:t>
            </a:r>
          </a:p>
          <a:p>
            <a:pPr lvl="1"/>
            <a:r>
              <a:rPr lang="pt-BR" sz="1600" dirty="0" smtClean="0">
                <a:hlinkClick r:id="rId3"/>
              </a:rPr>
              <a:t>https://laravel.com</a:t>
            </a:r>
            <a:endParaRPr lang="pt-BR" sz="1600" dirty="0" smtClean="0"/>
          </a:p>
          <a:p>
            <a:pPr lvl="1"/>
            <a:endParaRPr lang="pt-BR" sz="1600" dirty="0" smtClean="0"/>
          </a:p>
          <a:p>
            <a:r>
              <a:rPr lang="pt-BR" sz="2000" dirty="0" smtClean="0"/>
              <a:t>Pacotes</a:t>
            </a:r>
          </a:p>
          <a:p>
            <a:pPr lvl="1"/>
            <a:r>
              <a:rPr lang="pt-BR" sz="1600" dirty="0" smtClean="0">
                <a:hlinkClick r:id="rId4"/>
              </a:rPr>
              <a:t>http://packalyst.com/</a:t>
            </a:r>
            <a:endParaRPr lang="pt-BR" sz="1600" dirty="0" smtClean="0"/>
          </a:p>
          <a:p>
            <a:pPr lvl="1"/>
            <a:endParaRPr lang="pt-BR" sz="1600" dirty="0" smtClean="0"/>
          </a:p>
          <a:p>
            <a:r>
              <a:rPr lang="pt-BR" sz="2000" dirty="0" err="1" smtClean="0"/>
              <a:t>Laracasts</a:t>
            </a:r>
            <a:endParaRPr lang="pt-BR" sz="2000" dirty="0" smtClean="0"/>
          </a:p>
          <a:p>
            <a:pPr lvl="1"/>
            <a:r>
              <a:rPr lang="pt-BR" sz="1600" dirty="0" smtClean="0">
                <a:hlinkClick r:id="rId5"/>
              </a:rPr>
              <a:t>https://laracasts.com/</a:t>
            </a:r>
            <a:endParaRPr lang="pt-BR" sz="1600" dirty="0" smtClean="0"/>
          </a:p>
          <a:p>
            <a:pPr lvl="1"/>
            <a:endParaRPr lang="pt-BR" sz="1600" dirty="0" smtClean="0"/>
          </a:p>
          <a:p>
            <a:pPr lvl="1"/>
            <a:endParaRPr lang="pt-BR" sz="1600" dirty="0" smtClean="0"/>
          </a:p>
          <a:p>
            <a:r>
              <a:rPr lang="pt-BR" sz="2000" dirty="0" err="1" smtClean="0"/>
              <a:t>Larajobs</a:t>
            </a:r>
            <a:endParaRPr lang="pt-BR" sz="2000" dirty="0" smtClean="0"/>
          </a:p>
          <a:p>
            <a:pPr lvl="1"/>
            <a:r>
              <a:rPr lang="pt-BR" sz="1600" dirty="0" smtClean="0">
                <a:hlinkClick r:id="rId6"/>
              </a:rPr>
              <a:t>https://larajobs.com/#/</a:t>
            </a:r>
            <a:endParaRPr lang="pt-BR" sz="1600" dirty="0" smtClean="0"/>
          </a:p>
          <a:p>
            <a:pPr lvl="1"/>
            <a:endParaRPr lang="pt-BR" sz="1600" dirty="0" smtClean="0"/>
          </a:p>
          <a:p>
            <a:r>
              <a:rPr lang="pt-BR" sz="2000" dirty="0" err="1" smtClean="0"/>
              <a:t>Awesome</a:t>
            </a:r>
            <a:r>
              <a:rPr lang="pt-BR" sz="2000" dirty="0" smtClean="0"/>
              <a:t> BR</a:t>
            </a:r>
          </a:p>
          <a:p>
            <a:pPr lvl="1"/>
            <a:r>
              <a:rPr lang="pt-BR" sz="1600" dirty="0" smtClean="0">
                <a:hlinkClick r:id="rId7"/>
              </a:rPr>
              <a:t>http://awesome-br.com/#/laravel</a:t>
            </a:r>
            <a:endParaRPr lang="pt-BR" sz="1600" dirty="0" smtClean="0"/>
          </a:p>
          <a:p>
            <a:pPr lvl="1"/>
            <a:endParaRPr lang="pt-BR" sz="1600" dirty="0" smtClean="0"/>
          </a:p>
          <a:p>
            <a:r>
              <a:rPr lang="pt-BR" sz="2000" dirty="0" err="1" smtClean="0"/>
              <a:t>Collective</a:t>
            </a:r>
            <a:endParaRPr lang="pt-BR" sz="2000" dirty="0" smtClean="0"/>
          </a:p>
          <a:p>
            <a:pPr lvl="1"/>
            <a:r>
              <a:rPr lang="pt-BR" sz="1600" dirty="0" smtClean="0">
                <a:hlinkClick r:id="rId8"/>
              </a:rPr>
              <a:t>https://laravelcollective.com/docs/5.2/html#number</a:t>
            </a:r>
            <a:endParaRPr lang="pt-BR" sz="1600" dirty="0" smtClean="0"/>
          </a:p>
          <a:p>
            <a:pPr lvl="1"/>
            <a:endParaRPr lang="pt-BR" sz="1600" dirty="0" smtClean="0"/>
          </a:p>
          <a:p>
            <a:r>
              <a:rPr lang="pt-BR" sz="2000" dirty="0" err="1" smtClean="0"/>
              <a:t>Laravel</a:t>
            </a:r>
            <a:r>
              <a:rPr lang="pt-BR" sz="2000" dirty="0" smtClean="0"/>
              <a:t> </a:t>
            </a:r>
            <a:r>
              <a:rPr lang="pt-BR" sz="2000" dirty="0" err="1" smtClean="0"/>
              <a:t>Tricks</a:t>
            </a:r>
            <a:endParaRPr lang="pt-BR" sz="2000" dirty="0" smtClean="0"/>
          </a:p>
          <a:p>
            <a:pPr lvl="1"/>
            <a:r>
              <a:rPr lang="pt-BR" sz="1600" dirty="0" smtClean="0">
                <a:hlinkClick r:id="rId9"/>
              </a:rPr>
              <a:t>http://laravel-tricks.com/</a:t>
            </a:r>
            <a:endParaRPr lang="pt-BR" sz="1600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891186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Session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 fontScale="92500" lnSpcReduction="20000"/>
          </a:bodyPr>
          <a:lstStyle/>
          <a:p>
            <a:r>
              <a:rPr lang="pt-BR" sz="2000" dirty="0" smtClean="0"/>
              <a:t>Adicionar uma </a:t>
            </a:r>
            <a:r>
              <a:rPr lang="pt-BR" sz="2000" dirty="0" err="1" smtClean="0"/>
              <a:t>key</a:t>
            </a:r>
            <a:endParaRPr lang="pt-BR" sz="2000" dirty="0" smtClean="0"/>
          </a:p>
          <a:p>
            <a:endParaRPr lang="pt-BR" sz="2000" dirty="0"/>
          </a:p>
          <a:p>
            <a:endParaRPr lang="pt-BR" sz="2000" dirty="0" smtClean="0"/>
          </a:p>
          <a:p>
            <a:r>
              <a:rPr lang="pt-BR" sz="2000" dirty="0" smtClean="0"/>
              <a:t>Adicionando uma </a:t>
            </a:r>
            <a:r>
              <a:rPr lang="pt-BR" sz="2000" dirty="0" err="1" smtClean="0"/>
              <a:t>key</a:t>
            </a:r>
            <a:r>
              <a:rPr lang="pt-BR" sz="2000" dirty="0" smtClean="0"/>
              <a:t> a um </a:t>
            </a:r>
            <a:r>
              <a:rPr lang="pt-BR" sz="2000" dirty="0" err="1" smtClean="0"/>
              <a:t>array</a:t>
            </a:r>
            <a:endParaRPr lang="pt-BR" sz="2000" dirty="0" smtClean="0"/>
          </a:p>
          <a:p>
            <a:endParaRPr lang="pt-BR" sz="2000" dirty="0" smtClean="0"/>
          </a:p>
          <a:p>
            <a:endParaRPr lang="pt-BR" sz="2000" dirty="0" smtClean="0"/>
          </a:p>
          <a:p>
            <a:r>
              <a:rPr lang="pt-BR" sz="2000" dirty="0" smtClean="0"/>
              <a:t>Resgatando uma </a:t>
            </a:r>
            <a:r>
              <a:rPr lang="pt-BR" sz="2000" dirty="0" err="1" smtClean="0"/>
              <a:t>key</a:t>
            </a:r>
            <a:endParaRPr lang="pt-BR" sz="2000" dirty="0" smtClean="0"/>
          </a:p>
          <a:p>
            <a:endParaRPr lang="pt-BR" sz="2000" dirty="0" smtClean="0"/>
          </a:p>
          <a:p>
            <a:pPr marL="0" indent="0">
              <a:buNone/>
            </a:pPr>
            <a:endParaRPr lang="pt-BR" sz="2000" dirty="0"/>
          </a:p>
          <a:p>
            <a:r>
              <a:rPr lang="pt-BR" sz="2000" dirty="0" smtClean="0"/>
              <a:t>Removendo uma </a:t>
            </a:r>
            <a:r>
              <a:rPr lang="pt-BR" sz="2000" dirty="0" err="1" smtClean="0"/>
              <a:t>key</a:t>
            </a:r>
            <a:endParaRPr lang="pt-BR" sz="2000" dirty="0" smtClean="0"/>
          </a:p>
          <a:p>
            <a:endParaRPr lang="pt-BR" sz="2000" dirty="0" smtClean="0"/>
          </a:p>
          <a:p>
            <a:endParaRPr lang="pt-BR" sz="2000" dirty="0" smtClean="0"/>
          </a:p>
          <a:p>
            <a:r>
              <a:rPr lang="pt-BR" sz="2000" dirty="0" smtClean="0"/>
              <a:t>Limpando a sessão</a:t>
            </a:r>
            <a:endParaRPr lang="pt-BR" sz="20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50882" y="2256675"/>
            <a:ext cx="5836854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()-&gt;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50882" y="3232778"/>
            <a:ext cx="7629012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$request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()-&gt;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'user.teams'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'developers'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50882" y="4208881"/>
            <a:ext cx="5836854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()-&gt;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150882" y="5151131"/>
            <a:ext cx="7491153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()-&gt;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pull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'default'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50882" y="6127234"/>
            <a:ext cx="4182555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$request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()-&gt;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flush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76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Exibindo dados da sessão na </a:t>
            </a:r>
            <a:r>
              <a:rPr lang="pt-BR" dirty="0" err="1" smtClean="0"/>
              <a:t>view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31931" y="3084474"/>
            <a:ext cx="5285421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@if (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session(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'status'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t-BR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t-BR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class=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"alert alert-success"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{{ session(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'status'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}}</a:t>
            </a:r>
            <a:b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b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@endif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0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Deploy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Heroku</a:t>
            </a:r>
            <a:r>
              <a:rPr lang="pt-BR" dirty="0" smtClean="0"/>
              <a:t> (https://www.youtube.com/watch?v=kY4u39a6Ueg)</a:t>
            </a:r>
          </a:p>
          <a:p>
            <a:endParaRPr lang="pt-BR" dirty="0"/>
          </a:p>
          <a:p>
            <a:r>
              <a:rPr lang="pt-BR" dirty="0" err="1" smtClean="0"/>
              <a:t>Forge</a:t>
            </a:r>
            <a:r>
              <a:rPr lang="pt-BR" dirty="0" smtClean="0"/>
              <a:t> (</a:t>
            </a:r>
            <a:r>
              <a:rPr lang="pt-BR" dirty="0" err="1" smtClean="0"/>
              <a:t>Laravel</a:t>
            </a:r>
            <a:r>
              <a:rPr lang="pt-BR" dirty="0" smtClean="0"/>
              <a:t> </a:t>
            </a:r>
            <a:r>
              <a:rPr lang="pt-BR" dirty="0" err="1" smtClean="0"/>
              <a:t>Official</a:t>
            </a:r>
            <a:r>
              <a:rPr lang="pt-BR" dirty="0" smtClean="0"/>
              <a:t> </a:t>
            </a:r>
            <a:r>
              <a:rPr lang="pt-BR" dirty="0" err="1" smtClean="0"/>
              <a:t>Deploy</a:t>
            </a:r>
            <a:r>
              <a:rPr lang="pt-BR" dirty="0"/>
              <a:t>)</a:t>
            </a:r>
            <a:endParaRPr lang="pt-BR" dirty="0" smtClean="0"/>
          </a:p>
          <a:p>
            <a:endParaRPr lang="pt-BR" dirty="0"/>
          </a:p>
          <a:p>
            <a:r>
              <a:rPr lang="pt-BR" dirty="0" err="1" smtClean="0"/>
              <a:t>Continous</a:t>
            </a:r>
            <a:r>
              <a:rPr lang="pt-BR" dirty="0" smtClean="0"/>
              <a:t> </a:t>
            </a:r>
            <a:r>
              <a:rPr lang="pt-BR" dirty="0" err="1" smtClean="0"/>
              <a:t>Integration</a:t>
            </a:r>
            <a:r>
              <a:rPr lang="pt-BR" dirty="0" smtClean="0"/>
              <a:t> Services (Containers, </a:t>
            </a:r>
            <a:r>
              <a:rPr lang="pt-BR" dirty="0" err="1" smtClean="0"/>
              <a:t>VMs</a:t>
            </a:r>
            <a:r>
              <a:rPr lang="pt-BR" dirty="0" smtClean="0"/>
              <a:t>)</a:t>
            </a:r>
          </a:p>
          <a:p>
            <a:endParaRPr lang="pt-BR" dirty="0"/>
          </a:p>
          <a:p>
            <a:r>
              <a:rPr lang="pt-BR" dirty="0" smtClean="0"/>
              <a:t>GIT + Linux PHP Server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483094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Obrigado </a:t>
            </a:r>
            <a:r>
              <a:rPr lang="pt-BR" dirty="0" smtClean="0">
                <a:sym typeface="Wingdings" panose="05000000000000000000" pitchFamily="2" charset="2"/>
              </a:rPr>
              <a:t>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hlinkClick r:id="rId2"/>
              </a:rPr>
              <a:t>renan.pupin@gmail.com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guilhermecavichioli@hotmail.com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26079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85000"/>
            <a:lumOff val="15000"/>
          </a:schemeClr>
        </a:solidFill>
      </a:spPr>
      <a:bodyPr wrap="square">
        <a:spAutoFit/>
      </a:bodyPr>
      <a:lstStyle>
        <a:defPPr>
          <a:defRPr dirty="0">
            <a:solidFill>
              <a:srgbClr val="F8F8F2"/>
            </a:solidFill>
            <a:latin typeface="Menlo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2929</TotalTime>
  <Words>2277</Words>
  <Application>Microsoft Office PowerPoint</Application>
  <PresentationFormat>Widescreen</PresentationFormat>
  <Paragraphs>634</Paragraphs>
  <Slides>93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93</vt:i4>
      </vt:variant>
    </vt:vector>
  </HeadingPairs>
  <TitlesOfParts>
    <vt:vector size="100" baseType="lpstr">
      <vt:lpstr>Arial</vt:lpstr>
      <vt:lpstr>Calibri</vt:lpstr>
      <vt:lpstr>Calibri Light</vt:lpstr>
      <vt:lpstr>Courier New</vt:lpstr>
      <vt:lpstr>Menlo</vt:lpstr>
      <vt:lpstr>Wingdings</vt:lpstr>
      <vt:lpstr>Tema do Office</vt:lpstr>
      <vt:lpstr>Introdução à APIs RESTful com PHP Laravel 5.2</vt:lpstr>
      <vt:lpstr>O que é um framework?</vt:lpstr>
      <vt:lpstr>E o que é uma API?</vt:lpstr>
      <vt:lpstr>REST</vt:lpstr>
      <vt:lpstr>REST é Stateless</vt:lpstr>
      <vt:lpstr>Vantagens da arquitetura RESTful</vt:lpstr>
      <vt:lpstr>RESTful API Endpoints (URLs)</vt:lpstr>
      <vt:lpstr>O Laravel</vt:lpstr>
      <vt:lpstr>Links Úteis</vt:lpstr>
      <vt:lpstr>Quem usa?</vt:lpstr>
      <vt:lpstr>Comparativo de uso – Frameworks PHP</vt:lpstr>
      <vt:lpstr>Focado na nova geração da web</vt:lpstr>
      <vt:lpstr>Laravel e o MVC</vt:lpstr>
      <vt:lpstr>Porquê Laravel é tão poderoso?</vt:lpstr>
      <vt:lpstr>Design Patterns</vt:lpstr>
      <vt:lpstr>Requisitos de ambiente</vt:lpstr>
      <vt:lpstr>Ferramentas e Tecnologias</vt:lpstr>
      <vt:lpstr>Instalação</vt:lpstr>
      <vt:lpstr>Criando o projeto</vt:lpstr>
      <vt:lpstr>Artisan CLI</vt:lpstr>
      <vt:lpstr>Artisan CLI</vt:lpstr>
      <vt:lpstr>Artisan CLI</vt:lpstr>
      <vt:lpstr>Artisan CLI</vt:lpstr>
      <vt:lpstr>Artisan CLI</vt:lpstr>
      <vt:lpstr>Artisan CLI</vt:lpstr>
      <vt:lpstr>Artisan CLI</vt:lpstr>
      <vt:lpstr>Artisan CLI</vt:lpstr>
      <vt:lpstr>Artisan CLI</vt:lpstr>
      <vt:lpstr>Artisan CLI</vt:lpstr>
      <vt:lpstr>Artisan CLI</vt:lpstr>
      <vt:lpstr>Artisan CLI</vt:lpstr>
      <vt:lpstr>Artisan CLI</vt:lpstr>
      <vt:lpstr>Artisan CLI</vt:lpstr>
      <vt:lpstr>Estrutura do Laravel</vt:lpstr>
      <vt:lpstr>Estrutura</vt:lpstr>
      <vt:lpstr>Estrutura</vt:lpstr>
      <vt:lpstr>Environment</vt:lpstr>
      <vt:lpstr>Database</vt:lpstr>
      <vt:lpstr>Routing</vt:lpstr>
      <vt:lpstr>Routing - Routes</vt:lpstr>
      <vt:lpstr>Routing - Resources</vt:lpstr>
      <vt:lpstr>Routing - Groups</vt:lpstr>
      <vt:lpstr>Routing – Middlewares</vt:lpstr>
      <vt:lpstr>Controllers</vt:lpstr>
      <vt:lpstr>Views</vt:lpstr>
      <vt:lpstr>Views - Blade Template Engine</vt:lpstr>
      <vt:lpstr>Model</vt:lpstr>
      <vt:lpstr>Fluent</vt:lpstr>
      <vt:lpstr>Fluent vs SQL Nativo</vt:lpstr>
      <vt:lpstr>Fluent</vt:lpstr>
      <vt:lpstr>Fluent</vt:lpstr>
      <vt:lpstr>Requests</vt:lpstr>
      <vt:lpstr>Exemplo de operações com request</vt:lpstr>
      <vt:lpstr>Exemplo de operações com request</vt:lpstr>
      <vt:lpstr>Exemplo de operações com request</vt:lpstr>
      <vt:lpstr>Exemplo de operações com request</vt:lpstr>
      <vt:lpstr>Operações com os dados da request</vt:lpstr>
      <vt:lpstr>Responses</vt:lpstr>
      <vt:lpstr>Responses - Textos</vt:lpstr>
      <vt:lpstr>Responses - JSON</vt:lpstr>
      <vt:lpstr>Responses - Views</vt:lpstr>
      <vt:lpstr>Responses - Download</vt:lpstr>
      <vt:lpstr>Responses - Redirect</vt:lpstr>
      <vt:lpstr>Responses - Redirect</vt:lpstr>
      <vt:lpstr>Autenticação</vt:lpstr>
      <vt:lpstr>Rotas de Autenticação Nativa</vt:lpstr>
      <vt:lpstr>Autenticação RESTful nativa</vt:lpstr>
      <vt:lpstr>Autenticação RESTful nativa</vt:lpstr>
      <vt:lpstr>Autenticação RESTful nativa</vt:lpstr>
      <vt:lpstr>Mutators</vt:lpstr>
      <vt:lpstr>Validação</vt:lpstr>
      <vt:lpstr>Validação</vt:lpstr>
      <vt:lpstr>Exibindo os erros da validação</vt:lpstr>
      <vt:lpstr>Hands On - Criando um Blog RestFUL</vt:lpstr>
      <vt:lpstr>Fluxo da aplicação MVC</vt:lpstr>
      <vt:lpstr>Etapas da Aplicação</vt:lpstr>
      <vt:lpstr>Criando o projeto</vt:lpstr>
      <vt:lpstr>Configurando o arquivo .env</vt:lpstr>
      <vt:lpstr>Gerando a autenticação</vt:lpstr>
      <vt:lpstr>Criando os migrations</vt:lpstr>
      <vt:lpstr>Criando os modelos</vt:lpstr>
      <vt:lpstr>Definindo os relacionamentos entre os modelos</vt:lpstr>
      <vt:lpstr>Criando as Rotas</vt:lpstr>
      <vt:lpstr>Gerando os seeders</vt:lpstr>
      <vt:lpstr>Criando os controllers</vt:lpstr>
      <vt:lpstr>Criando as views</vt:lpstr>
      <vt:lpstr>Third Party Code Integration – Laravel Collective</vt:lpstr>
      <vt:lpstr>Paginação</vt:lpstr>
      <vt:lpstr>Paginação – Como a mágica acontece?</vt:lpstr>
      <vt:lpstr>Session</vt:lpstr>
      <vt:lpstr>Exibindo dados da sessão na view</vt:lpstr>
      <vt:lpstr>Deploy</vt:lpstr>
      <vt:lpstr>Obrigado 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APIs RESTful com PHP Laravel 5.2</dc:title>
  <dc:creator>Renan</dc:creator>
  <cp:lastModifiedBy>Renan</cp:lastModifiedBy>
  <cp:revision>100</cp:revision>
  <dcterms:created xsi:type="dcterms:W3CDTF">2016-06-13T03:01:18Z</dcterms:created>
  <dcterms:modified xsi:type="dcterms:W3CDTF">2016-06-21T00:18:37Z</dcterms:modified>
</cp:coreProperties>
</file>