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60" r:id="rId4"/>
    <p:sldId id="261" r:id="rId5"/>
    <p:sldId id="310" r:id="rId6"/>
    <p:sldId id="286" r:id="rId7"/>
    <p:sldId id="300" r:id="rId8"/>
    <p:sldId id="301" r:id="rId9"/>
    <p:sldId id="302" r:id="rId10"/>
    <p:sldId id="303" r:id="rId11"/>
    <p:sldId id="309" r:id="rId12"/>
    <p:sldId id="304" r:id="rId13"/>
    <p:sldId id="311" r:id="rId14"/>
    <p:sldId id="305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7EC45-FD83-423D-8A7A-C4C2DDB87A70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D4271-A26F-4E6E-AB01-DF11BB8110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9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D4271-A26F-4E6E-AB01-DF11BB81109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07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D4271-A26F-4E6E-AB01-DF11BB81109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98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8A8-9D33-4FF4-A8E4-7C642F964516}" type="datetime1">
              <a:rPr lang="pt-BR" smtClean="0"/>
              <a:t>30/06/2016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58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9F35-814B-4699-A555-0B86429E8335}" type="datetime1">
              <a:rPr lang="pt-BR" smtClean="0"/>
              <a:t>30/06/2016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06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1F1B-3CA6-4345-9E67-DE788FE84C21}" type="datetime1">
              <a:rPr lang="pt-BR" smtClean="0"/>
              <a:t>30/06/2016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35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B333-7D04-4E4C-BC6F-9CA3998AB752}" type="datetime1">
              <a:rPr lang="pt-BR" smtClean="0"/>
              <a:t>30/06/2016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72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7D16-A9BE-420C-B5BA-B7376CE9A33A}" type="datetime1">
              <a:rPr lang="pt-BR" smtClean="0"/>
              <a:t>30/06/2016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70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26B-D1EC-4673-93B9-70AEFF7DEB30}" type="datetime1">
              <a:rPr lang="pt-BR" smtClean="0"/>
              <a:t>30/06/2016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90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A426-89BB-46C4-A7A1-B610BA6A044F}" type="datetime1">
              <a:rPr lang="pt-BR" smtClean="0"/>
              <a:t>30/06/2016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66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5137-617F-4515-9DD6-747B5A522224}" type="datetime1">
              <a:rPr lang="pt-BR" smtClean="0"/>
              <a:t>30/06/2016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34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1DC8-3F34-46E4-A8B3-DE864422A3EC}" type="datetime1">
              <a:rPr lang="pt-BR" smtClean="0"/>
              <a:t>30/06/2016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05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F27B-EC5A-4D23-A2E9-10F6B1BA5C10}" type="datetime1">
              <a:rPr lang="pt-BR" smtClean="0"/>
              <a:t>30/06/2016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60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A92-8A3A-4D0B-B95D-50B8B2BD54FA}" type="datetime1">
              <a:rPr lang="pt-BR" smtClean="0"/>
              <a:t>30/06/2016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50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625D-2D59-48F2-A4AA-C05A4A7E18D3}" type="datetime1">
              <a:rPr lang="pt-BR" smtClean="0"/>
              <a:t>30/06/2016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0775-1B73-480F-AF22-0ADFE2EC2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88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09/TVCG.2007.7058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09/IV.2010.2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brasil.inf.br/userfiles/WikiCrimes_Um%20Sistema%20Colaborativo%20para%20Mapeamento%20Criminal.pdf" TargetMode="External"/><Relationship Id="rId2" Type="http://schemas.openxmlformats.org/officeDocument/2006/relationships/hyperlink" Target="https://www.ideals.illinois.edu/bitstream/handle/2142/47285/274_ready.pdf?sequence=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renanpupin/geovi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Uma Ferramenta para exploração de conjuntos de dados em um ambiente georreferenciado utilizando uma aplicação de mapas na </a:t>
            </a:r>
            <a:r>
              <a:rPr lang="pt-BR" sz="3600" dirty="0" smtClean="0"/>
              <a:t>web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s-ES_tradnl" dirty="0" smtClean="0"/>
          </a:p>
          <a:p>
            <a:pPr algn="r"/>
            <a:endParaRPr lang="es-ES_tradnl" dirty="0" smtClean="0"/>
          </a:p>
          <a:p>
            <a:pPr algn="r"/>
            <a:r>
              <a:rPr lang="es-ES_tradnl" b="1" dirty="0" smtClean="0"/>
              <a:t>Orientador</a:t>
            </a:r>
            <a:r>
              <a:rPr lang="es-ES_tradnl" dirty="0"/>
              <a:t>: </a:t>
            </a:r>
            <a:r>
              <a:rPr lang="pt-BR" dirty="0" smtClean="0"/>
              <a:t>Danilo </a:t>
            </a:r>
            <a:r>
              <a:rPr lang="pt-BR" dirty="0"/>
              <a:t>Medeiros </a:t>
            </a:r>
            <a:r>
              <a:rPr lang="pt-BR" dirty="0" err="1" smtClean="0"/>
              <a:t>Eler</a:t>
            </a:r>
            <a:r>
              <a:rPr lang="es-ES_tradnl" dirty="0"/>
              <a:t> </a:t>
            </a:r>
            <a:endParaRPr lang="pt-BR" dirty="0"/>
          </a:p>
          <a:p>
            <a:pPr algn="r"/>
            <a:r>
              <a:rPr lang="pt-BR" b="1" dirty="0"/>
              <a:t>Autor</a:t>
            </a:r>
            <a:r>
              <a:rPr lang="pt-BR" dirty="0"/>
              <a:t>: </a:t>
            </a:r>
            <a:r>
              <a:rPr lang="pt-BR" dirty="0" smtClean="0"/>
              <a:t>Renan </a:t>
            </a:r>
            <a:r>
              <a:rPr lang="pt-BR" dirty="0"/>
              <a:t>Augusto Pupin de Oliveira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93" y="4992913"/>
            <a:ext cx="2652622" cy="10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0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do arquivo de </a:t>
            </a:r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10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090" y="1690688"/>
            <a:ext cx="5250996" cy="498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5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Conjunto de dados</a:t>
            </a:r>
          </a:p>
          <a:p>
            <a:pPr lvl="1"/>
            <a:r>
              <a:rPr lang="pt-BR" dirty="0" smtClean="0"/>
              <a:t>Informações socioeconômicas dos 64 principais municípios do Brasil</a:t>
            </a:r>
          </a:p>
          <a:p>
            <a:pPr lvl="1"/>
            <a:r>
              <a:rPr lang="pt-BR" dirty="0" smtClean="0"/>
              <a:t>Obtido pelo portal IBGE – Censo Populacional 2010</a:t>
            </a:r>
          </a:p>
          <a:p>
            <a:pPr lvl="1"/>
            <a:endParaRPr lang="pt-BR" dirty="0"/>
          </a:p>
          <a:p>
            <a:r>
              <a:rPr lang="pt-BR" dirty="0" smtClean="0"/>
              <a:t>Atributos</a:t>
            </a:r>
          </a:p>
          <a:p>
            <a:pPr lvl="1"/>
            <a:r>
              <a:rPr lang="pt-BR" dirty="0" smtClean="0"/>
              <a:t>Cidade</a:t>
            </a:r>
          </a:p>
          <a:p>
            <a:pPr lvl="1"/>
            <a:r>
              <a:rPr lang="pt-BR" dirty="0" smtClean="0"/>
              <a:t>Estado</a:t>
            </a:r>
          </a:p>
          <a:p>
            <a:pPr lvl="1"/>
            <a:r>
              <a:rPr lang="pt-BR" dirty="0" smtClean="0"/>
              <a:t>Região</a:t>
            </a:r>
          </a:p>
          <a:p>
            <a:pPr lvl="1"/>
            <a:r>
              <a:rPr lang="pt-BR" dirty="0" smtClean="0"/>
              <a:t>Capital</a:t>
            </a:r>
          </a:p>
          <a:p>
            <a:pPr lvl="1"/>
            <a:r>
              <a:rPr lang="pt-BR" dirty="0" smtClean="0"/>
              <a:t>População (em milhões de pessoas)</a:t>
            </a:r>
          </a:p>
          <a:p>
            <a:pPr lvl="1"/>
            <a:r>
              <a:rPr lang="pt-BR" dirty="0" smtClean="0"/>
              <a:t>PIB (em bilhões de reais)</a:t>
            </a:r>
          </a:p>
          <a:p>
            <a:pPr lvl="1"/>
            <a:r>
              <a:rPr lang="pt-BR" dirty="0" smtClean="0"/>
              <a:t>IDH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79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ferramenta facilita significativamente o estudo aprofundado sobre os dados </a:t>
            </a:r>
          </a:p>
          <a:p>
            <a:pPr lvl="1"/>
            <a:r>
              <a:rPr lang="pt-BR" dirty="0" smtClean="0"/>
              <a:t>Fornece uma análise intuitiva para converter grande quantidade de informações em conhecimentos</a:t>
            </a:r>
          </a:p>
          <a:p>
            <a:pPr lvl="1"/>
            <a:r>
              <a:rPr lang="pt-BR" dirty="0" smtClean="0"/>
              <a:t>Permite que o usuário interaja com os dados adicionando visualizações</a:t>
            </a:r>
          </a:p>
          <a:p>
            <a:endParaRPr lang="pt-BR" dirty="0" smtClean="0"/>
          </a:p>
          <a:p>
            <a:r>
              <a:rPr lang="pt-BR" dirty="0" smtClean="0"/>
              <a:t>As facilidades </a:t>
            </a:r>
            <a:endParaRPr lang="pt-BR" dirty="0"/>
          </a:p>
          <a:p>
            <a:pPr lvl="1"/>
            <a:r>
              <a:rPr lang="pt-BR" dirty="0" smtClean="0"/>
              <a:t>Representações gráficas</a:t>
            </a:r>
          </a:p>
          <a:p>
            <a:pPr lvl="1"/>
            <a:r>
              <a:rPr lang="pt-BR" dirty="0" smtClean="0"/>
              <a:t>Aplicação de filtros de atributos</a:t>
            </a:r>
          </a:p>
          <a:p>
            <a:pPr lvl="1"/>
            <a:r>
              <a:rPr lang="pt-BR" dirty="0" smtClean="0"/>
              <a:t>Implementação de técnicas de mineração de dados</a:t>
            </a:r>
          </a:p>
          <a:p>
            <a:pPr lvl="1"/>
            <a:r>
              <a:rPr lang="pt-BR" dirty="0" smtClean="0"/>
              <a:t>Utilização de mapas georreferenciados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6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Melhoria na performance e na qualidade do código existente</a:t>
            </a:r>
          </a:p>
          <a:p>
            <a:endParaRPr lang="pt-BR" dirty="0" smtClean="0"/>
          </a:p>
          <a:p>
            <a:r>
              <a:rPr lang="pt-BR" dirty="0" smtClean="0"/>
              <a:t>Adicionar funcionalidade de busca</a:t>
            </a:r>
          </a:p>
          <a:p>
            <a:endParaRPr lang="pt-BR" dirty="0" smtClean="0"/>
          </a:p>
          <a:p>
            <a:r>
              <a:rPr lang="pt-BR" dirty="0" smtClean="0"/>
              <a:t>Melhorias de usabilidade da interface</a:t>
            </a:r>
          </a:p>
          <a:p>
            <a:endParaRPr lang="pt-BR" dirty="0" smtClean="0"/>
          </a:p>
          <a:p>
            <a:r>
              <a:rPr lang="pt-BR" dirty="0" smtClean="0"/>
              <a:t>Criar uma versão responsiva para dispositivos móveis</a:t>
            </a:r>
          </a:p>
          <a:p>
            <a:endParaRPr lang="pt-BR" dirty="0" smtClean="0"/>
          </a:p>
          <a:p>
            <a:r>
              <a:rPr lang="pt-BR" dirty="0" smtClean="0"/>
              <a:t>Criar uma documentação para facilitar aos usuários contribuir com a ferramenta implementando novas visualizações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82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[Medeiros, </a:t>
            </a:r>
            <a:r>
              <a:rPr lang="pt-BR" sz="2000" dirty="0" err="1"/>
              <a:t>Cleyber</a:t>
            </a:r>
            <a:r>
              <a:rPr lang="pt-BR" sz="2000" dirty="0"/>
              <a:t> Nascimento; Aragão, Mário Cesar Alves]</a:t>
            </a:r>
            <a:r>
              <a:rPr lang="pt-BR" sz="2000" b="1" dirty="0"/>
              <a:t> </a:t>
            </a:r>
            <a:r>
              <a:rPr lang="pt-BR" sz="2000" dirty="0"/>
              <a:t>Disponibilização e análise de informações georreferenciadas utilizando um SIG-WEB</a:t>
            </a:r>
          </a:p>
          <a:p>
            <a:r>
              <a:rPr lang="pt-BR" sz="2000" dirty="0"/>
              <a:t>Disponível em: http://www.ipece.ce.gov.br/publicacoes/textos_discussao/TD_78.pdf</a:t>
            </a:r>
          </a:p>
          <a:p>
            <a:endParaRPr lang="pt-BR" sz="2000" dirty="0"/>
          </a:p>
          <a:p>
            <a:r>
              <a:rPr lang="pt-BR" sz="2000" dirty="0"/>
              <a:t>[</a:t>
            </a:r>
            <a:r>
              <a:rPr lang="pt-BR" sz="2000" dirty="0" err="1"/>
              <a:t>Hübner</a:t>
            </a:r>
            <a:r>
              <a:rPr lang="pt-BR" sz="2000" dirty="0"/>
              <a:t>, </a:t>
            </a:r>
            <a:r>
              <a:rPr lang="pt-BR" sz="2000" dirty="0" err="1"/>
              <a:t>Cleice</a:t>
            </a:r>
            <a:r>
              <a:rPr lang="pt-BR" sz="2000" dirty="0"/>
              <a:t> </a:t>
            </a:r>
            <a:r>
              <a:rPr lang="pt-BR" sz="2000" dirty="0" err="1"/>
              <a:t>Edinara</a:t>
            </a:r>
            <a:r>
              <a:rPr lang="pt-BR" sz="2000" dirty="0"/>
              <a:t>; Oliveira, Francisco Henrique], Gestão da Geoinformação em Implementações Multiusuários.</a:t>
            </a:r>
          </a:p>
          <a:p>
            <a:r>
              <a:rPr lang="pt-BR" sz="2000" dirty="0"/>
              <a:t>Disponível em: http://www.geolab.faed.udesc.br/publicacoes/Cleice/cobraco2008_1.pdf</a:t>
            </a:r>
          </a:p>
          <a:p>
            <a:endParaRPr lang="pt-BR" sz="2000" dirty="0"/>
          </a:p>
          <a:p>
            <a:r>
              <a:rPr lang="pt-BR" sz="2000" dirty="0"/>
              <a:t>[SALAZAR, F. 2012] Um estudo sobre o papel de medidas de similaridade em visualização de coleções de documentos. [</a:t>
            </a:r>
            <a:r>
              <a:rPr lang="pt-BR" sz="2000" dirty="0" err="1"/>
              <a:t>S.l</a:t>
            </a:r>
            <a:r>
              <a:rPr lang="pt-BR" sz="2000" dirty="0"/>
              <a:t>.], 2012.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06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[Bugs, </a:t>
            </a:r>
            <a:r>
              <a:rPr lang="pt-BR" sz="2000" dirty="0" err="1"/>
              <a:t>Geisa</a:t>
            </a:r>
            <a:r>
              <a:rPr lang="pt-BR" sz="2000" dirty="0"/>
              <a:t>;</a:t>
            </a:r>
            <a:r>
              <a:rPr lang="pt-BR" sz="2000" b="1" dirty="0"/>
              <a:t> </a:t>
            </a:r>
            <a:r>
              <a:rPr lang="pt-BR" sz="2000" dirty="0"/>
              <a:t>Reis, Antônio Tarcísio] Participação popular no planejamento urbano: mapas interativos e ferramentas SIG na internet e aspectos cognitivos.</a:t>
            </a:r>
          </a:p>
          <a:p>
            <a:r>
              <a:rPr lang="pt-BR" sz="2000" dirty="0"/>
              <a:t>Disponível em: http://unuhospedagem.com.br/revista/rbeur/index.php/anais/article/view/2843/2780</a:t>
            </a:r>
          </a:p>
          <a:p>
            <a:endParaRPr lang="pt-BR" sz="2000" dirty="0"/>
          </a:p>
          <a:p>
            <a:r>
              <a:rPr lang="en-US" sz="2000" dirty="0"/>
              <a:t>[Card, S. K.; </a:t>
            </a:r>
            <a:r>
              <a:rPr lang="en-US" sz="2000" dirty="0" err="1"/>
              <a:t>Mackinlay</a:t>
            </a:r>
            <a:r>
              <a:rPr lang="en-US" sz="2000" dirty="0"/>
              <a:t>, J. D.; </a:t>
            </a:r>
            <a:r>
              <a:rPr lang="en-US" sz="2000" dirty="0" err="1"/>
              <a:t>Shneiderman</a:t>
            </a:r>
            <a:r>
              <a:rPr lang="en-US" sz="2000" dirty="0"/>
              <a:t>, B. Readings] in information visualization: using vision to think San Francisco, CA, USA: Morgan Kaufmann Publishers Inc., p. 463-464, 1999.</a:t>
            </a:r>
            <a:endParaRPr lang="pt-BR" sz="2000" dirty="0"/>
          </a:p>
          <a:p>
            <a:endParaRPr lang="pt-BR" sz="2000" dirty="0"/>
          </a:p>
          <a:p>
            <a:r>
              <a:rPr lang="en-US" sz="2000" dirty="0"/>
              <a:t>[Henry, N.; </a:t>
            </a:r>
            <a:r>
              <a:rPr lang="en-US" sz="2000" dirty="0" err="1"/>
              <a:t>Fekete</a:t>
            </a:r>
            <a:r>
              <a:rPr lang="en-US" sz="2000" dirty="0"/>
              <a:t>, J.-D.; McGuffin, M. J.] </a:t>
            </a:r>
            <a:r>
              <a:rPr lang="en-US" sz="2000" dirty="0" err="1"/>
              <a:t>Nodetrix</a:t>
            </a:r>
            <a:r>
              <a:rPr lang="en-US" sz="2000" dirty="0"/>
              <a:t>: a hybrid visualization of social networks. IEEE Transactions on Visualization and Computer Graphics, v. 13, n. 6, p. 1302-1309, 2007.</a:t>
            </a:r>
            <a:br>
              <a:rPr lang="en-US" sz="2000" dirty="0"/>
            </a:br>
            <a:r>
              <a:rPr lang="en-US" sz="2000" dirty="0" err="1"/>
              <a:t>Disponível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: </a:t>
            </a:r>
            <a:r>
              <a:rPr lang="en-US" sz="2000" u="sng" dirty="0">
                <a:hlinkClick r:id="rId2"/>
              </a:rPr>
              <a:t>http://dx.doi.org/10.1109/TVCG.2007.70582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[Munster, E.] A theme landscape for tagged data. In: Proceedings of the 2010 14th International Conference Information </a:t>
            </a:r>
            <a:r>
              <a:rPr lang="en-US" sz="2000" dirty="0" err="1"/>
              <a:t>Visualisation</a:t>
            </a:r>
            <a:r>
              <a:rPr lang="en-US" sz="2000" dirty="0"/>
              <a:t>, IV '10, Washington, DC, USA: IEEE Computer Society, 2010,p. 134-139 (IV '10, ).</a:t>
            </a:r>
            <a:br>
              <a:rPr lang="en-US" sz="2000" dirty="0"/>
            </a:br>
            <a:r>
              <a:rPr lang="pt-BR" sz="2000" dirty="0"/>
              <a:t>Disponível em: </a:t>
            </a:r>
            <a:r>
              <a:rPr lang="pt-BR" sz="2000" u="sng" dirty="0">
                <a:hlinkClick r:id="rId2"/>
              </a:rPr>
              <a:t>http://dx.doi.org/10.1109/IV.2010.29</a:t>
            </a:r>
            <a:endParaRPr lang="pt-BR" sz="2000" dirty="0"/>
          </a:p>
          <a:p>
            <a:endParaRPr lang="pt-BR" sz="2000" dirty="0"/>
          </a:p>
          <a:p>
            <a:r>
              <a:rPr lang="en-US" sz="2000" dirty="0"/>
              <a:t>[Oliveira, M. C. F.;] </a:t>
            </a:r>
            <a:r>
              <a:rPr lang="en-US" sz="2000" dirty="0" err="1"/>
              <a:t>Levkowitz</a:t>
            </a:r>
            <a:r>
              <a:rPr lang="en-US" sz="2000" dirty="0"/>
              <a:t>, H. From Visual Data Exploration to Visual Data Mining: A Survey. IEEE Transactions on Visualization and Computer Graphics, v. 9, n. 3, p. 378-394, 2003.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[Medeiros, C. N; Aragão, M. C. A.; Gomes, D. D. M.; Albuquerque, E. L. S. ] Utilização de SIG-WEB usando software livre para disponibilização de dados georreferenciados na internet: Caso do Sistema Ceará em Mapas Interativos</a:t>
            </a:r>
          </a:p>
          <a:p>
            <a:r>
              <a:rPr lang="pt-BR" sz="2000" dirty="0"/>
              <a:t>Disponível em: http://www.ipece.ce.gov.br/publicacoes/textos_discussao/TD_78.pdf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12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[Michael </a:t>
            </a:r>
            <a:r>
              <a:rPr lang="en-US" sz="2000" dirty="0" err="1"/>
              <a:t>Khoo</a:t>
            </a:r>
            <a:r>
              <a:rPr lang="en-US" sz="2000" dirty="0"/>
              <a:t>, Lily Rozaklis, Catherine Hall, Diana </a:t>
            </a:r>
            <a:r>
              <a:rPr lang="en-US" sz="2000" dirty="0" err="1"/>
              <a:t>Kusunoki</a:t>
            </a:r>
            <a:r>
              <a:rPr lang="en-US" sz="2000" dirty="0"/>
              <a:t>, Michael </a:t>
            </a:r>
            <a:r>
              <a:rPr lang="en-US" sz="2000" dirty="0" err="1"/>
              <a:t>Rehrig</a:t>
            </a:r>
            <a:r>
              <a:rPr lang="en-US" sz="2000" dirty="0"/>
              <a:t>, 2014] Heat Map Visualizations of Seating Patterns in an Academic Library</a:t>
            </a:r>
            <a:endParaRPr lang="pt-BR" sz="2000" dirty="0"/>
          </a:p>
          <a:p>
            <a:r>
              <a:rPr lang="pt-BR" sz="2000" dirty="0"/>
              <a:t>Disponível em: </a:t>
            </a:r>
            <a:r>
              <a:rPr lang="pt-BR" sz="2000" u="sng" dirty="0">
                <a:hlinkClick r:id="rId2"/>
              </a:rPr>
              <a:t>https://www.ideals.illinois.edu/bitstream/handle/2142/47285/274_ready.pdf?sequence=2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[Vasco Furtado, José Eurico, Leonardo Ayres, Rafael Alves, Marcos de Oliveira, 2008] </a:t>
            </a:r>
            <a:r>
              <a:rPr lang="pt-BR" sz="2000" dirty="0" err="1"/>
              <a:t>WikiCrimes</a:t>
            </a:r>
            <a:r>
              <a:rPr lang="pt-BR" sz="2000" dirty="0"/>
              <a:t> - Um Sistema Colaborativo para Mapeamento Criminal</a:t>
            </a:r>
          </a:p>
          <a:p>
            <a:r>
              <a:rPr lang="pt-BR" sz="2000" dirty="0"/>
              <a:t>Disponível em: </a:t>
            </a:r>
            <a:r>
              <a:rPr lang="pt-BR" sz="2000" u="sng" dirty="0">
                <a:hlinkClick r:id="rId3"/>
              </a:rPr>
              <a:t>http://www.infobrasil.inf.br/userfiles/WikiCrimes_Um%20Sistema%20Colaborativo%20para%20Mapeamento%20Criminal.pdf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[Marcello Martinelli, 2005] Os Mapas da Geografia</a:t>
            </a:r>
          </a:p>
          <a:p>
            <a:r>
              <a:rPr lang="pt-BR" sz="2000" dirty="0"/>
              <a:t>Disponível em: http://www2.fct.unesp.br/docentes/geo/raul/cartografia_tematica/leitura%202/1-MAPAS%20DA%20GEOGRAFIA.pdf</a:t>
            </a:r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Formulação do problema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Fundamentação Teórica e Trabalhos </a:t>
            </a:r>
            <a:r>
              <a:rPr lang="pt-BR" dirty="0" smtClean="0"/>
              <a:t>Relacionados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ferramenta </a:t>
            </a:r>
            <a:r>
              <a:rPr lang="pt-BR" dirty="0" err="1"/>
              <a:t>Geovis</a:t>
            </a:r>
            <a:r>
              <a:rPr lang="pt-BR" dirty="0"/>
              <a:t> </a:t>
            </a:r>
            <a:r>
              <a:rPr lang="pt-BR" dirty="0" smtClean="0"/>
              <a:t>Explorer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Estudo de caso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Conclusões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Continuação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6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+mj-lt"/>
              </a:rPr>
              <a:t>Aplicações disponibilizam </a:t>
            </a:r>
            <a:r>
              <a:rPr lang="pt-BR" b="1" dirty="0" smtClean="0">
                <a:latin typeface="+mj-lt"/>
              </a:rPr>
              <a:t>grande volume de dados</a:t>
            </a:r>
          </a:p>
          <a:p>
            <a:pPr lvl="1"/>
            <a:r>
              <a:rPr lang="pt-BR" dirty="0" smtClean="0">
                <a:latin typeface="+mj-lt"/>
              </a:rPr>
              <a:t>Análise de grande volume de dados </a:t>
            </a:r>
            <a:r>
              <a:rPr lang="pt-BR" dirty="0" smtClean="0">
                <a:latin typeface="+mj-lt"/>
              </a:rPr>
              <a:t>requerem</a:t>
            </a:r>
            <a:r>
              <a:rPr lang="pt-BR" dirty="0" smtClean="0">
                <a:latin typeface="+mj-lt"/>
              </a:rPr>
              <a:t> </a:t>
            </a:r>
            <a:r>
              <a:rPr lang="pt-BR" b="1" dirty="0" smtClean="0">
                <a:latin typeface="+mj-lt"/>
              </a:rPr>
              <a:t>muito</a:t>
            </a:r>
            <a:r>
              <a:rPr lang="pt-BR" dirty="0" smtClean="0">
                <a:latin typeface="+mj-lt"/>
              </a:rPr>
              <a:t> </a:t>
            </a:r>
            <a:r>
              <a:rPr lang="pt-BR" b="1" dirty="0" smtClean="0">
                <a:latin typeface="+mj-lt"/>
              </a:rPr>
              <a:t>trabalho</a:t>
            </a:r>
            <a:r>
              <a:rPr lang="pt-BR" dirty="0" smtClean="0">
                <a:latin typeface="+mj-lt"/>
              </a:rPr>
              <a:t> (ineficiência de estudo)</a:t>
            </a:r>
            <a:endParaRPr lang="pt-BR" dirty="0">
              <a:latin typeface="+mj-lt"/>
            </a:endParaRPr>
          </a:p>
          <a:p>
            <a:pPr lvl="1"/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Surgimento de </a:t>
            </a:r>
            <a:r>
              <a:rPr lang="pt-BR" b="1" dirty="0" smtClean="0">
                <a:latin typeface="+mj-lt"/>
              </a:rPr>
              <a:t>técnicas de visualização</a:t>
            </a:r>
          </a:p>
          <a:p>
            <a:pPr lvl="1"/>
            <a:r>
              <a:rPr lang="pt-BR" b="1" dirty="0" smtClean="0">
                <a:latin typeface="+mj-lt"/>
              </a:rPr>
              <a:t>Melhora</a:t>
            </a:r>
            <a:r>
              <a:rPr lang="pt-BR" dirty="0" smtClean="0">
                <a:latin typeface="+mj-lt"/>
              </a:rPr>
              <a:t> na facilidade de </a:t>
            </a:r>
            <a:r>
              <a:rPr lang="pt-BR" b="1" dirty="0" smtClean="0">
                <a:latin typeface="+mj-lt"/>
              </a:rPr>
              <a:t>entendimento</a:t>
            </a:r>
            <a:r>
              <a:rPr lang="pt-BR" dirty="0" smtClean="0">
                <a:latin typeface="+mj-lt"/>
              </a:rPr>
              <a:t> dos dados</a:t>
            </a:r>
          </a:p>
          <a:p>
            <a:endParaRPr lang="pt-BR" dirty="0">
              <a:latin typeface="+mj-lt"/>
            </a:endParaRPr>
          </a:p>
          <a:p>
            <a:r>
              <a:rPr lang="pt-BR" dirty="0" smtClean="0">
                <a:latin typeface="+mj-lt"/>
              </a:rPr>
              <a:t>Desenvolvimento de uma </a:t>
            </a:r>
            <a:r>
              <a:rPr lang="pt-BR" b="1" dirty="0" smtClean="0">
                <a:latin typeface="+mj-lt"/>
              </a:rPr>
              <a:t>ferramenta</a:t>
            </a:r>
            <a:r>
              <a:rPr lang="pt-BR" dirty="0" smtClean="0">
                <a:latin typeface="+mj-lt"/>
              </a:rPr>
              <a:t> para apoio na </a:t>
            </a:r>
            <a:r>
              <a:rPr lang="pt-BR" b="1" dirty="0" smtClean="0">
                <a:latin typeface="+mj-lt"/>
              </a:rPr>
              <a:t>exploração de grandes conjuntos de </a:t>
            </a:r>
            <a:r>
              <a:rPr lang="pt-BR" b="1" dirty="0" smtClean="0">
                <a:latin typeface="+mj-lt"/>
              </a:rPr>
              <a:t>dados em um ambiente georreferenciado</a:t>
            </a:r>
            <a:endParaRPr lang="pt-BR" b="1" dirty="0" smtClean="0">
              <a:latin typeface="+mj-lt"/>
            </a:endParaRPr>
          </a:p>
          <a:p>
            <a:endParaRPr lang="pt-BR" dirty="0" smtClean="0">
              <a:latin typeface="+mj-lt"/>
            </a:endParaRPr>
          </a:p>
          <a:p>
            <a:endParaRPr lang="pt-BR" dirty="0" smtClean="0">
              <a:latin typeface="+mj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>
                <a:latin typeface="+mj-lt"/>
              </a:rPr>
              <a:t>Dar </a:t>
            </a:r>
            <a:r>
              <a:rPr lang="pt-BR" b="1" dirty="0" smtClean="0">
                <a:latin typeface="+mj-lt"/>
              </a:rPr>
              <a:t>sentido a grande volume de dados </a:t>
            </a:r>
            <a:r>
              <a:rPr lang="pt-BR" dirty="0" smtClean="0">
                <a:latin typeface="+mj-lt"/>
              </a:rPr>
              <a:t>através de </a:t>
            </a:r>
            <a:endParaRPr lang="pt-BR" dirty="0" smtClean="0">
              <a:latin typeface="+mj-lt"/>
            </a:endParaRPr>
          </a:p>
          <a:p>
            <a:pPr marL="0" indent="0">
              <a:buNone/>
            </a:pPr>
            <a:r>
              <a:rPr lang="pt-BR" dirty="0" smtClean="0">
                <a:latin typeface="+mj-lt"/>
              </a:rPr>
              <a:t>representações </a:t>
            </a:r>
            <a:r>
              <a:rPr lang="pt-BR" dirty="0" smtClean="0">
                <a:latin typeface="+mj-lt"/>
              </a:rPr>
              <a:t>visuais</a:t>
            </a:r>
          </a:p>
          <a:p>
            <a:endParaRPr lang="pt-BR" dirty="0">
              <a:latin typeface="+mj-lt"/>
            </a:endParaRPr>
          </a:p>
          <a:p>
            <a:r>
              <a:rPr lang="pt-BR" dirty="0" smtClean="0">
                <a:latin typeface="+mj-lt"/>
              </a:rPr>
              <a:t>Possibilitar ao usuário de ter</a:t>
            </a:r>
            <a:r>
              <a:rPr lang="pt-BR" b="1" dirty="0" smtClean="0">
                <a:latin typeface="+mj-lt"/>
              </a:rPr>
              <a:t> </a:t>
            </a:r>
            <a:r>
              <a:rPr lang="pt-BR" dirty="0" smtClean="0">
                <a:latin typeface="+mj-lt"/>
              </a:rPr>
              <a:t>uma </a:t>
            </a:r>
            <a:r>
              <a:rPr lang="pt-BR" b="1" dirty="0" smtClean="0">
                <a:latin typeface="+mj-lt"/>
              </a:rPr>
              <a:t>perspectiva geográfica</a:t>
            </a:r>
            <a:r>
              <a:rPr lang="pt-BR" dirty="0" smtClean="0">
                <a:latin typeface="+mj-lt"/>
              </a:rPr>
              <a:t> </a:t>
            </a:r>
            <a:endParaRPr lang="pt-BR" dirty="0" smtClean="0">
              <a:latin typeface="+mj-lt"/>
            </a:endParaRPr>
          </a:p>
          <a:p>
            <a:pPr marL="0" indent="0">
              <a:buNone/>
            </a:pPr>
            <a:r>
              <a:rPr lang="pt-BR" dirty="0" smtClean="0">
                <a:latin typeface="+mj-lt"/>
              </a:rPr>
              <a:t>em </a:t>
            </a:r>
            <a:r>
              <a:rPr lang="pt-BR" dirty="0" smtClean="0">
                <a:latin typeface="+mj-lt"/>
              </a:rPr>
              <a:t>um ambiente georreferenciado sobre os dados</a:t>
            </a:r>
          </a:p>
          <a:p>
            <a:endParaRPr lang="pt-BR" dirty="0">
              <a:latin typeface="+mj-lt"/>
            </a:endParaRPr>
          </a:p>
          <a:p>
            <a:r>
              <a:rPr lang="pt-BR" dirty="0" smtClean="0">
                <a:latin typeface="+mj-lt"/>
              </a:rPr>
              <a:t>Permitir ao usuário a </a:t>
            </a:r>
            <a:r>
              <a:rPr lang="pt-BR" b="1" dirty="0" smtClean="0">
                <a:latin typeface="+mj-lt"/>
              </a:rPr>
              <a:t>capacidade de iteração </a:t>
            </a:r>
            <a:r>
              <a:rPr lang="pt-BR" dirty="0" smtClean="0">
                <a:latin typeface="+mj-lt"/>
              </a:rPr>
              <a:t>com os dados na visualização</a:t>
            </a:r>
          </a:p>
          <a:p>
            <a:endParaRPr lang="pt-BR" dirty="0">
              <a:latin typeface="+mj-lt"/>
            </a:endParaRPr>
          </a:p>
          <a:p>
            <a:r>
              <a:rPr lang="pt-BR" dirty="0" smtClean="0">
                <a:latin typeface="+mj-lt"/>
              </a:rPr>
              <a:t>E nisso...</a:t>
            </a:r>
          </a:p>
          <a:p>
            <a:pPr lvl="1"/>
            <a:r>
              <a:rPr lang="pt-BR" dirty="0" smtClean="0">
                <a:latin typeface="+mj-lt"/>
              </a:rPr>
              <a:t>Descoberta de padrões</a:t>
            </a:r>
          </a:p>
          <a:p>
            <a:pPr lvl="1"/>
            <a:r>
              <a:rPr lang="pt-BR" dirty="0" smtClean="0">
                <a:latin typeface="+mj-lt"/>
              </a:rPr>
              <a:t>Identificação de anomalias nos dados</a:t>
            </a:r>
          </a:p>
          <a:p>
            <a:pPr lvl="1"/>
            <a:r>
              <a:rPr lang="pt-BR" dirty="0" smtClean="0">
                <a:latin typeface="+mj-lt"/>
              </a:rPr>
              <a:t>Levantar hipóteses de estudo</a:t>
            </a:r>
          </a:p>
          <a:p>
            <a:pPr lvl="1"/>
            <a:r>
              <a:rPr lang="pt-BR" dirty="0" smtClean="0">
                <a:latin typeface="+mj-lt"/>
              </a:rPr>
              <a:t>Tomada </a:t>
            </a:r>
            <a:r>
              <a:rPr lang="pt-BR" dirty="0" smtClean="0">
                <a:latin typeface="+mj-lt"/>
              </a:rPr>
              <a:t>de decisões </a:t>
            </a:r>
            <a:r>
              <a:rPr lang="pt-BR" dirty="0" smtClean="0">
                <a:latin typeface="+mj-lt"/>
              </a:rPr>
              <a:t>com um maior grau de confiança</a:t>
            </a:r>
            <a:endParaRPr lang="pt-BR" dirty="0">
              <a:latin typeface="+mj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49" y="957939"/>
            <a:ext cx="3683917" cy="295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39" y="1954212"/>
            <a:ext cx="5370521" cy="3819298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05269" y="3437500"/>
            <a:ext cx="6786731" cy="3420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8" y="4199685"/>
            <a:ext cx="4499969" cy="2658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6192"/>
            <a:ext cx="10515600" cy="1325563"/>
          </a:xfrm>
        </p:spPr>
        <p:txBody>
          <a:bodyPr/>
          <a:lstStyle/>
          <a:p>
            <a:r>
              <a:rPr lang="pt-BR" dirty="0" smtClean="0"/>
              <a:t>Fundamentação Teórica e Trabalhos Relacionados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6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108" y="1027906"/>
            <a:ext cx="4366079" cy="28225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/>
          <p:cNvPicPr/>
          <p:nvPr/>
        </p:nvPicPr>
        <p:blipFill rotWithShape="1">
          <a:blip r:embed="rId5"/>
          <a:srcRect l="31486"/>
          <a:stretch/>
        </p:blipFill>
        <p:spPr>
          <a:xfrm>
            <a:off x="2456179" y="1776383"/>
            <a:ext cx="4873827" cy="30384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23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ferramenta </a:t>
            </a:r>
            <a:r>
              <a:rPr lang="pt-BR" dirty="0" err="1" smtClean="0"/>
              <a:t>Geovis</a:t>
            </a:r>
            <a:r>
              <a:rPr lang="pt-BR" dirty="0" smtClean="0"/>
              <a:t> Ex</a:t>
            </a:r>
            <a:r>
              <a:rPr lang="pt-BR" dirty="0" smtClean="0"/>
              <a:t>plorer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6756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 smtClean="0"/>
              <a:t>Link </a:t>
            </a:r>
            <a:r>
              <a:rPr lang="pt-BR" b="1" dirty="0" smtClean="0"/>
              <a:t>do projeto</a:t>
            </a:r>
            <a:endParaRPr lang="pt-BR" dirty="0"/>
          </a:p>
          <a:p>
            <a:r>
              <a:rPr lang="pt-BR" dirty="0" smtClean="0"/>
              <a:t>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github.com/renanpupin/geovis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Linguagens</a:t>
            </a:r>
          </a:p>
          <a:p>
            <a:r>
              <a:rPr lang="pt-BR" dirty="0" smtClean="0"/>
              <a:t>HTML</a:t>
            </a:r>
          </a:p>
          <a:p>
            <a:r>
              <a:rPr lang="pt-BR" dirty="0" smtClean="0"/>
              <a:t>CSS</a:t>
            </a:r>
          </a:p>
          <a:p>
            <a:r>
              <a:rPr lang="pt-BR" dirty="0" smtClean="0"/>
              <a:t>JS</a:t>
            </a:r>
          </a:p>
          <a:p>
            <a:endParaRPr lang="pt-BR" dirty="0"/>
          </a:p>
          <a:p>
            <a:r>
              <a:rPr lang="pt-BR" b="1" dirty="0" smtClean="0"/>
              <a:t>Tecnologias</a:t>
            </a:r>
          </a:p>
          <a:p>
            <a:r>
              <a:rPr lang="pt-BR" dirty="0" smtClean="0"/>
              <a:t>Google </a:t>
            </a:r>
            <a:r>
              <a:rPr lang="pt-BR" dirty="0" err="1" smtClean="0"/>
              <a:t>Maps</a:t>
            </a:r>
            <a:r>
              <a:rPr lang="pt-BR" dirty="0" smtClean="0"/>
              <a:t> API</a:t>
            </a:r>
          </a:p>
          <a:p>
            <a:r>
              <a:rPr lang="pt-BR" dirty="0" smtClean="0"/>
              <a:t>Google </a:t>
            </a:r>
            <a:r>
              <a:rPr lang="pt-BR" dirty="0" err="1" smtClean="0"/>
              <a:t>Charts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657" y="2572769"/>
            <a:ext cx="8085653" cy="38245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39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23450" t="19196" r="30144" b="10169"/>
          <a:stretch/>
        </p:blipFill>
        <p:spPr>
          <a:xfrm>
            <a:off x="3534359" y="1642080"/>
            <a:ext cx="2719840" cy="232755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Visualizações Implementadas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8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774" y="336097"/>
            <a:ext cx="3893814" cy="307185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180" y="4076562"/>
            <a:ext cx="3092199" cy="270101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1" y="3817258"/>
            <a:ext cx="3135193" cy="296032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5944" y="3493083"/>
            <a:ext cx="5573486" cy="328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 Aplicação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0775-1B73-480F-AF22-0ADFE2EC2C12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5245" b="13370"/>
          <a:stretch/>
        </p:blipFill>
        <p:spPr>
          <a:xfrm>
            <a:off x="838200" y="1690688"/>
            <a:ext cx="10294257" cy="451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687</Words>
  <Application>Microsoft Office PowerPoint</Application>
  <PresentationFormat>Widescreen</PresentationFormat>
  <Paragraphs>134</Paragraphs>
  <Slides>17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Uma Ferramenta para exploração de conjuntos de dados em um ambiente georreferenciado utilizando uma aplicação de mapas na web</vt:lpstr>
      <vt:lpstr>Tópicos</vt:lpstr>
      <vt:lpstr>Formulação do problema</vt:lpstr>
      <vt:lpstr>Objetivos do projeto</vt:lpstr>
      <vt:lpstr>Motivação</vt:lpstr>
      <vt:lpstr>Fundamentação Teórica e Trabalhos Relacionados</vt:lpstr>
      <vt:lpstr>A ferramenta Geovis Explorer</vt:lpstr>
      <vt:lpstr>Visualizações Implementadas</vt:lpstr>
      <vt:lpstr>Estrutura da Aplicação</vt:lpstr>
      <vt:lpstr>Modelo do arquivo de dados</vt:lpstr>
      <vt:lpstr>Estudo de caso</vt:lpstr>
      <vt:lpstr>Conclusões</vt:lpstr>
      <vt:lpstr>Continuação</vt:lpstr>
      <vt:lpstr>Referências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</dc:creator>
  <cp:lastModifiedBy>Renan</cp:lastModifiedBy>
  <cp:revision>143</cp:revision>
  <dcterms:created xsi:type="dcterms:W3CDTF">2015-05-26T22:39:45Z</dcterms:created>
  <dcterms:modified xsi:type="dcterms:W3CDTF">2016-06-30T21:28:44Z</dcterms:modified>
</cp:coreProperties>
</file>