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4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8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3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48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4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9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4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11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1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E242-4114-4FC1-B6DA-A020B96965DE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909C-D282-4223-AD30-FDA3504C9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022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3AE2-D3CA-4027-BE30-381A319D4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WEB III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0E977-049D-47EF-AB52-4EC075E1A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Doni</a:t>
            </a:r>
          </a:p>
        </p:txBody>
      </p:sp>
    </p:spTree>
    <p:extLst>
      <p:ext uri="{BB962C8B-B14F-4D97-AF65-F5344CB8AC3E}">
        <p14:creationId xmlns:p14="http://schemas.microsoft.com/office/powerpoint/2010/main" val="29772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E4FE9-F859-44CD-B6C5-E747EE09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7853"/>
            <a:ext cx="10353761" cy="1326321"/>
          </a:xfrm>
        </p:spPr>
        <p:txBody>
          <a:bodyPr>
            <a:normAutofit/>
          </a:bodyPr>
          <a:lstStyle/>
          <a:p>
            <a:r>
              <a:rPr lang="pt-BR" dirty="0"/>
              <a:t>Bases tecnológicas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03351-8FF7-447B-9355-6EC830958580}"/>
              </a:ext>
            </a:extLst>
          </p:cNvPr>
          <p:cNvSpPr txBox="1"/>
          <p:nvPr/>
        </p:nvSpPr>
        <p:spPr>
          <a:xfrm>
            <a:off x="616633" y="1218468"/>
            <a:ext cx="109587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Integração de sistemas com serviços para a Web </a:t>
            </a:r>
          </a:p>
          <a:p>
            <a:r>
              <a:rPr lang="pt-BR" dirty="0"/>
              <a:t>• Requisições assíncronas; </a:t>
            </a:r>
          </a:p>
          <a:p>
            <a:r>
              <a:rPr lang="pt-BR" dirty="0"/>
              <a:t>• AJAX; </a:t>
            </a:r>
          </a:p>
          <a:p>
            <a:r>
              <a:rPr lang="pt-BR" dirty="0"/>
              <a:t>• Consumindo APIs públicas; </a:t>
            </a:r>
          </a:p>
          <a:p>
            <a:r>
              <a:rPr lang="pt-BR" dirty="0"/>
              <a:t>• Criação e exposição de APIs com Web </a:t>
            </a:r>
            <a:r>
              <a:rPr lang="pt-BR" dirty="0" err="1"/>
              <a:t>services</a:t>
            </a:r>
            <a:r>
              <a:rPr lang="pt-BR" dirty="0"/>
              <a:t>; </a:t>
            </a:r>
          </a:p>
          <a:p>
            <a:r>
              <a:rPr lang="pt-BR" dirty="0"/>
              <a:t>• Sem manutenção de estado (REST); </a:t>
            </a:r>
          </a:p>
          <a:p>
            <a:r>
              <a:rPr lang="pt-BR" dirty="0"/>
              <a:t>• Com manutenção de estado (WSDL/SOAP); </a:t>
            </a:r>
          </a:p>
          <a:p>
            <a:r>
              <a:rPr lang="pt-BR" dirty="0"/>
              <a:t>• Padrões de transferência de informações; </a:t>
            </a:r>
          </a:p>
          <a:p>
            <a:r>
              <a:rPr lang="pt-BR" dirty="0"/>
              <a:t>• XML; </a:t>
            </a:r>
          </a:p>
          <a:p>
            <a:r>
              <a:rPr lang="pt-BR" dirty="0"/>
              <a:t>• JSON.</a:t>
            </a:r>
          </a:p>
          <a:p>
            <a:r>
              <a:rPr lang="pt-BR" dirty="0"/>
              <a:t> Padrão de arquitetura de software Model-</a:t>
            </a:r>
            <a:r>
              <a:rPr lang="pt-BR" dirty="0" err="1"/>
              <a:t>View</a:t>
            </a:r>
            <a:r>
              <a:rPr lang="pt-BR" dirty="0"/>
              <a:t>-</a:t>
            </a:r>
            <a:r>
              <a:rPr lang="pt-BR" dirty="0" err="1"/>
              <a:t>Controller</a:t>
            </a:r>
            <a:r>
              <a:rPr lang="pt-BR" dirty="0"/>
              <a:t> (MVC) </a:t>
            </a:r>
          </a:p>
          <a:p>
            <a:r>
              <a:rPr lang="pt-BR" dirty="0"/>
              <a:t>• Classes Model, Classes </a:t>
            </a:r>
            <a:r>
              <a:rPr lang="pt-BR" dirty="0" err="1"/>
              <a:t>View</a:t>
            </a:r>
            <a:r>
              <a:rPr lang="pt-BR" dirty="0"/>
              <a:t>. Classes </a:t>
            </a:r>
            <a:r>
              <a:rPr lang="pt-BR" dirty="0" err="1"/>
              <a:t>Controller</a:t>
            </a:r>
            <a:r>
              <a:rPr lang="pt-BR" dirty="0"/>
              <a:t>. </a:t>
            </a:r>
          </a:p>
          <a:p>
            <a:r>
              <a:rPr lang="pt-BR" dirty="0"/>
              <a:t>• Mapeamento objeto-relacional; </a:t>
            </a:r>
          </a:p>
          <a:p>
            <a:r>
              <a:rPr lang="pt-BR" dirty="0"/>
              <a:t>• Mapeamento de URL e roteamento; </a:t>
            </a:r>
          </a:p>
          <a:p>
            <a:r>
              <a:rPr lang="pt-BR" dirty="0"/>
              <a:t>• Sistemas de </a:t>
            </a:r>
            <a:r>
              <a:rPr lang="pt-BR" dirty="0" err="1"/>
              <a:t>template</a:t>
            </a:r>
            <a:r>
              <a:rPr lang="pt-BR" dirty="0"/>
              <a:t>; </a:t>
            </a:r>
          </a:p>
          <a:p>
            <a:r>
              <a:rPr lang="pt-BR" dirty="0"/>
              <a:t>• </a:t>
            </a:r>
            <a:r>
              <a:rPr lang="pt-BR" dirty="0" err="1"/>
              <a:t>Scaffolding</a:t>
            </a:r>
            <a:r>
              <a:rPr lang="pt-BR" dirty="0"/>
              <a:t>. Técnicas adicionais para o desenvolvimento Web </a:t>
            </a:r>
          </a:p>
          <a:p>
            <a:r>
              <a:rPr lang="pt-BR" dirty="0"/>
              <a:t>• Formulários e validação; </a:t>
            </a:r>
          </a:p>
          <a:p>
            <a:r>
              <a:rPr lang="pt-BR" dirty="0"/>
              <a:t>• Autenticação e autorização; </a:t>
            </a:r>
          </a:p>
          <a:p>
            <a:r>
              <a:rPr lang="pt-BR" dirty="0"/>
              <a:t>• Internacionalização; </a:t>
            </a:r>
          </a:p>
          <a:p>
            <a:r>
              <a:rPr lang="pt-BR" dirty="0"/>
              <a:t>• Segurança. </a:t>
            </a:r>
          </a:p>
        </p:txBody>
      </p:sp>
    </p:spTree>
    <p:extLst>
      <p:ext uri="{BB962C8B-B14F-4D97-AF65-F5344CB8AC3E}">
        <p14:creationId xmlns:p14="http://schemas.microsoft.com/office/powerpoint/2010/main" val="9974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276B-44FF-4AA4-AF9F-69CC43B8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4855"/>
            <a:ext cx="10353761" cy="1326321"/>
          </a:xfrm>
        </p:spPr>
        <p:txBody>
          <a:bodyPr/>
          <a:lstStyle/>
          <a:p>
            <a:r>
              <a:rPr lang="pt-BR" dirty="0" err="1"/>
              <a:t>ajax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69F3B-F245-42BF-ACF4-16A21673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81432"/>
            <a:ext cx="10353762" cy="154159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AJAX : </a:t>
            </a:r>
            <a:r>
              <a:rPr lang="pt-BR" b="1" i="0" dirty="0">
                <a:effectLst/>
                <a:latin typeface="arial" panose="020B0604020202020204" pitchFamily="34" charset="0"/>
              </a:rPr>
              <a:t>AJAX significa</a:t>
            </a:r>
            <a:r>
              <a:rPr lang="pt-BR" b="0" i="0" dirty="0">
                <a:effectLst/>
                <a:latin typeface="arial" panose="020B0604020202020204" pitchFamily="34" charset="0"/>
              </a:rPr>
              <a:t> Asynchronous JavaScript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pt-BR" b="0" i="0" dirty="0">
                <a:effectLst/>
                <a:latin typeface="arial" panose="020B0604020202020204" pitchFamily="34" charset="0"/>
              </a:rPr>
              <a:t> XML, ou JavaScript e XML Assíncronos. Ele é um conjunto de técnicas de desenvolvimento voltado para a web que permite que aplicações trabalhem de modo assíncrono, processando qualquer requisição ao servidor em segundo plano.</a:t>
            </a:r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0D1DFAA-6BD6-480D-8C5E-757145CC8DC4}"/>
              </a:ext>
            </a:extLst>
          </p:cNvPr>
          <p:cNvGrpSpPr/>
          <p:nvPr/>
        </p:nvGrpSpPr>
        <p:grpSpPr>
          <a:xfrm>
            <a:off x="462195" y="4431323"/>
            <a:ext cx="1069750" cy="1645912"/>
            <a:chOff x="913794" y="4121834"/>
            <a:chExt cx="1069751" cy="184286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2BC379F-37CB-4B96-BCC0-3F5D51B1D11F}"/>
                </a:ext>
              </a:extLst>
            </p:cNvPr>
            <p:cNvSpPr/>
            <p:nvPr/>
          </p:nvSpPr>
          <p:spPr>
            <a:xfrm>
              <a:off x="913794" y="4121834"/>
              <a:ext cx="1069751" cy="1842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HTML</a:t>
              </a:r>
            </a:p>
            <a:p>
              <a:pPr algn="ctr"/>
              <a:r>
                <a:rPr lang="pt-BR" dirty="0"/>
                <a:t>____________________________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FB97693-68DB-41AB-84E5-EBFC1974F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192" y="5691521"/>
              <a:ext cx="682954" cy="273181"/>
            </a:xfrm>
            <a:prstGeom prst="rect">
              <a:avLst/>
            </a:prstGeom>
          </p:spPr>
        </p:pic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A65F12-B27F-40C1-99E5-48950D699929}"/>
              </a:ext>
            </a:extLst>
          </p:cNvPr>
          <p:cNvCxnSpPr>
            <a:cxnSpLocks/>
          </p:cNvCxnSpPr>
          <p:nvPr/>
        </p:nvCxnSpPr>
        <p:spPr>
          <a:xfrm>
            <a:off x="1800665" y="5359791"/>
            <a:ext cx="78779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m 14" descr="Texto, Logotipo&#10;&#10;Descrição gerada automaticamente">
            <a:extLst>
              <a:ext uri="{FF2B5EF4-FFF2-40B4-BE49-F238E27FC236}">
                <a16:creationId xmlns:a16="http://schemas.microsoft.com/office/drawing/2014/main" id="{21B0B16C-C2AE-4493-B05D-80C8CC6DB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75" y="4990711"/>
            <a:ext cx="2048033" cy="1283480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F7661ED-3FB1-4221-8EB8-EA1BEECEE06C}"/>
              </a:ext>
            </a:extLst>
          </p:cNvPr>
          <p:cNvCxnSpPr>
            <a:cxnSpLocks/>
          </p:cNvCxnSpPr>
          <p:nvPr/>
        </p:nvCxnSpPr>
        <p:spPr>
          <a:xfrm flipV="1">
            <a:off x="3881191" y="4237196"/>
            <a:ext cx="0" cy="7535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E51D90F6-F130-4B8E-950A-40101B3304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62" y="3257268"/>
            <a:ext cx="904457" cy="90445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627BFC50-4C28-4BBC-9B5C-CB1238963684}"/>
              </a:ext>
            </a:extLst>
          </p:cNvPr>
          <p:cNvSpPr/>
          <p:nvPr/>
        </p:nvSpPr>
        <p:spPr>
          <a:xfrm>
            <a:off x="5838092" y="3123028"/>
            <a:ext cx="91088" cy="3573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5B3DE92-1E1A-452D-A135-E03FDA6E9EB6}"/>
              </a:ext>
            </a:extLst>
          </p:cNvPr>
          <p:cNvGrpSpPr/>
          <p:nvPr/>
        </p:nvGrpSpPr>
        <p:grpSpPr>
          <a:xfrm>
            <a:off x="6376861" y="4431323"/>
            <a:ext cx="1069750" cy="1645912"/>
            <a:chOff x="913794" y="4121834"/>
            <a:chExt cx="1069751" cy="1842868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19A5A1A-0F0C-4B1F-AB70-CCDF8EF0483B}"/>
                </a:ext>
              </a:extLst>
            </p:cNvPr>
            <p:cNvSpPr/>
            <p:nvPr/>
          </p:nvSpPr>
          <p:spPr>
            <a:xfrm>
              <a:off x="913794" y="4121834"/>
              <a:ext cx="1069751" cy="1842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HTML</a:t>
              </a:r>
            </a:p>
            <a:p>
              <a:pPr algn="ctr"/>
              <a:r>
                <a:rPr lang="pt-BR" dirty="0"/>
                <a:t>____________________________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E32E5393-2FFF-4E66-B0D2-2627F440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192" y="5691521"/>
              <a:ext cx="682954" cy="273181"/>
            </a:xfrm>
            <a:prstGeom prst="rect">
              <a:avLst/>
            </a:prstGeom>
          </p:spPr>
        </p:pic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EE5B570-9547-444D-9F03-73A3275DCCCD}"/>
              </a:ext>
            </a:extLst>
          </p:cNvPr>
          <p:cNvCxnSpPr>
            <a:cxnSpLocks/>
          </p:cNvCxnSpPr>
          <p:nvPr/>
        </p:nvCxnSpPr>
        <p:spPr>
          <a:xfrm>
            <a:off x="7715331" y="5359791"/>
            <a:ext cx="78779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m 28" descr="Texto, Logotipo&#10;&#10;Descrição gerada automaticamente">
            <a:extLst>
              <a:ext uri="{FF2B5EF4-FFF2-40B4-BE49-F238E27FC236}">
                <a16:creationId xmlns:a16="http://schemas.microsoft.com/office/drawing/2014/main" id="{9B174388-087C-4390-8BAF-CD74C5BD1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086" y="4628577"/>
            <a:ext cx="1800620" cy="1128429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6B25C02-97FE-4C9D-A791-BB84DEB0E9EC}"/>
              </a:ext>
            </a:extLst>
          </p:cNvPr>
          <p:cNvCxnSpPr>
            <a:cxnSpLocks/>
          </p:cNvCxnSpPr>
          <p:nvPr/>
        </p:nvCxnSpPr>
        <p:spPr>
          <a:xfrm flipV="1">
            <a:off x="11491396" y="3657105"/>
            <a:ext cx="0" cy="7535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08515F67-7F36-445D-8933-96D7B71E163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168" y="2752648"/>
            <a:ext cx="904457" cy="904457"/>
          </a:xfrm>
          <a:prstGeom prst="rect">
            <a:avLst/>
          </a:prstGeom>
        </p:spPr>
      </p:pic>
      <p:pic>
        <p:nvPicPr>
          <p:cNvPr id="33" name="Imagem 32" descr="Placa branca com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47EC0EE-178F-4E1E-AEDA-5076B33E7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24" y="4847492"/>
            <a:ext cx="1310093" cy="1310093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53E78E7-3923-4C06-88AF-38E3A4ECD3A7}"/>
              </a:ext>
            </a:extLst>
          </p:cNvPr>
          <p:cNvCxnSpPr>
            <a:cxnSpLocks/>
          </p:cNvCxnSpPr>
          <p:nvPr/>
        </p:nvCxnSpPr>
        <p:spPr>
          <a:xfrm>
            <a:off x="9682463" y="5254279"/>
            <a:ext cx="78779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9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4F83-C26C-41C3-827D-41B3B7E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20E3E-3BFA-4CCC-8FC4-5522DC71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uma base de dados </a:t>
            </a:r>
            <a:r>
              <a:rPr lang="pt-BR" dirty="0" err="1"/>
              <a:t>bd_amigos</a:t>
            </a:r>
            <a:r>
              <a:rPr lang="pt-BR" dirty="0"/>
              <a:t> e uma tabela chamado amigos </a:t>
            </a:r>
          </a:p>
          <a:p>
            <a:r>
              <a:rPr lang="pt-BR" dirty="0"/>
              <a:t>Criar um usuário dentro do banco de dados exclusivo para acessar a base de dados do projeto</a:t>
            </a:r>
          </a:p>
          <a:p>
            <a:pPr lvl="1"/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 USER 'admin2'@'localhost' IDENTIFIED BY '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etecct</a:t>
            </a:r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GRANT ALL PRIVILEGES ON 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amigobd.amigos</a:t>
            </a:r>
            <a:r>
              <a:rPr lang="en-US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TO '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admin'@'localhost</a:t>
            </a:r>
            <a:r>
              <a:rPr lang="en-US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pt-BR" dirty="0"/>
              <a:t>Criar a estrutura do projeto dentro da </a:t>
            </a:r>
            <a:r>
              <a:rPr lang="pt-BR" dirty="0" err="1"/>
              <a:t>Htdocs</a:t>
            </a:r>
            <a:r>
              <a:rPr lang="pt-BR" dirty="0"/>
              <a:t> com os seguintes arquivos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index.html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acao.php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ajax.js		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287307-F257-4AB4-9B18-37C02573C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1" y="4549370"/>
            <a:ext cx="2946854" cy="18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1A7EE-7B81-4EBA-8289-EF1C16E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DAS FUNÇÕES do </a:t>
            </a:r>
            <a:r>
              <a:rPr lang="pt-BR" dirty="0" err="1"/>
              <a:t>ajax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FDB237-70C3-4623-9FDA-3744ECD9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87" y="2162175"/>
            <a:ext cx="8343900" cy="35623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7D0428-1E71-4083-9AEA-0B8DD831CD69}"/>
              </a:ext>
            </a:extLst>
          </p:cNvPr>
          <p:cNvSpPr txBox="1"/>
          <p:nvPr/>
        </p:nvSpPr>
        <p:spPr>
          <a:xfrm>
            <a:off x="1919287" y="5922498"/>
            <a:ext cx="850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https://www.w3schools.com/xml/ajax_xmlhttprequest_response.asp</a:t>
            </a:r>
          </a:p>
        </p:txBody>
      </p:sp>
    </p:spTree>
    <p:extLst>
      <p:ext uri="{BB962C8B-B14F-4D97-AF65-F5344CB8AC3E}">
        <p14:creationId xmlns:p14="http://schemas.microsoft.com/office/powerpoint/2010/main" val="282642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265</TotalTime>
  <Words>280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</vt:lpstr>
      <vt:lpstr>Bookman Old Style</vt:lpstr>
      <vt:lpstr>Consolas</vt:lpstr>
      <vt:lpstr>Rockwell</vt:lpstr>
      <vt:lpstr>Damask</vt:lpstr>
      <vt:lpstr>PROGRAMAÇÃO WEB III</vt:lpstr>
      <vt:lpstr>Bases tecnológicas</vt:lpstr>
      <vt:lpstr>ajax</vt:lpstr>
      <vt:lpstr>INICIANDO PROJETO</vt:lpstr>
      <vt:lpstr>RETORNO DAS FUNÇÕES do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III</dc:title>
  <dc:creator>RODRIGO</dc:creator>
  <cp:lastModifiedBy>DANADONI LIMA DOS SANTOS</cp:lastModifiedBy>
  <cp:revision>12</cp:revision>
  <dcterms:created xsi:type="dcterms:W3CDTF">2021-02-15T01:21:38Z</dcterms:created>
  <dcterms:modified xsi:type="dcterms:W3CDTF">2021-02-16T14:50:47Z</dcterms:modified>
</cp:coreProperties>
</file>