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315" r:id="rId3"/>
    <p:sldId id="317" r:id="rId4"/>
    <p:sldId id="312" r:id="rId5"/>
    <p:sldId id="329" r:id="rId6"/>
    <p:sldId id="314" r:id="rId7"/>
    <p:sldId id="323" r:id="rId8"/>
    <p:sldId id="324" r:id="rId9"/>
    <p:sldId id="325" r:id="rId10"/>
    <p:sldId id="326" r:id="rId11"/>
    <p:sldId id="327" r:id="rId12"/>
    <p:sldId id="328" r:id="rId13"/>
    <p:sldId id="313" r:id="rId14"/>
    <p:sldId id="322" r:id="rId15"/>
    <p:sldId id="32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2F80E9-EC47-48E4-B8C7-1DE03D508C32}">
  <a:tblStyle styleId="{C52F80E9-EC47-48E4-B8C7-1DE03D508C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94660"/>
  </p:normalViewPr>
  <p:slideViewPr>
    <p:cSldViewPr>
      <p:cViewPr varScale="1">
        <p:scale>
          <a:sx n="138" d="100"/>
          <a:sy n="138" d="100"/>
        </p:scale>
        <p:origin x="84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97867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58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Visio_Drawing4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Visio_Drawing5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Visio_Drawing6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Drawing.vsd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1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Drawing2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Drawing3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539552" y="1080914"/>
            <a:ext cx="6009928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sz="1600" dirty="0"/>
              <a:t>ДИПЛОМНЫЙ ПРОЕКТ</a:t>
            </a:r>
            <a:br>
              <a:rPr lang="ru-RU" sz="1600" dirty="0"/>
            </a:br>
            <a:r>
              <a:rPr lang="ru-RU" sz="1600" dirty="0"/>
              <a:t> </a:t>
            </a:r>
            <a:br>
              <a:rPr lang="ru-RU" sz="1600" dirty="0"/>
            </a:br>
            <a:r>
              <a:rPr lang="ru-RU" sz="1600" dirty="0"/>
              <a:t>РАЗРАБОТКА ИНФОРМАЦИОННОЙ СИСТЕМЫ  </a:t>
            </a:r>
            <a:br>
              <a:rPr lang="ru-RU" sz="1600" dirty="0"/>
            </a:br>
            <a:r>
              <a:rPr lang="ru-RU" sz="1600" dirty="0"/>
              <a:t>«ОБРАБОТКА РЕЗУЛЬТАТОВ ЭКЗАМЕНА</a:t>
            </a:r>
            <a:r>
              <a:rPr lang="en-US" sz="1600" dirty="0"/>
              <a:t> </a:t>
            </a:r>
            <a:r>
              <a:rPr lang="ru-RU" sz="1600" dirty="0"/>
              <a:t>КВАЛИФИКАЦИОННОГО</a:t>
            </a:r>
            <a:br>
              <a:rPr lang="ru-RU" sz="1600" dirty="0"/>
            </a:br>
            <a:r>
              <a:rPr lang="ru-RU" sz="1600" dirty="0"/>
              <a:t>ПО СТАНДАРТАМ WORLDSKILLS» </a:t>
            </a:r>
            <a:br>
              <a:rPr lang="ru-RU" sz="1600" dirty="0"/>
            </a:br>
            <a:r>
              <a:rPr lang="ru-RU" sz="1600" dirty="0"/>
              <a:t>НА ПРИМЕРЕ </a:t>
            </a:r>
            <a:br>
              <a:rPr lang="ru-RU" sz="1600" dirty="0"/>
            </a:br>
            <a:r>
              <a:rPr lang="ru-RU" sz="1600" dirty="0"/>
              <a:t>КГБПОУ «КАНСКИЙ ТЕХНОЛОГИЧЕСКИЙ КОЛЛЕДЖ»</a:t>
            </a:r>
            <a:br>
              <a:rPr lang="ru-RU" sz="1600" dirty="0"/>
            </a:b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23728" y="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образования  Красноярского края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краевое государственное бюджетное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профессиональное образовательное учреждение</a:t>
            </a:r>
          </a:p>
          <a:p>
            <a:pPr algn="ctr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«КАНСКИЙ </a:t>
            </a:r>
            <a:r>
              <a:rPr lang="ru-RU" b="1" cap="al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ТЕХНОЛОГИЧЕСКИЙ колледж»</a:t>
            </a:r>
            <a:endParaRPr lang="ru-RU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23728" y="4267694"/>
            <a:ext cx="4572000" cy="340093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Канск, 202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RU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5400104" y="2631356"/>
            <a:ext cx="3708400" cy="1452562"/>
          </a:xfrm>
          <a:prstGeom prst="rect">
            <a:avLst/>
          </a:prstGeom>
          <a:extLst/>
        </p:spPr>
        <p:txBody>
          <a:bodyPr rtlCol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endParaRPr lang="ru-RU" alt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defRPr/>
            </a:pPr>
            <a:endParaRPr lang="ru-RU" alt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defRPr/>
            </a:pPr>
            <a:r>
              <a:rPr lang="ru-RU" altLang="ru-RU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Выполнил: </a:t>
            </a:r>
          </a:p>
          <a:p>
            <a:pPr algn="r">
              <a:defRPr/>
            </a:pPr>
            <a:r>
              <a:rPr lang="ru-RU" altLang="ru-RU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Булатов С.С.</a:t>
            </a:r>
          </a:p>
          <a:p>
            <a:pPr algn="r">
              <a:defRPr/>
            </a:pPr>
            <a:r>
              <a:rPr lang="ru-RU" altLang="ru-RU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 гр. ИС.11.19.3</a:t>
            </a:r>
          </a:p>
          <a:p>
            <a:pPr algn="r">
              <a:defRPr/>
            </a:pPr>
            <a:r>
              <a:rPr lang="ru-RU" altLang="ru-RU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Специальность 09.02.07</a:t>
            </a:r>
          </a:p>
          <a:p>
            <a:pPr algn="r">
              <a:defRPr/>
            </a:pPr>
            <a:endParaRPr lang="ru-RU" altLang="ru-RU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defRPr/>
            </a:pPr>
            <a:r>
              <a:rPr lang="ru-RU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Гринь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Д.Х.</a:t>
            </a:r>
          </a:p>
          <a:p>
            <a:pPr algn="r">
              <a:defRPr/>
            </a:pPr>
            <a:endParaRPr lang="ru-RU" altLang="ru-RU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_N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51470"/>
            <a:ext cx="1014958" cy="10149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Подсистема: Управление экзаменами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8078205" cy="27243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6" name="Рисунок 5" descr="_N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95" y="431338"/>
            <a:ext cx="674853" cy="67485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AA14479-C6DC-4B5D-A58D-BC731C114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452" y="-2873"/>
            <a:ext cx="666645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4D094082-BA2B-4122-9F43-E85FB19FA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63992"/>
              </p:ext>
            </p:extLst>
          </p:nvPr>
        </p:nvGraphicFramePr>
        <p:xfrm>
          <a:off x="1187624" y="1383006"/>
          <a:ext cx="5520655" cy="3729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4" imgW="10239525" imgH="6915111" progId="Visio.Drawing.15">
                  <p:embed/>
                </p:oleObj>
              </mc:Choice>
              <mc:Fallback>
                <p:oleObj name="Visio" r:id="rId4" imgW="10239525" imgH="691511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383006"/>
                        <a:ext cx="5520655" cy="37290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47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Подсистема: Работа со студентами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8078205" cy="27243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pic>
        <p:nvPicPr>
          <p:cNvPr id="6" name="Рисунок 5" descr="_N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95" y="431338"/>
            <a:ext cx="674853" cy="67485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49A5341-A8DF-465B-B2F3-773625DCD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75325"/>
            <a:ext cx="70899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003B690-1551-4AD7-A442-77205C0D0A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88168"/>
              </p:ext>
            </p:extLst>
          </p:nvPr>
        </p:nvGraphicFramePr>
        <p:xfrm>
          <a:off x="1187624" y="1325872"/>
          <a:ext cx="5258400" cy="3626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4" imgW="10115616" imgH="6981818" progId="Visio.Drawing.15">
                  <p:embed/>
                </p:oleObj>
              </mc:Choice>
              <mc:Fallback>
                <p:oleObj name="Visio" r:id="rId4" imgW="10115616" imgH="698181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325872"/>
                        <a:ext cx="5258400" cy="36262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16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Подсистема: </a:t>
            </a:r>
            <a:r>
              <a:rPr lang="ru-RU" dirty="0" err="1"/>
              <a:t>Авториазция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8078205" cy="27243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6" name="Рисунок 5" descr="_N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95" y="431338"/>
            <a:ext cx="674853" cy="67485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2B1AFBAB-B5AD-4B62-B706-6872B3DAC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92836"/>
            <a:ext cx="64134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3DEFB49-A7F3-4961-911A-25C584F8E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325333"/>
              </p:ext>
            </p:extLst>
          </p:nvPr>
        </p:nvGraphicFramePr>
        <p:xfrm>
          <a:off x="1907704" y="1328126"/>
          <a:ext cx="5081558" cy="365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4" imgW="6800960" imgH="4886149" progId="Visio.Drawing.15">
                  <p:embed/>
                </p:oleObj>
              </mc:Choice>
              <mc:Fallback>
                <p:oleObj name="Visio" r:id="rId4" imgW="6800960" imgH="488614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328126"/>
                        <a:ext cx="5081558" cy="36510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системы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275606"/>
            <a:ext cx="8136903" cy="2986682"/>
          </a:xfrm>
        </p:spPr>
        <p:txBody>
          <a:bodyPr/>
          <a:lstStyle/>
          <a:p>
            <a:r>
              <a:rPr lang="ru-RU" dirty="0"/>
              <a:t>В процессе тестирования было проведено 10 автоматических и 8 ручных тестов, проведена </a:t>
            </a:r>
            <a:r>
              <a:rPr lang="ru-RU" dirty="0" err="1"/>
              <a:t>верефикация</a:t>
            </a:r>
            <a:r>
              <a:rPr lang="ru-RU" dirty="0"/>
              <a:t> и валидация требований.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6" name="Рисунок 5" descr="_N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495" y="431338"/>
            <a:ext cx="674853" cy="67485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8D75CE2-9855-48A2-9B17-E1D28A0FF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4CF7E9-B0DA-4161-B710-B3CFE0CAF0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34380"/>
            <a:ext cx="4795997" cy="2299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44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dirty="0"/>
              <a:t>Документация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7504" y="1275606"/>
            <a:ext cx="8784975" cy="3240360"/>
          </a:xfrm>
        </p:spPr>
        <p:txBody>
          <a:bodyPr/>
          <a:lstStyle/>
          <a:p>
            <a:r>
              <a:rPr lang="ru-RU" dirty="0"/>
              <a:t>Для документирования информационной системы были разработаны:</a:t>
            </a:r>
          </a:p>
          <a:p>
            <a:r>
              <a:rPr lang="ru-RU" dirty="0"/>
              <a:t>1) Руководство администратора</a:t>
            </a:r>
          </a:p>
          <a:p>
            <a:r>
              <a:rPr lang="ru-RU" dirty="0"/>
              <a:t>2) Руководство пользователя</a:t>
            </a:r>
          </a:p>
          <a:p>
            <a:r>
              <a:rPr lang="ru-RU" dirty="0"/>
              <a:t>3) Руководство программиста</a:t>
            </a:r>
          </a:p>
          <a:p>
            <a:r>
              <a:rPr lang="ru-RU" dirty="0"/>
              <a:t>4) Техническое задание на разработку системы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pic>
        <p:nvPicPr>
          <p:cNvPr id="6" name="Рисунок 5" descr="_N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495" y="431338"/>
            <a:ext cx="674853" cy="67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9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158774"/>
            <a:ext cx="8532440" cy="3477725"/>
          </a:xfrm>
        </p:spPr>
        <p:txBody>
          <a:bodyPr/>
          <a:lstStyle/>
          <a:p>
            <a:r>
              <a:rPr lang="ru-RU" dirty="0"/>
              <a:t>В процессе выполнения дипломного проекта были достигнуты следующие задачи:</a:t>
            </a:r>
          </a:p>
          <a:p>
            <a:pPr lvl="0"/>
            <a:r>
              <a:rPr lang="ru-RU"/>
              <a:t>Дана </a:t>
            </a:r>
            <a:r>
              <a:rPr lang="ru-RU" dirty="0"/>
              <a:t>краткая характеристика проблемной ситуации;</a:t>
            </a:r>
          </a:p>
          <a:p>
            <a:pPr lvl="0"/>
            <a:r>
              <a:rPr lang="ru-RU" dirty="0"/>
              <a:t>Исследована предметная область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Разработано техническое задание на программный продукт;</a:t>
            </a:r>
          </a:p>
          <a:p>
            <a:pPr lvl="0"/>
            <a:r>
              <a:rPr lang="ru-RU" dirty="0"/>
              <a:t>Проведен анализ средств разработки для автоматизации задачи;</a:t>
            </a:r>
          </a:p>
          <a:p>
            <a:pPr lvl="0"/>
            <a:r>
              <a:rPr lang="ru-RU" dirty="0"/>
              <a:t>Выполнено проектирование ИС </a:t>
            </a:r>
          </a:p>
          <a:p>
            <a:pPr lvl="0"/>
            <a:r>
              <a:rPr lang="ru-RU" dirty="0"/>
              <a:t>Система была разработана, протестирована</a:t>
            </a:r>
          </a:p>
          <a:p>
            <a:pPr lvl="0"/>
            <a:r>
              <a:rPr lang="ru-RU" dirty="0"/>
              <a:t>Разработана техническая документация к системе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6" name="Рисунок 5" descr="_NEW.png">
            <a:extLst>
              <a:ext uri="{FF2B5EF4-FFF2-40B4-BE49-F238E27FC236}">
                <a16:creationId xmlns:a16="http://schemas.microsoft.com/office/drawing/2014/main" id="{46781801-14A1-4C1F-A735-C5EF21138B2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495" y="431338"/>
            <a:ext cx="674853" cy="67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1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502141" cy="2724300"/>
          </a:xfrm>
        </p:spPr>
        <p:txBody>
          <a:bodyPr/>
          <a:lstStyle/>
          <a:p>
            <a:pPr algn="just"/>
            <a:r>
              <a:rPr lang="ru-RU" dirty="0"/>
              <a:t>Актуальность темы заключается в необходимости автоматизировать обработку результатов экзамена квалификационного по стандартам </a:t>
            </a:r>
            <a:r>
              <a:rPr lang="en-US" dirty="0" err="1"/>
              <a:t>WorldSkills</a:t>
            </a:r>
            <a:r>
              <a:rPr lang="en-US" dirty="0"/>
              <a:t> </a:t>
            </a:r>
            <a:r>
              <a:rPr lang="ru-RU" dirty="0"/>
              <a:t>в КГБПОУ «</a:t>
            </a:r>
            <a:r>
              <a:rPr lang="ru-RU" dirty="0" err="1"/>
              <a:t>Канский</a:t>
            </a:r>
            <a:r>
              <a:rPr lang="ru-RU" dirty="0"/>
              <a:t> технологический колледж».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pic>
        <p:nvPicPr>
          <p:cNvPr id="6" name="Рисунок 5" descr="_N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495" y="431338"/>
            <a:ext cx="674853" cy="67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2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5495" y="1537988"/>
            <a:ext cx="8878993" cy="2724300"/>
          </a:xfrm>
        </p:spPr>
        <p:txBody>
          <a:bodyPr/>
          <a:lstStyle/>
          <a:p>
            <a:pPr algn="just"/>
            <a:r>
              <a:rPr lang="ru-RU" dirty="0"/>
              <a:t>При проведении экзамена квалификационного необходимо применять принципы оценки Демонстрационного экзамена, которые состоят из различных критериев. Критерии оценки уникальны для каждого профессионального модуля. Необходимо вести учет результатов экзамена квалификационного каждым студентом и по каждому модулю, что затруднительно, а информационная система позволит значительно повысить производительность и качество труда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pic>
        <p:nvPicPr>
          <p:cNvPr id="6" name="Рисунок 5" descr="_N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495" y="431338"/>
            <a:ext cx="674853" cy="67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9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средств проектирования и разработки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4905" y="1362078"/>
            <a:ext cx="7934190" cy="1006474"/>
          </a:xfrm>
        </p:spPr>
        <p:txBody>
          <a:bodyPr/>
          <a:lstStyle/>
          <a:p>
            <a:r>
              <a:rPr lang="ru-RU" dirty="0"/>
              <a:t>В процессе проектирования были исследованы следующие среды разработки: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 dirty="0"/>
          </a:p>
        </p:txBody>
      </p:sp>
      <p:pic>
        <p:nvPicPr>
          <p:cNvPr id="6" name="Рисунок 5" descr="_N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495" y="431338"/>
            <a:ext cx="674853" cy="674853"/>
          </a:xfrm>
          <a:prstGeom prst="rect">
            <a:avLst/>
          </a:prstGeom>
        </p:spPr>
      </p:pic>
      <p:pic>
        <p:nvPicPr>
          <p:cNvPr id="1026" name="Picture 2" descr="File:Visual Studio Icon 2019.svg - Wikimedia Commons">
            <a:extLst>
              <a:ext uri="{FF2B5EF4-FFF2-40B4-BE49-F238E27FC236}">
                <a16:creationId xmlns:a16="http://schemas.microsoft.com/office/drawing/2014/main" id="{8A115FD2-2EC4-4522-B653-CFDCF310B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37" y="2859782"/>
            <a:ext cx="1471614" cy="147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| Logopedia | Fandom">
            <a:extLst>
              <a:ext uri="{FF2B5EF4-FFF2-40B4-BE49-F238E27FC236}">
                <a16:creationId xmlns:a16="http://schemas.microsoft.com/office/drawing/2014/main" id="{24848FB9-7790-4AB1-BBB4-B7F397AB9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680" y="2859782"/>
            <a:ext cx="1471614" cy="147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JetBrains Rider Icon.svg — Википедия">
            <a:extLst>
              <a:ext uri="{FF2B5EF4-FFF2-40B4-BE49-F238E27FC236}">
                <a16:creationId xmlns:a16="http://schemas.microsoft.com/office/drawing/2014/main" id="{E40A0F12-ACC8-4031-BE54-A404100F8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379" y="2854758"/>
            <a:ext cx="1471614" cy="147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clipse [ Download - Logo - icon ] png svg logo download">
            <a:extLst>
              <a:ext uri="{FF2B5EF4-FFF2-40B4-BE49-F238E27FC236}">
                <a16:creationId xmlns:a16="http://schemas.microsoft.com/office/drawing/2014/main" id="{804A4FC7-EA30-4FD5-8465-8F638FBAE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282" y="2891159"/>
            <a:ext cx="1398813" cy="13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8C42DE-D4B2-411B-942D-5B388B3F3074}"/>
              </a:ext>
            </a:extLst>
          </p:cNvPr>
          <p:cNvSpPr txBox="1"/>
          <p:nvPr/>
        </p:nvSpPr>
        <p:spPr>
          <a:xfrm>
            <a:off x="973311" y="2368552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Studio 2022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A7E941-B094-4DB5-951C-0F04E58CC046}"/>
              </a:ext>
            </a:extLst>
          </p:cNvPr>
          <p:cNvSpPr txBox="1"/>
          <p:nvPr/>
        </p:nvSpPr>
        <p:spPr>
          <a:xfrm>
            <a:off x="2920926" y="2370830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52C56-7BED-4791-BBC9-1967FDA7DC61}"/>
              </a:ext>
            </a:extLst>
          </p:cNvPr>
          <p:cNvSpPr txBox="1"/>
          <p:nvPr/>
        </p:nvSpPr>
        <p:spPr>
          <a:xfrm>
            <a:off x="5184506" y="2342912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JetBrains Rider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CC709-C5DC-40E3-ACC3-A84FD78C0727}"/>
              </a:ext>
            </a:extLst>
          </p:cNvPr>
          <p:cNvSpPr txBox="1"/>
          <p:nvPr/>
        </p:nvSpPr>
        <p:spPr>
          <a:xfrm>
            <a:off x="7458012" y="233290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76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диаграммы </a:t>
            </a:r>
            <a:r>
              <a:rPr lang="en-US" dirty="0"/>
              <a:t>IDEF0 </a:t>
            </a:r>
            <a:br>
              <a:rPr lang="ru-RU" dirty="0"/>
            </a:br>
            <a:r>
              <a:rPr lang="ru-RU" dirty="0"/>
              <a:t>«Как есть»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6" name="Рисунок 5" descr="_N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95" y="431338"/>
            <a:ext cx="674853" cy="674853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0917013-95C6-4B4B-A281-B2AAD3D3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10" y="-17920"/>
            <a:ext cx="684416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09C29F1C-DB52-4C84-9BFE-39B1D68A4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280193"/>
              </p:ext>
            </p:extLst>
          </p:nvPr>
        </p:nvGraphicFramePr>
        <p:xfrm>
          <a:off x="768910" y="1270945"/>
          <a:ext cx="6516216" cy="3835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4" imgW="10801218" imgH="5705475" progId="Visio.Drawing.15">
                  <p:embed/>
                </p:oleObj>
              </mc:Choice>
              <mc:Fallback>
                <p:oleObj name="Visio" r:id="rId4" imgW="10801218" imgH="57054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10" y="1270945"/>
                        <a:ext cx="6516216" cy="3835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33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диаграммы </a:t>
            </a:r>
            <a:r>
              <a:rPr lang="en-US" dirty="0"/>
              <a:t>IDEF0 </a:t>
            </a:r>
            <a:br>
              <a:rPr lang="ru-RU" dirty="0"/>
            </a:br>
            <a:r>
              <a:rPr lang="ru-RU" dirty="0"/>
              <a:t>«Как будет»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8078205" cy="27243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6" name="Рисунок 5" descr="_N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95" y="431338"/>
            <a:ext cx="674853" cy="674853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0AE4DE55-21D6-496E-9DEB-BE6EAA3E6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01" y="-675844"/>
            <a:ext cx="6391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33664F0-9C7C-4715-9546-4C8D27D05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232329"/>
              </p:ext>
            </p:extLst>
          </p:nvPr>
        </p:nvGraphicFramePr>
        <p:xfrm>
          <a:off x="821657" y="1158775"/>
          <a:ext cx="6943102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4" imgW="10801153" imgH="5705599" progId="Visio.Drawing.15">
                  <p:embed/>
                </p:oleObj>
              </mc:Choice>
              <mc:Fallback>
                <p:oleObj name="Visio" r:id="rId4" imgW="10801153" imgH="5705599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657" y="1158775"/>
                        <a:ext cx="6943102" cy="3888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347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Проектирование: Логическая модель базы данных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8078205" cy="27243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pic>
        <p:nvPicPr>
          <p:cNvPr id="6" name="Рисунок 5" descr="_N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495" y="431338"/>
            <a:ext cx="674853" cy="6748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F66CC0-3916-47CD-BD5A-BA03ED46EAEE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62" y="1055356"/>
            <a:ext cx="6848627" cy="3850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30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Проектирование: Визуальное моделирование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8078205" cy="27243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6" name="Рисунок 5" descr="_N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95" y="431338"/>
            <a:ext cx="674853" cy="674853"/>
          </a:xfrm>
          <a:prstGeom prst="rect">
            <a:avLst/>
          </a:prstGeom>
        </p:spPr>
      </p:pic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A2AD51A-70E7-4A10-AF42-0EFFD91EC9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529326"/>
              </p:ext>
            </p:extLst>
          </p:nvPr>
        </p:nvGraphicFramePr>
        <p:xfrm>
          <a:off x="2195736" y="1491630"/>
          <a:ext cx="5258400" cy="3054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4" imgW="6591447" imgH="3867150" progId="Visio.Drawing.15">
                  <p:embed/>
                </p:oleObj>
              </mc:Choice>
              <mc:Fallback>
                <p:oleObj name="Visio" r:id="rId4" imgW="6591447" imgH="3867150" progId="Visio.Drawing.15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6FD23852-B5D4-42AD-82C6-D74FC1F99F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491630"/>
                        <a:ext cx="5258400" cy="30547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74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Подсистема: Администрирование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8078205" cy="27243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6" name="Рисунок 5" descr="_N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95" y="431338"/>
            <a:ext cx="674853" cy="67485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8A05DD38-C70E-4353-A773-D1C9FD019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59" y="800286"/>
            <a:ext cx="7488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FF0337E-A960-42EC-8CD5-F3A32986C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117048"/>
              </p:ext>
            </p:extLst>
          </p:nvPr>
        </p:nvGraphicFramePr>
        <p:xfrm>
          <a:off x="611560" y="1510910"/>
          <a:ext cx="6840760" cy="321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4" imgW="8353509" imgH="3962426" progId="Visio.Drawing.15">
                  <p:embed/>
                </p:oleObj>
              </mc:Choice>
              <mc:Fallback>
                <p:oleObj name="Visio" r:id="rId4" imgW="8353509" imgH="396242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510910"/>
                        <a:ext cx="6840760" cy="3213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25989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</TotalTime>
  <Words>319</Words>
  <Application>Microsoft Office PowerPoint</Application>
  <PresentationFormat>Экран (16:9)</PresentationFormat>
  <Paragraphs>63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Arial</vt:lpstr>
      <vt:lpstr>Arvo</vt:lpstr>
      <vt:lpstr>Calibri</vt:lpstr>
      <vt:lpstr>Cambria</vt:lpstr>
      <vt:lpstr>Roboto Condensed</vt:lpstr>
      <vt:lpstr>Roboto Condensed Light</vt:lpstr>
      <vt:lpstr>Times New Roman</vt:lpstr>
      <vt:lpstr>Salerio template</vt:lpstr>
      <vt:lpstr>Visio</vt:lpstr>
      <vt:lpstr>Документ Microsoft Visio</vt:lpstr>
      <vt:lpstr>ДИПЛОМНЫЙ ПРОЕКТ   РАЗРАБОТКА ИНФОРМАЦИОННОЙ СИСТЕМЫ   «ОБРАБОТКА РЕЗУЛЬТАТОВ ЭКЗАМЕНА КВАЛИФИКАЦИОННОГО ПО СТАНДАРТАМ WORLDSKILLS»  НА ПРИМЕРЕ  КГБПОУ «КАНСКИЙ ТЕХНОЛОГИЧЕСКИЙ КОЛЛЕДЖ» </vt:lpstr>
      <vt:lpstr>Актуальность</vt:lpstr>
      <vt:lpstr>Проблема</vt:lpstr>
      <vt:lpstr>Анализ средств проектирования и разработки</vt:lpstr>
      <vt:lpstr>Декомпозиция диаграммы IDEF0  «Как есть» </vt:lpstr>
      <vt:lpstr>Декомпозиция диаграммы IDEF0  «Как будет» </vt:lpstr>
      <vt:lpstr>Проектирование: Логическая модель базы данных</vt:lpstr>
      <vt:lpstr>Проектирование: Визуальное моделирование</vt:lpstr>
      <vt:lpstr>Подсистема: Администрирование</vt:lpstr>
      <vt:lpstr>Подсистема: Управление экзаменами</vt:lpstr>
      <vt:lpstr>Подсистема: Работа со студентами</vt:lpstr>
      <vt:lpstr>Подсистема: Авториазция</vt:lpstr>
      <vt:lpstr>Тестирование системы</vt:lpstr>
      <vt:lpstr> Документация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САЙТА ПРЕПОДАВАТЕЛЯ МАТЕМАТИКИ</dc:title>
  <dc:creator>Максим</dc:creator>
  <cp:lastModifiedBy>vdi1@ktt.ru</cp:lastModifiedBy>
  <cp:revision>82</cp:revision>
  <dcterms:modified xsi:type="dcterms:W3CDTF">2022-06-24T06:02:43Z</dcterms:modified>
</cp:coreProperties>
</file>