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OSiNAD1dmml4pBMeAaPyh7UHT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9b894c504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9b894c50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9b894c5047_0_5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9b894c5047_0_5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9b894c5047_2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9b894c5047_2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9b894c5047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9b894c50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9b894c5047_0_7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9b894c5047_0_7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538b34626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8538b3462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538b34626_2_1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8538b34626_2_1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b894c504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9b894c50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9b894c5047_0_2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9b894c5047_0_2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b894c5047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9b894c50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b894c5047_0_4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9b894c5047_0_4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9b894c50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9b894c5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b894c5047_0_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9b894c5047_0_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38926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7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7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319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5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92" name="Google Shape;192;p2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2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04" name="Google Shape;204;p2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7" name="Google Shape;207;p2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6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212" name="Google Shape;212;p2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24" name="Google Shape;224;p2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5" name="Google Shape;22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2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eño personalizado">
  <p:cSld name="7_Diseño personaliza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271b8d67b94_0_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00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71b8d67b94_0_75"/>
          <p:cNvSpPr/>
          <p:nvPr/>
        </p:nvSpPr>
        <p:spPr>
          <a:xfrm>
            <a:off x="4413253" y="4206875"/>
            <a:ext cx="9892500" cy="228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71b8d67b94_0_75"/>
          <p:cNvSpPr txBox="1"/>
          <p:nvPr>
            <p:ph type="title"/>
          </p:nvPr>
        </p:nvSpPr>
        <p:spPr>
          <a:xfrm>
            <a:off x="4842029" y="4534002"/>
            <a:ext cx="9020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18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3" name="Google Shape;43;p18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" name="Google Shape;44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18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46" name="Google Shape;46;p18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3344"/>
            <a:ext cx="20108631" cy="11312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59" name="Google Shape;59;p1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9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2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6" name="Google Shape;86;p2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20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89" name="Google Shape;89;p2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17" name="Google Shape;117;p2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2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20" name="Google Shape;120;p2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319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2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32" name="Google Shape;132;p2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44" name="Google Shape;144;p2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2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2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51" name="Google Shape;151;p2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2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63" name="Google Shape;163;p2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>
  <p:cSld name="5_Two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71" name="Google Shape;171;p2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83" name="Google Shape;183;p2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>
            <p:ph idx="1" type="body"/>
          </p:nvPr>
        </p:nvSpPr>
        <p:spPr>
          <a:xfrm>
            <a:off x="5138720" y="6416675"/>
            <a:ext cx="106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>
                <a:latin typeface="Calibri"/>
                <a:ea typeface="Calibri"/>
                <a:cs typeface="Calibri"/>
                <a:sym typeface="Calibri"/>
              </a:rPr>
              <a:t>CAPSTONE 004D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 txBox="1"/>
          <p:nvPr>
            <p:ph idx="2" type="body"/>
          </p:nvPr>
        </p:nvSpPr>
        <p:spPr>
          <a:xfrm>
            <a:off x="1707775" y="4284300"/>
            <a:ext cx="1751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Propuesta “Chatbot Académico Duoc UC”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Fase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 txBox="1"/>
          <p:nvPr>
            <p:ph idx="3" type="body"/>
          </p:nvPr>
        </p:nvSpPr>
        <p:spPr>
          <a:xfrm>
            <a:off x="5115738" y="7368463"/>
            <a:ext cx="106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>
                <a:latin typeface="Calibri"/>
                <a:ea typeface="Calibri"/>
                <a:cs typeface="Calibri"/>
                <a:sym typeface="Calibri"/>
              </a:rPr>
              <a:t>Integrantes: Julio Contreras, Renato Arrue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b894c5047_1_1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39b894c5047_1_1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9b894c5047_0_59"/>
          <p:cNvSpPr txBox="1"/>
          <p:nvPr>
            <p:ph idx="1" type="body"/>
          </p:nvPr>
        </p:nvSpPr>
        <p:spPr>
          <a:xfrm>
            <a:off x="0" y="856975"/>
            <a:ext cx="5222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Dificultades y Ajustes Realizados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39b894c5047_0_59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9b894c5047_0_59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39b894c5047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9b894c5047_0_59"/>
          <p:cNvSpPr txBox="1"/>
          <p:nvPr/>
        </p:nvSpPr>
        <p:spPr>
          <a:xfrm>
            <a:off x="871825" y="2525375"/>
            <a:ext cx="9987900" cy="7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Principales dificultades durante el desarrollo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de librerías: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ajustes entre versiones de LangChain, Chroma y Streamlit.</a:t>
            </a:r>
            <a:b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con OpenAI (tokens y costos):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se reemplazó por </a:t>
            </a: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API gratuita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más rápida y estable.</a:t>
            </a:r>
            <a:b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Migración de Excel a SQLite: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implicó redefinir la lectura, escritura y validaciones de datos.</a:t>
            </a:r>
            <a:b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en el cronograma: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ser </a:t>
            </a: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dos integrantes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desarrollo tomó más tiempo del estimado.</a:t>
            </a:r>
            <a:b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exploración extensa: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probaron diversas herramientas (Rasa, OpenAI, LangChain, Groq) antes de definir la arquitectura final.</a:t>
            </a:r>
            <a:b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del RAG híbrido: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combinar correctamente </a:t>
            </a: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BM25 + Chroma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lograr respuestas precisas requirió mucha experimentación.</a:t>
            </a:r>
            <a:b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del rendimiento: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procesamiento inicial del PDF y la indexación eran lentos al comienzo.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g39b894c5047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4350" y="1509175"/>
            <a:ext cx="5222100" cy="283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9b894c5047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1388" y="5758693"/>
            <a:ext cx="6544368" cy="2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9b894c5047_2_0"/>
          <p:cNvSpPr txBox="1"/>
          <p:nvPr>
            <p:ph idx="1" type="body"/>
          </p:nvPr>
        </p:nvSpPr>
        <p:spPr>
          <a:xfrm>
            <a:off x="0" y="856975"/>
            <a:ext cx="5222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Dificultades </a:t>
            </a: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y Ajustes Realizados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9b894c5047_2_0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9b894c5047_2_0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39b894c504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9b894c5047_2_0"/>
          <p:cNvSpPr txBox="1"/>
          <p:nvPr/>
        </p:nvSpPr>
        <p:spPr>
          <a:xfrm>
            <a:off x="5860375" y="2629000"/>
            <a:ext cx="11359500" cy="7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Ajustes y soluciones aplicadas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Migración completa a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(llama-3.1-8b-instant)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reduciendo costos y mejorando latencia.</a:t>
            </a:r>
            <a:b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Reestructuración del cronograma interno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priorizando tareas críticas (chat funcional → inscripción → conexión a BD).</a:t>
            </a:r>
            <a:b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prompts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mantener respuestas académicas, breves y coherentes.</a:t>
            </a:r>
            <a:b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del flujo futuro de integración entre el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y la base de datos SQLite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inscripción.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39b894c5047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275" y="2629000"/>
            <a:ext cx="2102075" cy="21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39b894c5047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975" y="6581787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9b894c5047_0_70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39b894c5047_0_70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9b894c5047_0_75"/>
          <p:cNvSpPr txBox="1"/>
          <p:nvPr>
            <p:ph idx="1" type="body"/>
          </p:nvPr>
        </p:nvSpPr>
        <p:spPr>
          <a:xfrm>
            <a:off x="0" y="856975"/>
            <a:ext cx="522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9b894c5047_0_75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9b894c5047_0_75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39b894c504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39b894c5047_0_75"/>
          <p:cNvSpPr txBox="1"/>
          <p:nvPr/>
        </p:nvSpPr>
        <p:spPr>
          <a:xfrm>
            <a:off x="871825" y="2525375"/>
            <a:ext cx="19023600" cy="7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Síntesis del avance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equipo logró desarrollar un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funcional de chatbot académico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capaz de comprender consultas en lenguaje natural y responder en base al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reglamento institucional + FAQ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consolidó una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estable y escalable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compuesta por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interfaz,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orquestador,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API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motor de IA y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base de datos local.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contar con un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reducido (dos integrantes)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alcanzaron los objetivos técnicos principales, priorizando la funcionalidad y la estabilidad del sistema.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🕒 Gestión y proceso de desarrollo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la ejecución del proyecto se presentaron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ajustes al cronograma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debido a la carga de trabajo y al proceso de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distintas alternativas tecnológicas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fase exploratoria permitió seleccionar herramientas que equilibran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rendimiento, costo y accesibilidad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garantizando la viabilidad del prototipo sin depender de servicios comerciales.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fortalecieron competencias en áreas clave del perfil profesional: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e integración de modelos de IA aplicados.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soluciones basadas en datos estructurados (SQLite).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versiones, modularización y documentación técnica.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538b34626_2_5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8538b34626_2_5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538b34626_2_14"/>
          <p:cNvSpPr txBox="1"/>
          <p:nvPr>
            <p:ph idx="1" type="body"/>
          </p:nvPr>
        </p:nvSpPr>
        <p:spPr>
          <a:xfrm>
            <a:off x="149800" y="1108625"/>
            <a:ext cx="486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4500"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8538b34626_2_14"/>
          <p:cNvSpPr txBox="1"/>
          <p:nvPr/>
        </p:nvSpPr>
        <p:spPr>
          <a:xfrm>
            <a:off x="456425" y="2406875"/>
            <a:ext cx="1943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Actualmente, el proceso de inscripción y toma de asignaturas en el Instituto Profesional puede ser lento y generar dudas entre los estudiantes, especialmente cuando existen problemas de cupos, cambios de sección o consultas administrativas. Esto provoca sobrecarga en las plataformas institucionales y en el personal encargado de soporte.</a:t>
            </a:r>
            <a:endParaRPr b="0" i="0" sz="33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38538b34626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13" y="4724325"/>
            <a:ext cx="4250375" cy="59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8538b34626_2_14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8538b34626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825" y="4824613"/>
            <a:ext cx="4184625" cy="57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8538b34626_2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9475" y="4824625"/>
            <a:ext cx="9686023" cy="55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9b894c5047_0_15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9b894c5047_0_15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9b894c5047_0_20"/>
          <p:cNvSpPr txBox="1"/>
          <p:nvPr>
            <p:ph idx="1" type="body"/>
          </p:nvPr>
        </p:nvSpPr>
        <p:spPr>
          <a:xfrm>
            <a:off x="149800" y="1108625"/>
            <a:ext cx="48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Objetivos del Proyecto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9b894c5047_0_20"/>
          <p:cNvSpPr txBox="1"/>
          <p:nvPr/>
        </p:nvSpPr>
        <p:spPr>
          <a:xfrm>
            <a:off x="456425" y="2406875"/>
            <a:ext cx="19087200" cy="6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chemeClr val="dk1"/>
                </a:solidFill>
              </a:rPr>
              <a:t>Objetivo general:</a:t>
            </a:r>
            <a:br>
              <a:rPr b="1" lang="es-ES" sz="2500">
                <a:solidFill>
                  <a:schemeClr val="dk1"/>
                </a:solidFill>
              </a:rPr>
            </a:br>
            <a:r>
              <a:rPr lang="es-ES" sz="2500">
                <a:solidFill>
                  <a:schemeClr val="dk1"/>
                </a:solidFill>
              </a:rPr>
              <a:t> Desarrollar un chatbot con inteligencia artificial que ayude a los estudiantes a realizar procesos académicos de manera rápida y automatizada.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chemeClr val="dk1"/>
                </a:solidFill>
              </a:rPr>
              <a:t>Objetivos específicos: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Consultar disponibilidad de asignaturas y cupos en tiempo real.</a:t>
            </a:r>
            <a:br>
              <a:rPr lang="es-E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Permitir inscripción o simulación de ramos/secciones.</a:t>
            </a:r>
            <a:br>
              <a:rPr lang="es-E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Resolver preguntas frecuentes y sobre reglamento.</a:t>
            </a:r>
            <a:br>
              <a:rPr lang="es-E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Mostrar fechas importantes del calendario académico.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9b894c5047_0_20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9b894c5047_0_35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9b894c5047_0_35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9b894c5047_0_40"/>
          <p:cNvSpPr txBox="1"/>
          <p:nvPr>
            <p:ph idx="1" type="body"/>
          </p:nvPr>
        </p:nvSpPr>
        <p:spPr>
          <a:xfrm>
            <a:off x="0" y="856975"/>
            <a:ext cx="5222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3500">
                <a:latin typeface="Calibri"/>
                <a:ea typeface="Calibri"/>
                <a:cs typeface="Calibri"/>
                <a:sym typeface="Calibri"/>
              </a:rPr>
              <a:t>Arquitectura y Tecnologías Actuales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9b894c5047_0_40"/>
          <p:cNvSpPr txBox="1"/>
          <p:nvPr/>
        </p:nvSpPr>
        <p:spPr>
          <a:xfrm>
            <a:off x="456425" y="2406875"/>
            <a:ext cx="1943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9b894c5047_0_40"/>
          <p:cNvSpPr txBox="1"/>
          <p:nvPr/>
        </p:nvSpPr>
        <p:spPr>
          <a:xfrm>
            <a:off x="11599750" y="4924925"/>
            <a:ext cx="79440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39b894c504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775" y="2406875"/>
            <a:ext cx="13861233" cy="75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39b894c504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8700" y="2465725"/>
            <a:ext cx="3524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b894c5047_0_0"/>
          <p:cNvSpPr txBox="1"/>
          <p:nvPr>
            <p:ph type="title"/>
          </p:nvPr>
        </p:nvSpPr>
        <p:spPr>
          <a:xfrm>
            <a:off x="4474450" y="4836050"/>
            <a:ext cx="987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Avances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9b894c5047_0_0"/>
          <p:cNvSpPr txBox="1"/>
          <p:nvPr>
            <p:ph idx="4294967295" type="sldNum"/>
          </p:nvPr>
        </p:nvSpPr>
        <p:spPr>
          <a:xfrm>
            <a:off x="16711533" y="10481754"/>
            <a:ext cx="3392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b894c5047_0_5"/>
          <p:cNvSpPr txBox="1"/>
          <p:nvPr>
            <p:ph idx="1" type="body"/>
          </p:nvPr>
        </p:nvSpPr>
        <p:spPr>
          <a:xfrm>
            <a:off x="149800" y="1108625"/>
            <a:ext cx="486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4200">
                <a:latin typeface="Calibri"/>
                <a:ea typeface="Calibri"/>
                <a:cs typeface="Calibri"/>
                <a:sym typeface="Calibri"/>
              </a:rPr>
              <a:t>Avances Realizados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9b894c5047_0_5"/>
          <p:cNvSpPr txBox="1"/>
          <p:nvPr/>
        </p:nvSpPr>
        <p:spPr>
          <a:xfrm>
            <a:off x="1006600" y="2406875"/>
            <a:ext cx="1809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9b894c5047_0_5"/>
          <p:cNvSpPr txBox="1"/>
          <p:nvPr/>
        </p:nvSpPr>
        <p:spPr>
          <a:xfrm>
            <a:off x="858700" y="2895450"/>
            <a:ext cx="8169600" cy="6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Logros alcanzados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funcional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implementado en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interfaz de conversación natural.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del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IA Groq (llama-3.1-8b-instant)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gratuito y rápido.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(Retrieval Augmented Generation)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activo: el bot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 y razona sobre el PDF del reglamento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institucional.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semántica híbrida (BM25 + Chroma)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respuestas más precisas.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Incorporación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de sesión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mantiene el contexto de la conversación del usuario.</a:t>
            </a:r>
            <a:b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Migración de la fuente de datos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→ SQLite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mejorando estabilidad y persistencia.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modularizado y documentado dentro del repositorio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g39b894c504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575" y="2895450"/>
            <a:ext cx="10917524" cy="71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