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9" r:id="rId5"/>
    <p:sldId id="264" r:id="rId6"/>
    <p:sldId id="265" r:id="rId7"/>
    <p:sldId id="270" r:id="rId8"/>
    <p:sldId id="258" r:id="rId9"/>
    <p:sldId id="260" r:id="rId10"/>
    <p:sldId id="277" r:id="rId11"/>
    <p:sldId id="261" r:id="rId12"/>
    <p:sldId id="263" r:id="rId13"/>
    <p:sldId id="267" r:id="rId14"/>
    <p:sldId id="268" r:id="rId15"/>
    <p:sldId id="271" r:id="rId16"/>
    <p:sldId id="272" r:id="rId17"/>
    <p:sldId id="273" r:id="rId18"/>
    <p:sldId id="275" r:id="rId19"/>
    <p:sldId id="274" r:id="rId20"/>
    <p:sldId id="276" r:id="rId21"/>
    <p:sldId id="278" r:id="rId22"/>
    <p:sldId id="282" r:id="rId23"/>
    <p:sldId id="283" r:id="rId24"/>
    <p:sldId id="284" r:id="rId25"/>
    <p:sldId id="285" r:id="rId26"/>
    <p:sldId id="286" r:id="rId27"/>
    <p:sldId id="287" r:id="rId28"/>
    <p:sldId id="288" r:id="rId29"/>
    <p:sldId id="289" r:id="rId30"/>
    <p:sldId id="290" r:id="rId31"/>
    <p:sldId id="291" r:id="rId32"/>
    <p:sldId id="292" r:id="rId33"/>
    <p:sldId id="279" r:id="rId34"/>
    <p:sldId id="293" r:id="rId35"/>
    <p:sldId id="294" r:id="rId36"/>
    <p:sldId id="295" r:id="rId37"/>
    <p:sldId id="296" r:id="rId38"/>
    <p:sldId id="297" r:id="rId39"/>
    <p:sldId id="280" r:id="rId40"/>
    <p:sldId id="298" r:id="rId41"/>
    <p:sldId id="299" r:id="rId42"/>
    <p:sldId id="303" r:id="rId43"/>
    <p:sldId id="300" r:id="rId44"/>
    <p:sldId id="301" r:id="rId45"/>
    <p:sldId id="304" r:id="rId46"/>
    <p:sldId id="302" r:id="rId47"/>
    <p:sldId id="281" r:id="rId48"/>
    <p:sldId id="305" r:id="rId49"/>
    <p:sldId id="306" r:id="rId50"/>
    <p:sldId id="310" r:id="rId51"/>
    <p:sldId id="308" r:id="rId52"/>
    <p:sldId id="313" r:id="rId53"/>
    <p:sldId id="314" r:id="rId54"/>
    <p:sldId id="315" r:id="rId55"/>
    <p:sldId id="309" r:id="rId56"/>
    <p:sldId id="311" r:id="rId57"/>
    <p:sldId id="312" r:id="rId58"/>
    <p:sldId id="31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94" d="100"/>
          <a:sy n="94" d="100"/>
        </p:scale>
        <p:origin x="108"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11/11/2018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11/11/2018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27F2-4B3A-4B2E-A7CD-FD21CD2E0255}"/>
              </a:ext>
            </a:extLst>
          </p:cNvPr>
          <p:cNvSpPr>
            <a:spLocks noGrp="1"/>
          </p:cNvSpPr>
          <p:nvPr>
            <p:ph type="ctrTitle"/>
          </p:nvPr>
        </p:nvSpPr>
        <p:spPr/>
        <p:txBody>
          <a:bodyPr/>
          <a:lstStyle/>
          <a:p>
            <a:r>
              <a:rPr lang="en-US" dirty="0"/>
              <a:t>Dating Skeleton Project</a:t>
            </a:r>
          </a:p>
        </p:txBody>
      </p:sp>
      <p:sp>
        <p:nvSpPr>
          <p:cNvPr id="3" name="Subtitle 2">
            <a:extLst>
              <a:ext uri="{FF2B5EF4-FFF2-40B4-BE49-F238E27FC236}">
                <a16:creationId xmlns:a16="http://schemas.microsoft.com/office/drawing/2014/main" id="{11756F87-3E10-429B-A718-250EC061C4DB}"/>
              </a:ext>
            </a:extLst>
          </p:cNvPr>
          <p:cNvSpPr>
            <a:spLocks noGrp="1"/>
          </p:cNvSpPr>
          <p:nvPr>
            <p:ph type="subTitle" idx="1"/>
          </p:nvPr>
        </p:nvSpPr>
        <p:spPr/>
        <p:txBody>
          <a:bodyPr/>
          <a:lstStyle/>
          <a:p>
            <a:r>
              <a:rPr lang="en-US" dirty="0"/>
              <a:t>Renata Rybarova</a:t>
            </a:r>
          </a:p>
        </p:txBody>
      </p:sp>
    </p:spTree>
    <p:extLst>
      <p:ext uri="{BB962C8B-B14F-4D97-AF65-F5344CB8AC3E}">
        <p14:creationId xmlns:p14="http://schemas.microsoft.com/office/powerpoint/2010/main" val="202724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351-AFEB-4D5C-B0F8-30F174213F67}"/>
              </a:ext>
            </a:extLst>
          </p:cNvPr>
          <p:cNvSpPr>
            <a:spLocks noGrp="1"/>
          </p:cNvSpPr>
          <p:nvPr>
            <p:ph type="title"/>
          </p:nvPr>
        </p:nvSpPr>
        <p:spPr/>
        <p:txBody>
          <a:bodyPr/>
          <a:lstStyle/>
          <a:p>
            <a:r>
              <a:rPr lang="en-US" dirty="0"/>
              <a:t>Data preprocessing 2</a:t>
            </a:r>
          </a:p>
        </p:txBody>
      </p:sp>
      <p:sp>
        <p:nvSpPr>
          <p:cNvPr id="3" name="Content Placeholder 2">
            <a:extLst>
              <a:ext uri="{FF2B5EF4-FFF2-40B4-BE49-F238E27FC236}">
                <a16:creationId xmlns:a16="http://schemas.microsoft.com/office/drawing/2014/main" id="{BD7339A7-CE70-46E8-ACA7-721B4973B9E5}"/>
              </a:ext>
            </a:extLst>
          </p:cNvPr>
          <p:cNvSpPr>
            <a:spLocks noGrp="1"/>
          </p:cNvSpPr>
          <p:nvPr>
            <p:ph idx="1"/>
          </p:nvPr>
        </p:nvSpPr>
        <p:spPr/>
        <p:txBody>
          <a:bodyPr>
            <a:normAutofit/>
          </a:bodyPr>
          <a:lstStyle/>
          <a:p>
            <a:r>
              <a:rPr lang="en-US" dirty="0"/>
              <a:t>Example how I created </a:t>
            </a:r>
            <a:r>
              <a:rPr lang="en-US" b="1" dirty="0" err="1"/>
              <a:t>smokes_code</a:t>
            </a:r>
            <a:r>
              <a:rPr lang="en-US" b="1" dirty="0"/>
              <a:t> </a:t>
            </a:r>
            <a:r>
              <a:rPr lang="en-US" dirty="0"/>
              <a:t>column</a:t>
            </a:r>
          </a:p>
          <a:p>
            <a:pPr lvl="1"/>
            <a:r>
              <a:rPr lang="en-US" dirty="0"/>
              <a:t>Find out the values in the smokes columns: </a:t>
            </a:r>
            <a:r>
              <a:rPr lang="en-US" i="1" dirty="0"/>
              <a:t>print(</a:t>
            </a:r>
            <a:r>
              <a:rPr lang="en-US" i="1" dirty="0" err="1"/>
              <a:t>df.smokes.unique</a:t>
            </a:r>
            <a:r>
              <a:rPr lang="en-US" i="1" dirty="0"/>
              <a:t>())</a:t>
            </a:r>
          </a:p>
          <a:p>
            <a:pPr lvl="1"/>
            <a:r>
              <a:rPr lang="en-US" dirty="0"/>
              <a:t>Create mapping: </a:t>
            </a:r>
            <a:r>
              <a:rPr lang="en-US" dirty="0" err="1"/>
              <a:t>smokes_mapping</a:t>
            </a:r>
            <a:r>
              <a:rPr lang="en-US" dirty="0"/>
              <a:t> = </a:t>
            </a:r>
            <a:r>
              <a:rPr lang="en-US" i="1" dirty="0"/>
              <a:t>{"no": 0, "when drinking": 1, "sometimes": 2, "trying to quit":3, "yes":4}</a:t>
            </a:r>
          </a:p>
          <a:p>
            <a:pPr lvl="1"/>
            <a:r>
              <a:rPr lang="en-US" dirty="0"/>
              <a:t>Map it into the new column called </a:t>
            </a:r>
            <a:r>
              <a:rPr lang="en-US" dirty="0" err="1"/>
              <a:t>sex_code</a:t>
            </a:r>
            <a:r>
              <a:rPr lang="en-US" dirty="0"/>
              <a:t>: </a:t>
            </a:r>
            <a:r>
              <a:rPr lang="en-US" i="1" dirty="0"/>
              <a:t>df["</a:t>
            </a:r>
            <a:r>
              <a:rPr lang="en-US" i="1" dirty="0" err="1"/>
              <a:t>smokes_code</a:t>
            </a:r>
            <a:r>
              <a:rPr lang="en-US" i="1" dirty="0"/>
              <a:t>"] = </a:t>
            </a:r>
            <a:r>
              <a:rPr lang="en-US" i="1" dirty="0" err="1"/>
              <a:t>df.smokes.map</a:t>
            </a:r>
            <a:r>
              <a:rPr lang="en-US" i="1" dirty="0"/>
              <a:t>(</a:t>
            </a:r>
            <a:r>
              <a:rPr lang="en-US" i="1" dirty="0" err="1"/>
              <a:t>smokes_mapping</a:t>
            </a:r>
            <a:r>
              <a:rPr lang="en-US" i="1" dirty="0"/>
              <a:t>)</a:t>
            </a:r>
          </a:p>
          <a:p>
            <a:r>
              <a:rPr lang="en-US" dirty="0"/>
              <a:t>Example how I created </a:t>
            </a:r>
            <a:r>
              <a:rPr lang="en-US" b="1" dirty="0" err="1"/>
              <a:t>I_count</a:t>
            </a:r>
            <a:r>
              <a:rPr lang="en-US" b="1" dirty="0"/>
              <a:t> </a:t>
            </a:r>
            <a:r>
              <a:rPr lang="en-US" dirty="0"/>
              <a:t>column</a:t>
            </a:r>
          </a:p>
          <a:p>
            <a:pPr lvl="1"/>
            <a:r>
              <a:rPr lang="en-US" dirty="0"/>
              <a:t>Count number of ‘I’, ‘I’m’ and ‘me’: </a:t>
            </a:r>
            <a:r>
              <a:rPr lang="en-US" i="1" dirty="0"/>
              <a:t>df["</a:t>
            </a:r>
            <a:r>
              <a:rPr lang="en-US" i="1" dirty="0" err="1"/>
              <a:t>I_count</a:t>
            </a:r>
            <a:r>
              <a:rPr lang="en-US" i="1" dirty="0"/>
              <a:t>"]= </a:t>
            </a:r>
            <a:r>
              <a:rPr lang="en-US" i="1" dirty="0" err="1"/>
              <a:t>all_essays.apply</a:t>
            </a:r>
            <a:r>
              <a:rPr lang="en-US" i="1" dirty="0"/>
              <a:t>(lambda x: sum(s in {"</a:t>
            </a:r>
            <a:r>
              <a:rPr lang="en-US" i="1" dirty="0" err="1"/>
              <a:t>i</a:t>
            </a:r>
            <a:r>
              <a:rPr lang="en-US" i="1" dirty="0"/>
              <a:t>", "</a:t>
            </a:r>
            <a:r>
              <a:rPr lang="en-US" i="1" dirty="0" err="1"/>
              <a:t>i'm</a:t>
            </a:r>
            <a:r>
              <a:rPr lang="en-US" i="1" dirty="0"/>
              <a:t>", "me"} for s in </a:t>
            </a:r>
            <a:r>
              <a:rPr lang="en-US" i="1" dirty="0" err="1"/>
              <a:t>nltk.wordpunct_tokenize</a:t>
            </a:r>
            <a:r>
              <a:rPr lang="en-US" i="1" dirty="0"/>
              <a:t>(x)))</a:t>
            </a:r>
          </a:p>
          <a:p>
            <a:pPr lvl="1"/>
            <a:r>
              <a:rPr lang="en-US" dirty="0"/>
              <a:t>Natural Language Toolkit function is used </a:t>
            </a:r>
          </a:p>
          <a:p>
            <a:pPr lvl="1"/>
            <a:endParaRPr lang="en-US" dirty="0"/>
          </a:p>
          <a:p>
            <a:pPr marL="457200" lvl="1" indent="0">
              <a:buNone/>
            </a:pPr>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337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270A-6513-4207-A26E-A02011E69B46}"/>
              </a:ext>
            </a:extLst>
          </p:cNvPr>
          <p:cNvSpPr>
            <a:spLocks noGrp="1"/>
          </p:cNvSpPr>
          <p:nvPr>
            <p:ph type="title"/>
          </p:nvPr>
        </p:nvSpPr>
        <p:spPr/>
        <p:txBody>
          <a:bodyPr/>
          <a:lstStyle/>
          <a:p>
            <a:r>
              <a:rPr lang="en-US" dirty="0"/>
              <a:t>Data preprocessing 3</a:t>
            </a:r>
          </a:p>
        </p:txBody>
      </p:sp>
      <p:sp>
        <p:nvSpPr>
          <p:cNvPr id="3" name="Content Placeholder 2">
            <a:extLst>
              <a:ext uri="{FF2B5EF4-FFF2-40B4-BE49-F238E27FC236}">
                <a16:creationId xmlns:a16="http://schemas.microsoft.com/office/drawing/2014/main" id="{2198BB3E-5518-4611-A2D4-7750CCF4F875}"/>
              </a:ext>
            </a:extLst>
          </p:cNvPr>
          <p:cNvSpPr>
            <a:spLocks noGrp="1"/>
          </p:cNvSpPr>
          <p:nvPr>
            <p:ph idx="1"/>
          </p:nvPr>
        </p:nvSpPr>
        <p:spPr/>
        <p:txBody>
          <a:bodyPr>
            <a:normAutofit lnSpcReduction="10000"/>
          </a:bodyPr>
          <a:lstStyle/>
          <a:p>
            <a:r>
              <a:rPr lang="en-US" dirty="0"/>
              <a:t>In essays columns all </a:t>
            </a:r>
            <a:r>
              <a:rPr lang="en-US" dirty="0" err="1"/>
              <a:t>NaN</a:t>
            </a:r>
            <a:r>
              <a:rPr lang="en-US" dirty="0"/>
              <a:t> values were replaced by a space character. All essays column were than combined into one column.</a:t>
            </a:r>
          </a:p>
          <a:p>
            <a:r>
              <a:rPr lang="en-US" dirty="0"/>
              <a:t>In case of mapping text values into numerical values the </a:t>
            </a:r>
            <a:r>
              <a:rPr lang="en-US" dirty="0" err="1"/>
              <a:t>NaN</a:t>
            </a:r>
            <a:r>
              <a:rPr lang="en-US" dirty="0"/>
              <a:t> values were replaced by -1. </a:t>
            </a:r>
          </a:p>
          <a:p>
            <a:r>
              <a:rPr lang="en-US" dirty="0"/>
              <a:t>Example of body type mapping:</a:t>
            </a:r>
          </a:p>
          <a:p>
            <a:r>
              <a:rPr lang="en-US" sz="2000" dirty="0"/>
              <a:t>"thin": 0, "skinny": 0, "a little extra": 0, "fit": 1, "jacked": 1, "athletic": 1,"average": 2, "curvy": 3, "full figured": 3, "used up": 3, "overweight": 3, "rather not say": 3</a:t>
            </a:r>
          </a:p>
          <a:p>
            <a:pPr marL="0" indent="0">
              <a:buNone/>
            </a:pPr>
            <a:r>
              <a:rPr lang="en-US" sz="2000" dirty="0"/>
              <a:t>   I used only 4 categories for body type, 0 - skinny type, 1 – sporty type, 2 –      average type, 3 - others</a:t>
            </a:r>
          </a:p>
          <a:p>
            <a:endParaRPr lang="en-US" dirty="0"/>
          </a:p>
        </p:txBody>
      </p:sp>
    </p:spTree>
    <p:extLst>
      <p:ext uri="{BB962C8B-B14F-4D97-AF65-F5344CB8AC3E}">
        <p14:creationId xmlns:p14="http://schemas.microsoft.com/office/powerpoint/2010/main" val="340237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Data preprocessing 4 - normalization</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lstStyle/>
          <a:p>
            <a:r>
              <a:rPr lang="en-US" dirty="0"/>
              <a:t>Before using classification techniques we must ensure the data have the same weight, otherwise we do not to achieve accurate result</a:t>
            </a:r>
          </a:p>
          <a:p>
            <a:r>
              <a:rPr lang="en-US" dirty="0"/>
              <a:t>In this project </a:t>
            </a:r>
            <a:r>
              <a:rPr lang="en-US" dirty="0" err="1"/>
              <a:t>MinMaxScaler</a:t>
            </a:r>
            <a:r>
              <a:rPr lang="en-US" dirty="0"/>
              <a:t>() was used for this purpose</a:t>
            </a:r>
          </a:p>
          <a:p>
            <a:endParaRPr lang="en-US" dirty="0"/>
          </a:p>
        </p:txBody>
      </p:sp>
    </p:spTree>
    <p:extLst>
      <p:ext uri="{BB962C8B-B14F-4D97-AF65-F5344CB8AC3E}">
        <p14:creationId xmlns:p14="http://schemas.microsoft.com/office/powerpoint/2010/main" val="126201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Regression techniques – income based on age 1</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3429000"/>
            <a:ext cx="9613861" cy="1092127"/>
          </a:xfrm>
        </p:spPr>
        <p:txBody>
          <a:bodyPr>
            <a:normAutofit/>
          </a:bodyPr>
          <a:lstStyle/>
          <a:p>
            <a:pPr marL="0" indent="0">
              <a:buNone/>
            </a:pPr>
            <a:r>
              <a:rPr lang="en-US" sz="3600" b="1" dirty="0"/>
              <a:t>Q1</a:t>
            </a:r>
            <a:r>
              <a:rPr lang="en-US" sz="3600" dirty="0"/>
              <a:t>: Can we predict income based on age using regression?</a:t>
            </a:r>
          </a:p>
          <a:p>
            <a:endParaRPr lang="en-US" dirty="0"/>
          </a:p>
        </p:txBody>
      </p:sp>
    </p:spTree>
    <p:extLst>
      <p:ext uri="{BB962C8B-B14F-4D97-AF65-F5344CB8AC3E}">
        <p14:creationId xmlns:p14="http://schemas.microsoft.com/office/powerpoint/2010/main" val="340230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Regression techniques - income based on age 2</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lstStyle/>
          <a:p>
            <a:r>
              <a:rPr lang="en-US" dirty="0"/>
              <a:t>From the income histogram we can see that one value has the majority. It is value -1, so the most of the people did not fill their income. I decided to remove all rows with this value to avoid unwanted impact. The disadvantage of this aspect is loss of the all rows corresponding to this value (49011rows).</a:t>
            </a:r>
          </a:p>
          <a:p>
            <a:r>
              <a:rPr lang="en-US" dirty="0"/>
              <a:t>Also outliers with too high income were removed (income higher than 500000).</a:t>
            </a:r>
          </a:p>
          <a:p>
            <a:r>
              <a:rPr lang="en-US" dirty="0"/>
              <a:t>In spite the results were not satisfactory. </a:t>
            </a:r>
          </a:p>
        </p:txBody>
      </p:sp>
    </p:spTree>
    <p:extLst>
      <p:ext uri="{BB962C8B-B14F-4D97-AF65-F5344CB8AC3E}">
        <p14:creationId xmlns:p14="http://schemas.microsoft.com/office/powerpoint/2010/main" val="86685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Regression techniques – income based on age 3 </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a:bodyPr>
          <a:lstStyle/>
          <a:p>
            <a:r>
              <a:rPr lang="en-US" sz="2800" dirty="0"/>
              <a:t>Results for Linear Regression: </a:t>
            </a:r>
          </a:p>
          <a:p>
            <a:pPr lvl="1"/>
            <a:r>
              <a:rPr lang="en-US" sz="2400" dirty="0"/>
              <a:t>Regression coefficients:  [[1416.85264658]]</a:t>
            </a:r>
          </a:p>
          <a:p>
            <a:pPr lvl="1"/>
            <a:r>
              <a:rPr lang="en-US" sz="2400" dirty="0"/>
              <a:t>Regression intercept:  [13641.88086181]</a:t>
            </a:r>
          </a:p>
          <a:p>
            <a:pPr lvl="1"/>
            <a:r>
              <a:rPr lang="en-US" sz="2400" dirty="0"/>
              <a:t>RMSE value=  40900.24183628699</a:t>
            </a:r>
          </a:p>
          <a:p>
            <a:pPr lvl="1"/>
            <a:r>
              <a:rPr lang="en-US" sz="2400" dirty="0"/>
              <a:t>Age v. Income LR Score for train set:  0.10910080535023725</a:t>
            </a:r>
          </a:p>
          <a:p>
            <a:pPr lvl="1"/>
            <a:r>
              <a:rPr lang="en-US" sz="2400" dirty="0"/>
              <a:t>Age v. Income LR Score for test set::  0.09073992035848577</a:t>
            </a:r>
          </a:p>
          <a:p>
            <a:endParaRPr lang="en-US" dirty="0"/>
          </a:p>
          <a:p>
            <a:endParaRPr lang="en-US" dirty="0"/>
          </a:p>
        </p:txBody>
      </p:sp>
    </p:spTree>
    <p:extLst>
      <p:ext uri="{BB962C8B-B14F-4D97-AF65-F5344CB8AC3E}">
        <p14:creationId xmlns:p14="http://schemas.microsoft.com/office/powerpoint/2010/main" val="128373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Regression techniques - income based on age 4 </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endParaRPr lang="en-US" sz="1800" dirty="0"/>
          </a:p>
        </p:txBody>
      </p:sp>
      <p:pic>
        <p:nvPicPr>
          <p:cNvPr id="5" name="Picture 4" descr="A screenshot of a computer&#10;&#10;Description automatically generated">
            <a:extLst>
              <a:ext uri="{FF2B5EF4-FFF2-40B4-BE49-F238E27FC236}">
                <a16:creationId xmlns:a16="http://schemas.microsoft.com/office/drawing/2014/main" id="{4E0322BA-6D4C-4327-A158-0FF59BB017B4}"/>
              </a:ext>
            </a:extLst>
          </p:cNvPr>
          <p:cNvPicPr>
            <a:picLocks noChangeAspect="1"/>
          </p:cNvPicPr>
          <p:nvPr/>
        </p:nvPicPr>
        <p:blipFill>
          <a:blip r:embed="rId2"/>
          <a:stretch>
            <a:fillRect/>
          </a:stretch>
        </p:blipFill>
        <p:spPr>
          <a:xfrm>
            <a:off x="680321" y="2090056"/>
            <a:ext cx="7011683" cy="47679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6865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Regression techniques – income based on age 5 </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lnSpcReduction="10000"/>
          </a:bodyPr>
          <a:lstStyle/>
          <a:p>
            <a:r>
              <a:rPr lang="en-US" sz="2800" dirty="0"/>
              <a:t>Results for KNN Regression: </a:t>
            </a:r>
          </a:p>
          <a:p>
            <a:pPr lvl="1"/>
            <a:r>
              <a:rPr lang="en-US" sz="2400" dirty="0"/>
              <a:t>k = 61 (best score for k from interval 1 to 100)</a:t>
            </a:r>
          </a:p>
          <a:p>
            <a:pPr lvl="1"/>
            <a:r>
              <a:rPr lang="en-US" sz="2400" dirty="0"/>
              <a:t>Age v. Income KNN Regression Score for train set:  0.31412894375857336</a:t>
            </a:r>
          </a:p>
          <a:p>
            <a:pPr lvl="1"/>
            <a:r>
              <a:rPr lang="en-US" sz="2400" dirty="0"/>
              <a:t>Age v. Income KNN Regression Score for test set:  0.3342478280749886</a:t>
            </a:r>
            <a:endParaRPr lang="en-US" dirty="0"/>
          </a:p>
          <a:p>
            <a:r>
              <a:rPr lang="en-US" dirty="0"/>
              <a:t>The best score is for k=61 but the lowest RMSE = 45479.71203378284 is for k=1</a:t>
            </a:r>
          </a:p>
          <a:p>
            <a:r>
              <a:rPr lang="en-US" dirty="0"/>
              <a:t>Age v. Income KNN Regression Score for k=1:  0.22496570644718794</a:t>
            </a:r>
          </a:p>
        </p:txBody>
      </p:sp>
    </p:spTree>
    <p:extLst>
      <p:ext uri="{BB962C8B-B14F-4D97-AF65-F5344CB8AC3E}">
        <p14:creationId xmlns:p14="http://schemas.microsoft.com/office/powerpoint/2010/main" val="86003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Regression techniques – income based on age 6</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55000" lnSpcReduction="20000"/>
          </a:bodyPr>
          <a:lstStyle/>
          <a:p>
            <a:r>
              <a:rPr lang="en-US" sz="2800" dirty="0"/>
              <a:t>RMSE values for k: [45479.71203378284, 48250.60324292225, 52177.11036371827, 55281.21564262478, 54094.78717108983, 49228.61759305716, 53198.990608258166, 53228.205717074175, 53724.98514052226, 53184.37703571159, 50402.13232437769, 50561.0949798373, 50886.067454626515, 50404.400269515085, 50291.786921255516, 47754.803548991214, 48708.04562160319, 47860.01153531987, 48658.2663701185, 49198.88623688711, 50263.5941615185, 49808.04488395748, 49802.07740225549, 49846.12811784072, 49762.58218974503, 49876.390416585426, 48981.39396477513, 49024.31672694811, 48298.435914129324, 49614.42553179952, 49022.91766442381, 48865.969187902825, 49968.89750513185, 49918.54361656866, 47724.15403995598, 48590.560029757704, 48581.61950780269, 48589.148477764444, 48596.67628128042, 48011.677439486215, 47613.84451291884, 47951.64078194657, 48316.420104974684, 47922.07132399131, 48242.54753612719, 47882.935285349035, 47902.03003030492, 47981.19201708074, 47228.15261720706, 47560.03594139877, 47563.881429544876, 47553.78635992161, 47751.93099320955, 48542.07325697948, 48653.09768182797, 48374.58624548206, 48291.80847133496, 47094.35605462039, 47481.13479968196, 47523.48828451939, 47137.05706832622, 47201.0361576689, 47235.89731790354, 47296.84251934747, 47289.107799858415, 47642.165660140745, 47654.161069264075, 47682.45827034557, 47732.29723530865, 47726.07021092118, 47726.07021092118, 47610.96345252756, 47598.95715717778, 47205.39521062516, 47275.08539528226, 47275.08539528226, 47403.066930929286, 47225.24802700041, 47225.24802700041, 47225.24802700041, 47162.27131289317, 47902.984567753185, 47902.984567753185, 47895.34773550637, 47895.34773550637, 47211.206655160866, 47186.987581134774, 47167.118660797736, 47191.34793175453, 47215.56476915267, 47203.45790345217, 47203.45790345217, 47215.56476915267, 47203.45790345217, 47215.56476915267, 47203.45790345217, 47203.45790345217, 47203.45790345217, 47247.99587130226]</a:t>
            </a:r>
            <a:r>
              <a:rPr lang="en-US" dirty="0"/>
              <a:t> </a:t>
            </a:r>
          </a:p>
        </p:txBody>
      </p:sp>
    </p:spTree>
    <p:extLst>
      <p:ext uri="{BB962C8B-B14F-4D97-AF65-F5344CB8AC3E}">
        <p14:creationId xmlns:p14="http://schemas.microsoft.com/office/powerpoint/2010/main" val="85151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Regression techniques – income based on age 7</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6" name="Picture 5" descr="A screenshot of a cell phone&#10;&#10;Description automatically generated">
            <a:extLst>
              <a:ext uri="{FF2B5EF4-FFF2-40B4-BE49-F238E27FC236}">
                <a16:creationId xmlns:a16="http://schemas.microsoft.com/office/drawing/2014/main" id="{5013593D-B252-4225-9340-838D4FCB866A}"/>
              </a:ext>
            </a:extLst>
          </p:cNvPr>
          <p:cNvPicPr>
            <a:picLocks noChangeAspect="1"/>
          </p:cNvPicPr>
          <p:nvPr/>
        </p:nvPicPr>
        <p:blipFill>
          <a:blip r:embed="rId2"/>
          <a:stretch>
            <a:fillRect/>
          </a:stretch>
        </p:blipFill>
        <p:spPr>
          <a:xfrm>
            <a:off x="680321" y="2175249"/>
            <a:ext cx="6886399" cy="4682751"/>
          </a:xfrm>
          <a:prstGeom prst="rect">
            <a:avLst/>
          </a:prstGeom>
        </p:spPr>
      </p:pic>
      <p:sp>
        <p:nvSpPr>
          <p:cNvPr id="7" name="TextBox 6">
            <a:extLst>
              <a:ext uri="{FF2B5EF4-FFF2-40B4-BE49-F238E27FC236}">
                <a16:creationId xmlns:a16="http://schemas.microsoft.com/office/drawing/2014/main" id="{A2E6ABC2-43DF-44A2-9296-5FE5AA98FB5D}"/>
              </a:ext>
            </a:extLst>
          </p:cNvPr>
          <p:cNvSpPr txBox="1"/>
          <p:nvPr/>
        </p:nvSpPr>
        <p:spPr>
          <a:xfrm>
            <a:off x="8389257" y="5936189"/>
            <a:ext cx="2017486" cy="646331"/>
          </a:xfrm>
          <a:prstGeom prst="rect">
            <a:avLst/>
          </a:prstGeom>
          <a:noFill/>
        </p:spPr>
        <p:txBody>
          <a:bodyPr wrap="square" rtlCol="0">
            <a:spAutoFit/>
          </a:bodyPr>
          <a:lstStyle/>
          <a:p>
            <a:r>
              <a:rPr lang="en-US" dirty="0"/>
              <a:t>Orange dots are predicted values</a:t>
            </a:r>
          </a:p>
        </p:txBody>
      </p:sp>
    </p:spTree>
    <p:extLst>
      <p:ext uri="{BB962C8B-B14F-4D97-AF65-F5344CB8AC3E}">
        <p14:creationId xmlns:p14="http://schemas.microsoft.com/office/powerpoint/2010/main" val="224838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9595-43FE-429D-9A64-B77F1869F5A1}"/>
              </a:ext>
            </a:extLst>
          </p:cNvPr>
          <p:cNvSpPr>
            <a:spLocks noGrp="1"/>
          </p:cNvSpPr>
          <p:nvPr>
            <p:ph type="title"/>
          </p:nvPr>
        </p:nvSpPr>
        <p:spPr/>
        <p:txBody>
          <a:bodyPr/>
          <a:lstStyle/>
          <a:p>
            <a:r>
              <a:rPr lang="en-US" dirty="0"/>
              <a:t>Dataset exploration</a:t>
            </a:r>
          </a:p>
        </p:txBody>
      </p:sp>
      <p:sp>
        <p:nvSpPr>
          <p:cNvPr id="3" name="Content Placeholder 2">
            <a:extLst>
              <a:ext uri="{FF2B5EF4-FFF2-40B4-BE49-F238E27FC236}">
                <a16:creationId xmlns:a16="http://schemas.microsoft.com/office/drawing/2014/main" id="{C749F323-3696-4282-95BB-E4F1AD46D145}"/>
              </a:ext>
            </a:extLst>
          </p:cNvPr>
          <p:cNvSpPr>
            <a:spLocks noGrp="1"/>
          </p:cNvSpPr>
          <p:nvPr>
            <p:ph idx="1"/>
          </p:nvPr>
        </p:nvSpPr>
        <p:spPr/>
        <p:txBody>
          <a:bodyPr>
            <a:normAutofit/>
          </a:bodyPr>
          <a:lstStyle/>
          <a:p>
            <a:r>
              <a:rPr lang="en-US" dirty="0"/>
              <a:t>Length of the dataset</a:t>
            </a:r>
          </a:p>
          <a:p>
            <a:pPr marL="0" indent="0">
              <a:buNone/>
            </a:pPr>
            <a:r>
              <a:rPr lang="en-US" sz="1400" i="1" dirty="0"/>
              <a:t>    </a:t>
            </a:r>
            <a:r>
              <a:rPr lang="en-US" sz="1600" i="1" dirty="0"/>
              <a:t>59946</a:t>
            </a:r>
          </a:p>
          <a:p>
            <a:r>
              <a:rPr lang="en-US" dirty="0"/>
              <a:t>List of columns </a:t>
            </a:r>
          </a:p>
          <a:p>
            <a:pPr marL="0" indent="0">
              <a:buNone/>
            </a:pPr>
            <a:r>
              <a:rPr lang="en-US" sz="1600" i="1" dirty="0"/>
              <a:t>   'age' '</a:t>
            </a:r>
            <a:r>
              <a:rPr lang="en-US" sz="1600" i="1" dirty="0" err="1"/>
              <a:t>body_type</a:t>
            </a:r>
            <a:r>
              <a:rPr lang="en-US" sz="1600" i="1" dirty="0"/>
              <a:t>' 'diet' 'drinks' 'drugs' 'education' 'essay0' 'essay1’ 'essay2' 'essay3' 'essay4' 'essay5’     'essay6' 'essay7' 'essay8' 'essay9’ 'ethnicity' 'height' 'income' 'job' '</a:t>
            </a:r>
            <a:r>
              <a:rPr lang="en-US" sz="1600" i="1" dirty="0" err="1"/>
              <a:t>last_online</a:t>
            </a:r>
            <a:r>
              <a:rPr lang="en-US" sz="1600" i="1" dirty="0"/>
              <a:t>' 'location' 'offspring’ 'orientation' 'pets' 'religion' 'sex' 'sign' 'smokes' 'speaks' 'status’</a:t>
            </a:r>
          </a:p>
          <a:p>
            <a:r>
              <a:rPr lang="en-US" dirty="0"/>
              <a:t>Unique values in columns</a:t>
            </a:r>
          </a:p>
          <a:p>
            <a:pPr marL="0" indent="0">
              <a:buNone/>
            </a:pPr>
            <a:r>
              <a:rPr lang="en-US" sz="1600" i="1" dirty="0"/>
              <a:t>    'a little extra' 'average' 'thin' 'athletic' 'fit' nan 'skinny' 'curvy’ 'full figured' 'jacked' 'rather not say’ ‘   ‘used up' 'overweight'</a:t>
            </a:r>
          </a:p>
          <a:p>
            <a:endParaRPr lang="en-US" sz="1600" i="1" dirty="0"/>
          </a:p>
        </p:txBody>
      </p:sp>
    </p:spTree>
    <p:extLst>
      <p:ext uri="{BB962C8B-B14F-4D97-AF65-F5344CB8AC3E}">
        <p14:creationId xmlns:p14="http://schemas.microsoft.com/office/powerpoint/2010/main" val="26466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Regression techniques – income based on age 8</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5" name="Picture 4" descr="A close up of a map&#10;&#10;Description automatically generated">
            <a:extLst>
              <a:ext uri="{FF2B5EF4-FFF2-40B4-BE49-F238E27FC236}">
                <a16:creationId xmlns:a16="http://schemas.microsoft.com/office/drawing/2014/main" id="{9C5089D8-5F05-4521-AF7E-1139A7696A05}"/>
              </a:ext>
            </a:extLst>
          </p:cNvPr>
          <p:cNvPicPr>
            <a:picLocks noChangeAspect="1"/>
          </p:cNvPicPr>
          <p:nvPr/>
        </p:nvPicPr>
        <p:blipFill>
          <a:blip r:embed="rId2"/>
          <a:stretch>
            <a:fillRect/>
          </a:stretch>
        </p:blipFill>
        <p:spPr>
          <a:xfrm>
            <a:off x="680321" y="2081058"/>
            <a:ext cx="7024915" cy="4776942"/>
          </a:xfrm>
          <a:prstGeom prst="rect">
            <a:avLst/>
          </a:prstGeom>
        </p:spPr>
      </p:pic>
    </p:spTree>
    <p:extLst>
      <p:ext uri="{BB962C8B-B14F-4D97-AF65-F5344CB8AC3E}">
        <p14:creationId xmlns:p14="http://schemas.microsoft.com/office/powerpoint/2010/main" val="37917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Regression techniques – income based on age 9</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92500" lnSpcReduction="20000"/>
          </a:bodyPr>
          <a:lstStyle/>
          <a:p>
            <a:r>
              <a:rPr lang="en-US" sz="2800" dirty="0"/>
              <a:t>Comparison of both approaches: </a:t>
            </a:r>
          </a:p>
          <a:p>
            <a:pPr lvl="1"/>
            <a:r>
              <a:rPr lang="en-US" dirty="0"/>
              <a:t>Linear regression (LR) is simpler and thus easier to understand than KNN </a:t>
            </a:r>
          </a:p>
          <a:p>
            <a:pPr lvl="1"/>
            <a:r>
              <a:rPr lang="en-US" sz="2400" dirty="0"/>
              <a:t>LR Score is lower than KNN Score, but the RMSE value is lower for LR </a:t>
            </a:r>
          </a:p>
          <a:p>
            <a:pPr lvl="1"/>
            <a:r>
              <a:rPr lang="en-US" sz="2400" dirty="0"/>
              <a:t>The results for KNN Regression are questionable: is it better to have model with the best score or the lowest RMSE? Having best score with k=1 means having income values only in one cluster, which is not very useful.</a:t>
            </a:r>
            <a:endParaRPr lang="en-US" dirty="0"/>
          </a:p>
          <a:p>
            <a:r>
              <a:rPr lang="en-US" dirty="0"/>
              <a:t>Problem can be that we did not have enough data (there was lot of -1 values). The other options than remove the rows with missing data could be to put there mean value or some random values. It can be scope of future work to see how this can influence our model. </a:t>
            </a:r>
          </a:p>
          <a:p>
            <a:r>
              <a:rPr lang="en-US" sz="2800" b="1" dirty="0"/>
              <a:t>Conclusion – the income is not linearly dependent from age</a:t>
            </a:r>
          </a:p>
        </p:txBody>
      </p:sp>
    </p:spTree>
    <p:extLst>
      <p:ext uri="{BB962C8B-B14F-4D97-AF65-F5344CB8AC3E}">
        <p14:creationId xmlns:p14="http://schemas.microsoft.com/office/powerpoint/2010/main" val="290713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1</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3428999"/>
            <a:ext cx="9613861" cy="1594835"/>
          </a:xfrm>
        </p:spPr>
        <p:txBody>
          <a:bodyPr>
            <a:normAutofit/>
          </a:bodyPr>
          <a:lstStyle/>
          <a:p>
            <a:pPr marL="0" indent="0">
              <a:buNone/>
            </a:pPr>
            <a:r>
              <a:rPr lang="en-US" sz="3600" b="1" dirty="0"/>
              <a:t>Q2</a:t>
            </a:r>
            <a:r>
              <a:rPr lang="en-US" sz="3600" dirty="0"/>
              <a:t>: Can we derive age from bad habits (smoking, drinking, drugs) or from the style of writing (essays in our dataset)?</a:t>
            </a:r>
            <a:endParaRPr lang="en-US" dirty="0"/>
          </a:p>
        </p:txBody>
      </p:sp>
    </p:spTree>
    <p:extLst>
      <p:ext uri="{BB962C8B-B14F-4D97-AF65-F5344CB8AC3E}">
        <p14:creationId xmlns:p14="http://schemas.microsoft.com/office/powerpoint/2010/main" val="2857526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2</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lstStyle/>
          <a:p>
            <a:r>
              <a:rPr lang="en-US" dirty="0"/>
              <a:t>To answer the Q2 I used two classification models: KNN and SVC</a:t>
            </a:r>
          </a:p>
          <a:p>
            <a:r>
              <a:rPr lang="en-US" dirty="0"/>
              <a:t>Three sets of features for KNN: </a:t>
            </a:r>
          </a:p>
          <a:p>
            <a:pPr lvl="1"/>
            <a:r>
              <a:rPr lang="en-US" dirty="0"/>
              <a:t>1. Bad habits features (drugs, drinks and smokes)</a:t>
            </a:r>
          </a:p>
          <a:p>
            <a:pPr lvl="1"/>
            <a:r>
              <a:rPr lang="en-US" dirty="0"/>
              <a:t>2. Essays features (length of features, count of I, me in the text and average length of words in the essay)</a:t>
            </a:r>
          </a:p>
          <a:p>
            <a:pPr lvl="1"/>
            <a:r>
              <a:rPr lang="en-US" dirty="0"/>
              <a:t>3. Combination of both groups of features </a:t>
            </a:r>
          </a:p>
          <a:p>
            <a:r>
              <a:rPr lang="en-US" dirty="0"/>
              <a:t>One set of features for SVC:</a:t>
            </a:r>
          </a:p>
          <a:p>
            <a:pPr lvl="1"/>
            <a:r>
              <a:rPr lang="en-US" dirty="0"/>
              <a:t>Bad habits features (drugs, drinks and smokes) </a:t>
            </a:r>
          </a:p>
          <a:p>
            <a:r>
              <a:rPr lang="en-US" dirty="0"/>
              <a:t>Outliers from age were removed (people older than 80 years)</a:t>
            </a:r>
          </a:p>
          <a:p>
            <a:endParaRPr lang="en-US" dirty="0"/>
          </a:p>
        </p:txBody>
      </p:sp>
    </p:spTree>
    <p:extLst>
      <p:ext uri="{BB962C8B-B14F-4D97-AF65-F5344CB8AC3E}">
        <p14:creationId xmlns:p14="http://schemas.microsoft.com/office/powerpoint/2010/main" val="1502635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3</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77500" lnSpcReduction="20000"/>
          </a:bodyPr>
          <a:lstStyle/>
          <a:p>
            <a:r>
              <a:rPr lang="en-US" sz="2800" dirty="0"/>
              <a:t>Results for KNN (1. set of features): </a:t>
            </a:r>
          </a:p>
          <a:p>
            <a:pPr lvl="1"/>
            <a:r>
              <a:rPr lang="en-US" sz="2400" dirty="0"/>
              <a:t>k=16 – the best score </a:t>
            </a:r>
          </a:p>
          <a:p>
            <a:pPr lvl="1"/>
            <a:r>
              <a:rPr lang="en-US" sz="2400" dirty="0"/>
              <a:t>Confusion matrix:</a:t>
            </a:r>
          </a:p>
          <a:p>
            <a:pPr marL="457200" lvl="1" indent="0">
              <a:buNone/>
            </a:pPr>
            <a:r>
              <a:rPr lang="en-US" sz="2400" dirty="0"/>
              <a:t>	[[   1  375   11    4    0    0]</a:t>
            </a:r>
          </a:p>
          <a:p>
            <a:pPr marL="457200" lvl="1" indent="0">
              <a:buNone/>
            </a:pPr>
            <a:r>
              <a:rPr lang="en-US" sz="2400" dirty="0"/>
              <a:t>	 [   2 5713  264   11    0    0]</a:t>
            </a:r>
          </a:p>
          <a:p>
            <a:pPr marL="457200" lvl="1" indent="0">
              <a:buNone/>
            </a:pPr>
            <a:r>
              <a:rPr lang="en-US" sz="2400" dirty="0"/>
              <a:t>	 [   0 3356  169    9    0    0]</a:t>
            </a:r>
          </a:p>
          <a:p>
            <a:pPr marL="457200" lvl="1" indent="0">
              <a:buNone/>
            </a:pPr>
            <a:r>
              <a:rPr lang="en-US" sz="2400" dirty="0"/>
              <a:t>	 [   0 1314   57    7    0    0]</a:t>
            </a:r>
          </a:p>
          <a:p>
            <a:pPr marL="457200" lvl="1" indent="0">
              <a:buNone/>
            </a:pPr>
            <a:r>
              <a:rPr lang="en-US" sz="2400" dirty="0"/>
              <a:t>	 [   0  493   19    3    0    0]</a:t>
            </a:r>
          </a:p>
          <a:p>
            <a:pPr marL="457200" lvl="1" indent="0">
              <a:buNone/>
            </a:pPr>
            <a:r>
              <a:rPr lang="en-US" sz="2400" dirty="0"/>
              <a:t>	 [   0  170   10    1    0    0]]</a:t>
            </a:r>
          </a:p>
          <a:p>
            <a:pPr lvl="1"/>
            <a:r>
              <a:rPr lang="en-US" sz="2400" dirty="0"/>
              <a:t>Accuracy score 0.4976228209191759</a:t>
            </a:r>
          </a:p>
          <a:p>
            <a:pPr lvl="1"/>
            <a:r>
              <a:rPr lang="en-US" sz="2400" dirty="0"/>
              <a:t>Recall score [0.00255754 0.95375626 0.04782117 0.00507983 0. 0. ]</a:t>
            </a:r>
          </a:p>
          <a:p>
            <a:pPr lvl="1"/>
            <a:r>
              <a:rPr lang="en-US" sz="2400" dirty="0"/>
              <a:t>Precision score [0.33333333 0.5002189  0.31886792 0.2 0.  0. ]</a:t>
            </a:r>
          </a:p>
          <a:p>
            <a:pPr lvl="1"/>
            <a:r>
              <a:rPr lang="en-US" sz="2400" dirty="0"/>
              <a:t>F1 score [0.00507614 0.65625179 0.08316929 0.009908   0. 0. ]</a:t>
            </a:r>
            <a:endParaRPr lang="en-US" dirty="0"/>
          </a:p>
          <a:p>
            <a:pPr marL="0" indent="0">
              <a:buNone/>
            </a:pPr>
            <a:endParaRPr lang="en-US" dirty="0"/>
          </a:p>
        </p:txBody>
      </p:sp>
    </p:spTree>
    <p:extLst>
      <p:ext uri="{BB962C8B-B14F-4D97-AF65-F5344CB8AC3E}">
        <p14:creationId xmlns:p14="http://schemas.microsoft.com/office/powerpoint/2010/main" val="36212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age from bad habits 4</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6" name="Picture 5" descr="A screenshot of a cell phone&#10;&#10;Description automatically generated">
            <a:extLst>
              <a:ext uri="{FF2B5EF4-FFF2-40B4-BE49-F238E27FC236}">
                <a16:creationId xmlns:a16="http://schemas.microsoft.com/office/drawing/2014/main" id="{8A8D4CB5-431E-4C2E-97FD-83D7AD0DED5E}"/>
              </a:ext>
            </a:extLst>
          </p:cNvPr>
          <p:cNvPicPr>
            <a:picLocks noChangeAspect="1"/>
          </p:cNvPicPr>
          <p:nvPr/>
        </p:nvPicPr>
        <p:blipFill>
          <a:blip r:embed="rId2"/>
          <a:stretch>
            <a:fillRect/>
          </a:stretch>
        </p:blipFill>
        <p:spPr>
          <a:xfrm>
            <a:off x="680321" y="2046516"/>
            <a:ext cx="6871447" cy="4672584"/>
          </a:xfrm>
          <a:prstGeom prst="rect">
            <a:avLst/>
          </a:prstGeom>
        </p:spPr>
      </p:pic>
    </p:spTree>
    <p:extLst>
      <p:ext uri="{BB962C8B-B14F-4D97-AF65-F5344CB8AC3E}">
        <p14:creationId xmlns:p14="http://schemas.microsoft.com/office/powerpoint/2010/main" val="399971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5</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77500" lnSpcReduction="20000"/>
          </a:bodyPr>
          <a:lstStyle/>
          <a:p>
            <a:r>
              <a:rPr lang="en-US" sz="2800" dirty="0"/>
              <a:t>Results for KNN (2. set of features): </a:t>
            </a:r>
          </a:p>
          <a:p>
            <a:pPr lvl="1"/>
            <a:r>
              <a:rPr lang="en-US" sz="2400" dirty="0"/>
              <a:t>k=83 – the best score </a:t>
            </a:r>
          </a:p>
          <a:p>
            <a:pPr lvl="1"/>
            <a:r>
              <a:rPr lang="en-US" sz="2400" dirty="0"/>
              <a:t>Confusion matrix:</a:t>
            </a:r>
          </a:p>
          <a:p>
            <a:pPr marL="457200" lvl="1" indent="0">
              <a:buNone/>
            </a:pPr>
            <a:r>
              <a:rPr lang="en-US" sz="2400" dirty="0"/>
              <a:t>	[[   0  285    3    0    0    0]</a:t>
            </a:r>
          </a:p>
          <a:p>
            <a:pPr marL="457200" lvl="1" indent="0">
              <a:buNone/>
            </a:pPr>
            <a:r>
              <a:rPr lang="en-US" sz="2400" dirty="0"/>
              <a:t>	 [   0 5624  260    0    0    0]</a:t>
            </a:r>
          </a:p>
          <a:p>
            <a:pPr marL="457200" lvl="1" indent="0">
              <a:buNone/>
            </a:pPr>
            <a:r>
              <a:rPr lang="en-US" sz="2400" dirty="0"/>
              <a:t> 	 [   0 3166  216    0    0    0]</a:t>
            </a:r>
          </a:p>
          <a:p>
            <a:pPr marL="457200" lvl="1" indent="0">
              <a:buNone/>
            </a:pPr>
            <a:r>
              <a:rPr lang="en-US" sz="2400" dirty="0"/>
              <a:t> 	 [   0 1201   99    0    0    0]</a:t>
            </a:r>
          </a:p>
          <a:p>
            <a:pPr marL="457200" lvl="1" indent="0">
              <a:buNone/>
            </a:pPr>
            <a:r>
              <a:rPr lang="en-US" sz="2400" dirty="0"/>
              <a:t>	 [   0  473   38    0    0    0]</a:t>
            </a:r>
          </a:p>
          <a:p>
            <a:pPr marL="457200" lvl="1" indent="0">
              <a:buNone/>
            </a:pPr>
            <a:r>
              <a:rPr lang="en-US" sz="2400" dirty="0"/>
              <a:t>	 [   0  189   11    0    0    0]]</a:t>
            </a:r>
          </a:p>
          <a:p>
            <a:pPr lvl="1"/>
            <a:r>
              <a:rPr lang="en-US" sz="2400" dirty="0"/>
              <a:t>Accuracy score 0.5049718979680069</a:t>
            </a:r>
          </a:p>
          <a:p>
            <a:pPr lvl="1"/>
            <a:r>
              <a:rPr lang="en-US" sz="2400" dirty="0"/>
              <a:t>Recall score [0.  0.95581237 0.06386753 0. 0. 0. ]</a:t>
            </a:r>
          </a:p>
          <a:p>
            <a:pPr lvl="1"/>
            <a:r>
              <a:rPr lang="en-US" sz="2400" dirty="0"/>
              <a:t>Precision score [0. 0.51417078 0.34449761 0. 0. 0. ]</a:t>
            </a:r>
          </a:p>
          <a:p>
            <a:pPr lvl="1"/>
            <a:r>
              <a:rPr lang="en-US" sz="2400" dirty="0"/>
              <a:t>F1 score [0.  0.6686482  0.10775755 0. 0.  0. ]</a:t>
            </a:r>
          </a:p>
        </p:txBody>
      </p:sp>
    </p:spTree>
    <p:extLst>
      <p:ext uri="{BB962C8B-B14F-4D97-AF65-F5344CB8AC3E}">
        <p14:creationId xmlns:p14="http://schemas.microsoft.com/office/powerpoint/2010/main" val="2337014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age from bad habits 6</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5" name="Picture 4" descr="A close up of a map&#10;&#10;Description automatically generated">
            <a:extLst>
              <a:ext uri="{FF2B5EF4-FFF2-40B4-BE49-F238E27FC236}">
                <a16:creationId xmlns:a16="http://schemas.microsoft.com/office/drawing/2014/main" id="{1194ECEC-A855-4485-9E8A-E25FC331B053}"/>
              </a:ext>
            </a:extLst>
          </p:cNvPr>
          <p:cNvPicPr>
            <a:picLocks noChangeAspect="1"/>
          </p:cNvPicPr>
          <p:nvPr/>
        </p:nvPicPr>
        <p:blipFill>
          <a:blip r:embed="rId2"/>
          <a:stretch>
            <a:fillRect/>
          </a:stretch>
        </p:blipFill>
        <p:spPr>
          <a:xfrm>
            <a:off x="680321" y="2027500"/>
            <a:ext cx="7103676" cy="4830500"/>
          </a:xfrm>
          <a:prstGeom prst="rect">
            <a:avLst/>
          </a:prstGeom>
        </p:spPr>
      </p:pic>
    </p:spTree>
    <p:extLst>
      <p:ext uri="{BB962C8B-B14F-4D97-AF65-F5344CB8AC3E}">
        <p14:creationId xmlns:p14="http://schemas.microsoft.com/office/powerpoint/2010/main" val="3460441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7</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77500" lnSpcReduction="20000"/>
          </a:bodyPr>
          <a:lstStyle/>
          <a:p>
            <a:r>
              <a:rPr lang="en-US" sz="2800" dirty="0"/>
              <a:t>Results for KNN (3. combined sets of features): </a:t>
            </a:r>
          </a:p>
          <a:p>
            <a:pPr lvl="1"/>
            <a:r>
              <a:rPr lang="en-US" sz="2400" dirty="0"/>
              <a:t>k=99 – the best score </a:t>
            </a:r>
          </a:p>
          <a:p>
            <a:pPr lvl="1"/>
            <a:r>
              <a:rPr lang="en-US" sz="2400" dirty="0"/>
              <a:t>Confusion matrix:</a:t>
            </a:r>
          </a:p>
          <a:p>
            <a:pPr marL="457200" lvl="1" indent="0">
              <a:buNone/>
            </a:pPr>
            <a:r>
              <a:rPr lang="en-US" sz="2400" dirty="0"/>
              <a:t>	[[   0  279    9    0    0    0]</a:t>
            </a:r>
          </a:p>
          <a:p>
            <a:pPr marL="457200" lvl="1" indent="0">
              <a:buNone/>
            </a:pPr>
            <a:r>
              <a:rPr lang="en-US" sz="2400" dirty="0"/>
              <a:t> 	 [   0 5596  283    5    0    0]</a:t>
            </a:r>
          </a:p>
          <a:p>
            <a:pPr marL="457200" lvl="1" indent="0">
              <a:buNone/>
            </a:pPr>
            <a:r>
              <a:rPr lang="en-US" sz="2400" dirty="0"/>
              <a:t>	 [   0 3103  276    3    0    0]</a:t>
            </a:r>
          </a:p>
          <a:p>
            <a:pPr marL="457200" lvl="1" indent="0">
              <a:buNone/>
            </a:pPr>
            <a:r>
              <a:rPr lang="en-US" sz="2400" dirty="0"/>
              <a:t> 	 [   0 1160  138    2    0    0]</a:t>
            </a:r>
          </a:p>
          <a:p>
            <a:pPr marL="457200" lvl="1" indent="0">
              <a:buNone/>
            </a:pPr>
            <a:r>
              <a:rPr lang="en-US" sz="2400" dirty="0"/>
              <a:t> 	 [   0  441   69    1    0    0]</a:t>
            </a:r>
          </a:p>
          <a:p>
            <a:pPr marL="457200" lvl="1" indent="0">
              <a:buNone/>
            </a:pPr>
            <a:r>
              <a:rPr lang="en-US" sz="2400" dirty="0"/>
              <a:t> 	 [   0  179   21    0    0    0]]</a:t>
            </a:r>
          </a:p>
          <a:p>
            <a:pPr lvl="1"/>
            <a:r>
              <a:rPr lang="en-US" sz="2500" dirty="0"/>
              <a:t>Accuracy score 0.5079118028534371</a:t>
            </a:r>
          </a:p>
          <a:p>
            <a:pPr lvl="1"/>
            <a:r>
              <a:rPr lang="en-US" sz="2500" dirty="0"/>
              <a:t>Recall score [0. 0.9510537  0.08160852 0.00153846  0. 0. ]</a:t>
            </a:r>
          </a:p>
          <a:p>
            <a:pPr lvl="1"/>
            <a:r>
              <a:rPr lang="en-US" sz="2500" dirty="0"/>
              <a:t>Precision score [0.  0.52017104 0.34673367 0.18181818 0. 0. ]</a:t>
            </a:r>
          </a:p>
          <a:p>
            <a:pPr lvl="1"/>
            <a:r>
              <a:rPr lang="en-US" sz="2500" dirty="0"/>
              <a:t>F1 score [0. 0.67251532 0.13212063 0.00305111 0.  0. ]</a:t>
            </a:r>
          </a:p>
        </p:txBody>
      </p:sp>
    </p:spTree>
    <p:extLst>
      <p:ext uri="{BB962C8B-B14F-4D97-AF65-F5344CB8AC3E}">
        <p14:creationId xmlns:p14="http://schemas.microsoft.com/office/powerpoint/2010/main" val="52366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age from bad habits 8</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5" name="Picture 4" descr="A close up of a map&#10;&#10;Description automatically generated">
            <a:extLst>
              <a:ext uri="{FF2B5EF4-FFF2-40B4-BE49-F238E27FC236}">
                <a16:creationId xmlns:a16="http://schemas.microsoft.com/office/drawing/2014/main" id="{203806B5-3419-47BD-B2D8-690617BF9F1B}"/>
              </a:ext>
            </a:extLst>
          </p:cNvPr>
          <p:cNvPicPr>
            <a:picLocks noChangeAspect="1"/>
          </p:cNvPicPr>
          <p:nvPr/>
        </p:nvPicPr>
        <p:blipFill>
          <a:blip r:embed="rId2"/>
          <a:stretch>
            <a:fillRect/>
          </a:stretch>
        </p:blipFill>
        <p:spPr>
          <a:xfrm>
            <a:off x="680321" y="2012251"/>
            <a:ext cx="7055793" cy="4797940"/>
          </a:xfrm>
          <a:prstGeom prst="rect">
            <a:avLst/>
          </a:prstGeom>
        </p:spPr>
      </p:pic>
    </p:spTree>
    <p:extLst>
      <p:ext uri="{BB962C8B-B14F-4D97-AF65-F5344CB8AC3E}">
        <p14:creationId xmlns:p14="http://schemas.microsoft.com/office/powerpoint/2010/main" val="285541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9595-43FE-429D-9A64-B77F1869F5A1}"/>
              </a:ext>
            </a:extLst>
          </p:cNvPr>
          <p:cNvSpPr>
            <a:spLocks noGrp="1"/>
          </p:cNvSpPr>
          <p:nvPr>
            <p:ph type="title"/>
          </p:nvPr>
        </p:nvSpPr>
        <p:spPr/>
        <p:txBody>
          <a:bodyPr/>
          <a:lstStyle/>
          <a:p>
            <a:r>
              <a:rPr lang="en-US" dirty="0"/>
              <a:t>Dataset exploration</a:t>
            </a:r>
          </a:p>
        </p:txBody>
      </p:sp>
      <p:sp>
        <p:nvSpPr>
          <p:cNvPr id="3" name="Content Placeholder 2">
            <a:extLst>
              <a:ext uri="{FF2B5EF4-FFF2-40B4-BE49-F238E27FC236}">
                <a16:creationId xmlns:a16="http://schemas.microsoft.com/office/drawing/2014/main" id="{C749F323-3696-4282-95BB-E4F1AD46D145}"/>
              </a:ext>
            </a:extLst>
          </p:cNvPr>
          <p:cNvSpPr>
            <a:spLocks noGrp="1"/>
          </p:cNvSpPr>
          <p:nvPr>
            <p:ph idx="1"/>
          </p:nvPr>
        </p:nvSpPr>
        <p:spPr/>
        <p:txBody>
          <a:bodyPr>
            <a:normAutofit/>
          </a:bodyPr>
          <a:lstStyle/>
          <a:p>
            <a:r>
              <a:rPr lang="en-US" dirty="0"/>
              <a:t>Count values in columns</a:t>
            </a:r>
          </a:p>
          <a:p>
            <a:pPr marL="0" indent="0">
              <a:buNone/>
            </a:pPr>
            <a:r>
              <a:rPr lang="en-US" sz="1800" i="1" dirty="0"/>
              <a:t>    smokes column</a:t>
            </a:r>
          </a:p>
          <a:p>
            <a:pPr marL="0" indent="0">
              <a:buNone/>
            </a:pPr>
            <a:r>
              <a:rPr lang="en-US" dirty="0"/>
              <a:t>	</a:t>
            </a:r>
            <a:r>
              <a:rPr lang="en-US" sz="1600" i="1" dirty="0"/>
              <a:t>no                43896</a:t>
            </a:r>
          </a:p>
          <a:p>
            <a:pPr marL="0" indent="0">
              <a:buNone/>
            </a:pPr>
            <a:r>
              <a:rPr lang="en-US" sz="1600" i="1" dirty="0"/>
              <a:t>	sometimes          3787</a:t>
            </a:r>
          </a:p>
          <a:p>
            <a:pPr marL="0" indent="0">
              <a:buNone/>
            </a:pPr>
            <a:r>
              <a:rPr lang="en-US" sz="1600" i="1" dirty="0"/>
              <a:t>	when drinking      3040</a:t>
            </a:r>
          </a:p>
          <a:p>
            <a:pPr marL="0" indent="0">
              <a:buNone/>
            </a:pPr>
            <a:r>
              <a:rPr lang="en-US" sz="1600" i="1" dirty="0"/>
              <a:t>	yes                2231</a:t>
            </a:r>
          </a:p>
          <a:p>
            <a:pPr marL="0" indent="0">
              <a:buNone/>
            </a:pPr>
            <a:r>
              <a:rPr lang="en-US" sz="1600" i="1" dirty="0"/>
              <a:t>	trying to quit     1480</a:t>
            </a:r>
          </a:p>
        </p:txBody>
      </p:sp>
    </p:spTree>
    <p:extLst>
      <p:ext uri="{BB962C8B-B14F-4D97-AF65-F5344CB8AC3E}">
        <p14:creationId xmlns:p14="http://schemas.microsoft.com/office/powerpoint/2010/main" val="820024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9</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70000" lnSpcReduction="20000"/>
          </a:bodyPr>
          <a:lstStyle/>
          <a:p>
            <a:r>
              <a:rPr lang="en-US" sz="2800" dirty="0"/>
              <a:t>Results for SVC (1. set of features): </a:t>
            </a:r>
          </a:p>
          <a:p>
            <a:pPr lvl="1"/>
            <a:r>
              <a:rPr lang="en-US" sz="2400" dirty="0"/>
              <a:t>Best model parameters:</a:t>
            </a:r>
          </a:p>
          <a:p>
            <a:pPr marL="457200" lvl="1" indent="0">
              <a:buNone/>
            </a:pPr>
            <a:r>
              <a:rPr lang="en-US" sz="2400" dirty="0"/>
              <a:t>    {'C': 0.9, 'gamma': 10}</a:t>
            </a:r>
          </a:p>
          <a:p>
            <a:pPr lvl="1"/>
            <a:r>
              <a:rPr lang="en-US" sz="2400" dirty="0"/>
              <a:t>Confusion matrix:</a:t>
            </a:r>
          </a:p>
          <a:p>
            <a:pPr marL="457200" lvl="1" indent="0">
              <a:buNone/>
            </a:pPr>
            <a:r>
              <a:rPr lang="en-US" sz="2400" dirty="0"/>
              <a:t>	[[   0  385    6    0    0    0]</a:t>
            </a:r>
          </a:p>
          <a:p>
            <a:pPr marL="457200" lvl="1" indent="0">
              <a:buNone/>
            </a:pPr>
            <a:r>
              <a:rPr lang="en-US" sz="2400" dirty="0"/>
              <a:t> 	 [   0 5931   59    0    0    0]</a:t>
            </a:r>
          </a:p>
          <a:p>
            <a:pPr marL="457200" lvl="1" indent="0">
              <a:buNone/>
            </a:pPr>
            <a:r>
              <a:rPr lang="en-US" sz="2400" dirty="0"/>
              <a:t>        [   0 3480   54    0    0    0]</a:t>
            </a:r>
          </a:p>
          <a:p>
            <a:pPr marL="457200" lvl="1" indent="0">
              <a:buNone/>
            </a:pPr>
            <a:r>
              <a:rPr lang="en-US" sz="2400" dirty="0"/>
              <a:t>        [   0 1352   26    0    0    0]</a:t>
            </a:r>
          </a:p>
          <a:p>
            <a:pPr marL="457200" lvl="1" indent="0">
              <a:buNone/>
            </a:pPr>
            <a:r>
              <a:rPr lang="en-US" sz="2400" dirty="0"/>
              <a:t>        [   0  506    9    0    0    0]</a:t>
            </a:r>
          </a:p>
          <a:p>
            <a:pPr marL="457200" lvl="1" indent="0">
              <a:buNone/>
            </a:pPr>
            <a:r>
              <a:rPr lang="en-US" sz="2400" dirty="0"/>
              <a:t>        [   0  176    5    0    0    0]]</a:t>
            </a:r>
          </a:p>
          <a:p>
            <a:pPr lvl="1"/>
            <a:r>
              <a:rPr lang="en-US" sz="2400" dirty="0"/>
              <a:t>Accuracy score 0.5087764807609165</a:t>
            </a:r>
          </a:p>
          <a:p>
            <a:pPr lvl="1"/>
            <a:r>
              <a:rPr lang="en-US" sz="2400" dirty="0"/>
              <a:t>Recall score [0. 1. 0. 0. 0. 0.]</a:t>
            </a:r>
          </a:p>
          <a:p>
            <a:pPr lvl="1"/>
            <a:r>
              <a:rPr lang="en-US" sz="2400" dirty="0"/>
              <a:t>Precision score [0. 0.50877648 0. 0. 0. 0. ]</a:t>
            </a:r>
          </a:p>
          <a:p>
            <a:pPr lvl="1"/>
            <a:r>
              <a:rPr lang="en-US" sz="2400" dirty="0"/>
              <a:t>F1 score [0. 0.6744226 0. 0. 0. 0.]</a:t>
            </a:r>
            <a:endParaRPr lang="en-US" sz="2500" dirty="0"/>
          </a:p>
        </p:txBody>
      </p:sp>
    </p:spTree>
    <p:extLst>
      <p:ext uri="{BB962C8B-B14F-4D97-AF65-F5344CB8AC3E}">
        <p14:creationId xmlns:p14="http://schemas.microsoft.com/office/powerpoint/2010/main" val="272501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10</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a:bodyPr>
          <a:lstStyle/>
          <a:p>
            <a:r>
              <a:rPr lang="en-US" sz="2800" dirty="0"/>
              <a:t>Conclusion:</a:t>
            </a:r>
          </a:p>
          <a:p>
            <a:pPr lvl="1"/>
            <a:r>
              <a:rPr lang="en-US" sz="2400" dirty="0"/>
              <a:t>The algorithm for finding the SVC best model parameters ran approximately 4 times longer than KNN (that’s why I tested SVC only for one set of features).</a:t>
            </a:r>
          </a:p>
          <a:p>
            <a:pPr lvl="1"/>
            <a:r>
              <a:rPr lang="en-US" sz="2400" dirty="0"/>
              <a:t>KNN model achieved the same accuracy score for all sets of features</a:t>
            </a:r>
          </a:p>
          <a:p>
            <a:pPr lvl="1"/>
            <a:r>
              <a:rPr lang="en-US" sz="2400" dirty="0"/>
              <a:t>From confusion matrix we can see that model using bad habits features handled better imbalanced number of samples for age class, but not as I expected (the biggest values on diagonal)</a:t>
            </a:r>
          </a:p>
          <a:p>
            <a:pPr lvl="1"/>
            <a:endParaRPr lang="en-US" sz="2400" dirty="0"/>
          </a:p>
        </p:txBody>
      </p:sp>
    </p:spTree>
    <p:extLst>
      <p:ext uri="{BB962C8B-B14F-4D97-AF65-F5344CB8AC3E}">
        <p14:creationId xmlns:p14="http://schemas.microsoft.com/office/powerpoint/2010/main" val="235446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age from bad habits 11</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743839" cy="3921687"/>
          </a:xfrm>
        </p:spPr>
        <p:txBody>
          <a:bodyPr>
            <a:normAutofit fontScale="92500" lnSpcReduction="20000"/>
          </a:bodyPr>
          <a:lstStyle/>
          <a:p>
            <a:r>
              <a:rPr lang="en-US" sz="2800" dirty="0"/>
              <a:t>Conclusion:</a:t>
            </a:r>
          </a:p>
          <a:p>
            <a:pPr lvl="1"/>
            <a:r>
              <a:rPr lang="en-US" sz="2400" dirty="0"/>
              <a:t>SVC achieved almost the same score as KNN model with the same set of features</a:t>
            </a:r>
          </a:p>
          <a:p>
            <a:pPr lvl="1"/>
            <a:r>
              <a:rPr lang="en-US" sz="2400" dirty="0"/>
              <a:t>Confusion matrix shows as that this model classified everything into only one age category (bin)</a:t>
            </a:r>
          </a:p>
          <a:p>
            <a:pPr lvl="1"/>
            <a:r>
              <a:rPr lang="en-US" sz="2400" dirty="0"/>
              <a:t>It would be interesting to see also how other values: Recall, Precision and F1 change in relation to k or gamma. But as the output for them was multidimensional, I did not know how to handle it – to make average, median, addition…? </a:t>
            </a:r>
          </a:p>
          <a:p>
            <a:pPr lvl="1"/>
            <a:r>
              <a:rPr lang="en-US" sz="2400" dirty="0"/>
              <a:t>The KNN model is better to predict age from bad habits than SVC.</a:t>
            </a:r>
          </a:p>
          <a:p>
            <a:pPr lvl="1"/>
            <a:r>
              <a:rPr lang="en-US" sz="2400" b="1" dirty="0"/>
              <a:t>Conclusion – there is just small dependency between age and bad habits. The tested KNN and SVC models can derive age with 50% accuracy, which is still not enough to have precise model. </a:t>
            </a:r>
          </a:p>
          <a:p>
            <a:pPr marL="457200" lvl="1" indent="0">
              <a:buNone/>
            </a:pPr>
            <a:endParaRPr lang="en-US" sz="2400" dirty="0"/>
          </a:p>
          <a:p>
            <a:pPr lvl="1"/>
            <a:endParaRPr lang="en-US" sz="2400" dirty="0"/>
          </a:p>
        </p:txBody>
      </p:sp>
    </p:spTree>
    <p:extLst>
      <p:ext uri="{BB962C8B-B14F-4D97-AF65-F5344CB8AC3E}">
        <p14:creationId xmlns:p14="http://schemas.microsoft.com/office/powerpoint/2010/main" val="1905077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body type from bad habits, age and sex 1</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3429000"/>
            <a:ext cx="9613861" cy="1245870"/>
          </a:xfrm>
        </p:spPr>
        <p:txBody>
          <a:bodyPr>
            <a:normAutofit fontScale="92500" lnSpcReduction="20000"/>
          </a:bodyPr>
          <a:lstStyle/>
          <a:p>
            <a:pPr marL="0" indent="0">
              <a:buNone/>
            </a:pPr>
            <a:r>
              <a:rPr lang="en-US" sz="3900" b="1" dirty="0"/>
              <a:t>Q3</a:t>
            </a:r>
            <a:r>
              <a:rPr lang="en-US" sz="3900" dirty="0"/>
              <a:t>: Can we predict body type based on bad habits (smoking, drinking, drugs), age and sex?</a:t>
            </a:r>
          </a:p>
          <a:p>
            <a:endParaRPr lang="en-US" dirty="0"/>
          </a:p>
        </p:txBody>
      </p:sp>
    </p:spTree>
    <p:extLst>
      <p:ext uri="{BB962C8B-B14F-4D97-AF65-F5344CB8AC3E}">
        <p14:creationId xmlns:p14="http://schemas.microsoft.com/office/powerpoint/2010/main" val="2095465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body type from bad habits, age and sex 2</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lstStyle/>
          <a:p>
            <a:r>
              <a:rPr lang="en-US" dirty="0"/>
              <a:t>To answer the Q3 I used two classification models: KNN and SVC</a:t>
            </a:r>
          </a:p>
          <a:p>
            <a:r>
              <a:rPr lang="en-US" dirty="0"/>
              <a:t>One sets of features for KNN and SVC: </a:t>
            </a:r>
          </a:p>
          <a:p>
            <a:pPr lvl="1"/>
            <a:r>
              <a:rPr lang="en-US" dirty="0"/>
              <a:t>Bad habits features (drugs, drinks and smokes)</a:t>
            </a:r>
          </a:p>
          <a:p>
            <a:pPr lvl="1"/>
            <a:r>
              <a:rPr lang="en-US" dirty="0"/>
              <a:t>Age (age binned)</a:t>
            </a:r>
          </a:p>
          <a:p>
            <a:pPr lvl="1"/>
            <a:r>
              <a:rPr lang="en-US" dirty="0"/>
              <a:t>Sex </a:t>
            </a:r>
          </a:p>
          <a:p>
            <a:r>
              <a:rPr lang="en-US" dirty="0"/>
              <a:t>Outliers from age were removed (people older than 80 years)</a:t>
            </a:r>
          </a:p>
          <a:p>
            <a:endParaRPr lang="en-US" dirty="0"/>
          </a:p>
        </p:txBody>
      </p:sp>
    </p:spTree>
    <p:extLst>
      <p:ext uri="{BB962C8B-B14F-4D97-AF65-F5344CB8AC3E}">
        <p14:creationId xmlns:p14="http://schemas.microsoft.com/office/powerpoint/2010/main" val="385024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body type from bad habits, age and sex 3</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92500" lnSpcReduction="20000"/>
          </a:bodyPr>
          <a:lstStyle/>
          <a:p>
            <a:r>
              <a:rPr lang="en-US" sz="2800" dirty="0"/>
              <a:t>Results for KNN:</a:t>
            </a:r>
          </a:p>
          <a:p>
            <a:pPr lvl="1"/>
            <a:r>
              <a:rPr lang="en-US" sz="2400" dirty="0"/>
              <a:t>k=43 – the best score </a:t>
            </a:r>
          </a:p>
          <a:p>
            <a:pPr lvl="1"/>
            <a:r>
              <a:rPr lang="en-US" sz="2400" dirty="0"/>
              <a:t>Confusion matrix:</a:t>
            </a:r>
          </a:p>
          <a:p>
            <a:pPr marL="457200" lvl="1" indent="0">
              <a:buNone/>
            </a:pPr>
            <a:r>
              <a:rPr lang="en-US" sz="2400" dirty="0"/>
              <a:t>	[[  89 1459  161   84]</a:t>
            </a:r>
          </a:p>
          <a:p>
            <a:pPr marL="457200" lvl="1" indent="0">
              <a:buNone/>
            </a:pPr>
            <a:r>
              <a:rPr lang="en-US" sz="2400" dirty="0"/>
              <a:t> 	 [  68 4647  221   86]</a:t>
            </a:r>
          </a:p>
          <a:p>
            <a:pPr marL="457200" lvl="1" indent="0">
              <a:buNone/>
            </a:pPr>
            <a:r>
              <a:rPr lang="en-US" sz="2400" dirty="0"/>
              <a:t>	 [  74 2508  241  105]</a:t>
            </a:r>
          </a:p>
          <a:p>
            <a:pPr marL="457200" lvl="1" indent="0">
              <a:buNone/>
            </a:pPr>
            <a:r>
              <a:rPr lang="en-US" sz="2400" dirty="0"/>
              <a:t>	 [  40  844  175  128]]</a:t>
            </a:r>
          </a:p>
          <a:p>
            <a:pPr lvl="1"/>
            <a:r>
              <a:rPr lang="en-US" sz="2400" dirty="0"/>
              <a:t>Accuracy score 0.4670631290027447</a:t>
            </a:r>
          </a:p>
          <a:p>
            <a:pPr lvl="1"/>
            <a:r>
              <a:rPr lang="en-US" sz="2400" dirty="0"/>
              <a:t>Recall score [0.04963748 0.92532855 0.08230874 0.10783488]</a:t>
            </a:r>
          </a:p>
          <a:p>
            <a:pPr lvl="1"/>
            <a:r>
              <a:rPr lang="en-US" sz="2400" dirty="0"/>
              <a:t>Precision score [0.32841328 0.49133009 0.30200501 0.31761787]</a:t>
            </a:r>
          </a:p>
          <a:p>
            <a:pPr lvl="1"/>
            <a:r>
              <a:rPr lang="en-US" sz="2400" dirty="0"/>
              <a:t>F1 score [0.08624031 0.64185083 0.12936125 0.16100629]</a:t>
            </a:r>
          </a:p>
        </p:txBody>
      </p:sp>
    </p:spTree>
    <p:extLst>
      <p:ext uri="{BB962C8B-B14F-4D97-AF65-F5344CB8AC3E}">
        <p14:creationId xmlns:p14="http://schemas.microsoft.com/office/powerpoint/2010/main" val="2177974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body type from bad habits, age and sex 4</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5" name="Picture 4" descr="A screenshot of a map&#10;&#10;Description automatically generated">
            <a:extLst>
              <a:ext uri="{FF2B5EF4-FFF2-40B4-BE49-F238E27FC236}">
                <a16:creationId xmlns:a16="http://schemas.microsoft.com/office/drawing/2014/main" id="{924C477B-0D48-47EE-BF51-4C204A12B918}"/>
              </a:ext>
            </a:extLst>
          </p:cNvPr>
          <p:cNvPicPr>
            <a:picLocks noChangeAspect="1"/>
          </p:cNvPicPr>
          <p:nvPr/>
        </p:nvPicPr>
        <p:blipFill>
          <a:blip r:embed="rId2"/>
          <a:stretch>
            <a:fillRect/>
          </a:stretch>
        </p:blipFill>
        <p:spPr>
          <a:xfrm>
            <a:off x="680321" y="2030452"/>
            <a:ext cx="7099336" cy="4827548"/>
          </a:xfrm>
          <a:prstGeom prst="rect">
            <a:avLst/>
          </a:prstGeom>
        </p:spPr>
      </p:pic>
    </p:spTree>
    <p:extLst>
      <p:ext uri="{BB962C8B-B14F-4D97-AF65-F5344CB8AC3E}">
        <p14:creationId xmlns:p14="http://schemas.microsoft.com/office/powerpoint/2010/main" val="2862998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body type from bad habits, age and sex 5</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85000" lnSpcReduction="20000"/>
          </a:bodyPr>
          <a:lstStyle/>
          <a:p>
            <a:r>
              <a:rPr lang="en-US" sz="2800" dirty="0"/>
              <a:t>Results for SVC: </a:t>
            </a:r>
          </a:p>
          <a:p>
            <a:pPr lvl="1"/>
            <a:r>
              <a:rPr lang="en-US" sz="2400" dirty="0"/>
              <a:t>Best model parameters:</a:t>
            </a:r>
          </a:p>
          <a:p>
            <a:pPr marL="457200" lvl="1" indent="0">
              <a:buNone/>
            </a:pPr>
            <a:r>
              <a:rPr lang="en-US" sz="2400" dirty="0"/>
              <a:t>    {'C': 0.9, 'gamma': 7}</a:t>
            </a:r>
          </a:p>
          <a:p>
            <a:pPr lvl="1"/>
            <a:r>
              <a:rPr lang="en-US" sz="2400" dirty="0"/>
              <a:t>Confusion matrix:</a:t>
            </a:r>
          </a:p>
          <a:p>
            <a:pPr marL="457200" lvl="1" indent="0">
              <a:buNone/>
            </a:pPr>
            <a:r>
              <a:rPr lang="en-US" sz="2400" dirty="0"/>
              <a:t>	[[  32 1507  166   88]</a:t>
            </a:r>
          </a:p>
          <a:p>
            <a:pPr marL="457200" lvl="1" indent="0">
              <a:buNone/>
            </a:pPr>
            <a:r>
              <a:rPr lang="en-US" sz="2400" dirty="0"/>
              <a:t> 	 [  16 4769  149   88]</a:t>
            </a:r>
          </a:p>
          <a:p>
            <a:pPr marL="457200" lvl="1" indent="0">
              <a:buNone/>
            </a:pPr>
            <a:r>
              <a:rPr lang="en-US" sz="2400" dirty="0"/>
              <a:t> 	 [  23 2611  165  129]</a:t>
            </a:r>
          </a:p>
          <a:p>
            <a:pPr marL="457200" lvl="1" indent="0">
              <a:buNone/>
            </a:pPr>
            <a:r>
              <a:rPr lang="en-US" sz="2400" dirty="0"/>
              <a:t> 	 [   6  939  104  138]]</a:t>
            </a:r>
          </a:p>
          <a:p>
            <a:pPr lvl="1"/>
            <a:r>
              <a:rPr lang="en-US" sz="2400" dirty="0"/>
              <a:t>Accuracy score 0.466971637694419</a:t>
            </a:r>
          </a:p>
          <a:p>
            <a:pPr lvl="1"/>
            <a:r>
              <a:rPr lang="en-US" sz="2400" dirty="0"/>
              <a:t>Recall score [0.01784718 0.94962166 0.05635246 0.11625948]</a:t>
            </a:r>
          </a:p>
          <a:p>
            <a:pPr lvl="1"/>
            <a:r>
              <a:rPr lang="en-US" sz="2400" dirty="0"/>
              <a:t>Precision score [0.41558442 0.485345   0.28253425 0.31151242]</a:t>
            </a:r>
          </a:p>
          <a:p>
            <a:pPr lvl="1"/>
            <a:r>
              <a:rPr lang="en-US" sz="2400" dirty="0"/>
              <a:t>F1 score [0.0342246  0.64237608 0.09396355 0.16932515]</a:t>
            </a:r>
          </a:p>
        </p:txBody>
      </p:sp>
    </p:spTree>
    <p:extLst>
      <p:ext uri="{BB962C8B-B14F-4D97-AF65-F5344CB8AC3E}">
        <p14:creationId xmlns:p14="http://schemas.microsoft.com/office/powerpoint/2010/main" val="3139244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body type from bad habits, age and sex 6</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997839" cy="4287447"/>
          </a:xfrm>
        </p:spPr>
        <p:txBody>
          <a:bodyPr>
            <a:normAutofit fontScale="92500" lnSpcReduction="10000"/>
          </a:bodyPr>
          <a:lstStyle/>
          <a:p>
            <a:r>
              <a:rPr lang="en-US" sz="2800" dirty="0"/>
              <a:t>Conclusion:</a:t>
            </a:r>
          </a:p>
          <a:p>
            <a:pPr lvl="1"/>
            <a:r>
              <a:rPr lang="en-US" sz="2400" dirty="0"/>
              <a:t>The both algorithms ran approximately the same time</a:t>
            </a:r>
          </a:p>
          <a:p>
            <a:pPr lvl="1"/>
            <a:r>
              <a:rPr lang="en-US" sz="2400" dirty="0"/>
              <a:t>Both model achieved almost the same accuracy score</a:t>
            </a:r>
          </a:p>
          <a:p>
            <a:pPr lvl="1"/>
            <a:r>
              <a:rPr lang="en-US" sz="2400" dirty="0"/>
              <a:t>There aren’t big differences between confusion matrixes, but there is still a problem with imbalanced dataset</a:t>
            </a:r>
          </a:p>
          <a:p>
            <a:pPr lvl="1"/>
            <a:r>
              <a:rPr lang="en-US" sz="2400" dirty="0"/>
              <a:t>Again, it would be interesting to see also how other values: Recall, Precision and F1 change in relation to k or gamma. It can help to improve model and maybe find better parameters (k, gamma or C). </a:t>
            </a:r>
          </a:p>
          <a:p>
            <a:pPr lvl="1"/>
            <a:r>
              <a:rPr lang="en-US" sz="2400" b="1" dirty="0"/>
              <a:t>Conclusion – there is some dependency between body type and bad habits, age and sex. The tested KNN and SVC models can derive age with 46% accuracy, which is still not enough to have precise model. Maybe adding additional features as diet type and high can improve models.</a:t>
            </a:r>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15836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1</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3429000"/>
            <a:ext cx="9613861" cy="1451610"/>
          </a:xfrm>
        </p:spPr>
        <p:txBody>
          <a:bodyPr>
            <a:noAutofit/>
          </a:bodyPr>
          <a:lstStyle/>
          <a:p>
            <a:pPr marL="0" indent="0">
              <a:buNone/>
            </a:pPr>
            <a:r>
              <a:rPr lang="en-US" sz="3600" b="1" dirty="0"/>
              <a:t>Q4</a:t>
            </a:r>
            <a:r>
              <a:rPr lang="en-US" sz="3600" dirty="0"/>
              <a:t>: Can we predict income based on the style of writing (essays in our dataset) and sex? </a:t>
            </a:r>
          </a:p>
        </p:txBody>
      </p:sp>
    </p:spTree>
    <p:extLst>
      <p:ext uri="{BB962C8B-B14F-4D97-AF65-F5344CB8AC3E}">
        <p14:creationId xmlns:p14="http://schemas.microsoft.com/office/powerpoint/2010/main" val="263163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44A-2B72-4049-B58B-B479508939DC}"/>
              </a:ext>
            </a:extLst>
          </p:cNvPr>
          <p:cNvSpPr>
            <a:spLocks noGrp="1"/>
          </p:cNvSpPr>
          <p:nvPr>
            <p:ph type="title"/>
          </p:nvPr>
        </p:nvSpPr>
        <p:spPr/>
        <p:txBody>
          <a:bodyPr/>
          <a:lstStyle/>
          <a:p>
            <a:r>
              <a:rPr lang="en-US" dirty="0"/>
              <a:t>Exploration and Questions</a:t>
            </a:r>
          </a:p>
        </p:txBody>
      </p:sp>
      <p:sp>
        <p:nvSpPr>
          <p:cNvPr id="3" name="Content Placeholder 2">
            <a:extLst>
              <a:ext uri="{FF2B5EF4-FFF2-40B4-BE49-F238E27FC236}">
                <a16:creationId xmlns:a16="http://schemas.microsoft.com/office/drawing/2014/main" id="{C2DF7A91-5457-4A71-A271-870786E8E4FB}"/>
              </a:ext>
            </a:extLst>
          </p:cNvPr>
          <p:cNvSpPr>
            <a:spLocks noGrp="1"/>
          </p:cNvSpPr>
          <p:nvPr>
            <p:ph idx="1"/>
          </p:nvPr>
        </p:nvSpPr>
        <p:spPr/>
        <p:txBody>
          <a:bodyPr>
            <a:normAutofit/>
          </a:bodyPr>
          <a:lstStyle/>
          <a:p>
            <a:r>
              <a:rPr lang="en-US" dirty="0"/>
              <a:t>During the exploration of the dataset I focused on two groups of features:</a:t>
            </a:r>
          </a:p>
          <a:p>
            <a:pPr lvl="1"/>
            <a:r>
              <a:rPr lang="en-US" dirty="0"/>
              <a:t>Bad habits features (smokes, drinks, drugs)</a:t>
            </a:r>
          </a:p>
          <a:p>
            <a:pPr lvl="1"/>
            <a:r>
              <a:rPr lang="en-US" dirty="0"/>
              <a:t>Essays features – the style of writing</a:t>
            </a:r>
          </a:p>
          <a:p>
            <a:r>
              <a:rPr lang="en-US" dirty="0"/>
              <a:t>Based on this two groups of features I formulated my hypothesis/questions. I wanted to see, if I can estimate age, income or sex from these features </a:t>
            </a:r>
            <a:br>
              <a:rPr lang="en-US" dirty="0"/>
            </a:br>
            <a:endParaRPr lang="en-US" dirty="0"/>
          </a:p>
          <a:p>
            <a:endParaRPr lang="en-US" dirty="0"/>
          </a:p>
        </p:txBody>
      </p:sp>
    </p:spTree>
    <p:extLst>
      <p:ext uri="{BB962C8B-B14F-4D97-AF65-F5344CB8AC3E}">
        <p14:creationId xmlns:p14="http://schemas.microsoft.com/office/powerpoint/2010/main" val="3703144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2</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lstStyle/>
          <a:p>
            <a:r>
              <a:rPr lang="en-US" dirty="0"/>
              <a:t>To answer the Q4 I used two classification models: KNN and SVC</a:t>
            </a:r>
          </a:p>
          <a:p>
            <a:r>
              <a:rPr lang="en-US" dirty="0"/>
              <a:t>One sets of features for KNN and SVC: </a:t>
            </a:r>
          </a:p>
          <a:p>
            <a:pPr lvl="1"/>
            <a:r>
              <a:rPr lang="en-US" dirty="0"/>
              <a:t>Essays features (length of features, count of I, me in the text and average length of words in the essay)</a:t>
            </a:r>
          </a:p>
          <a:p>
            <a:pPr lvl="1"/>
            <a:r>
              <a:rPr lang="en-US" dirty="0"/>
              <a:t>Sex </a:t>
            </a:r>
          </a:p>
          <a:p>
            <a:r>
              <a:rPr lang="en-US" dirty="0"/>
              <a:t>Rows where income was not filled (-1) were removed. If not removed the KNN model would classify everything into this one category of income (the input set of income data was extremely unbalanced).</a:t>
            </a:r>
          </a:p>
          <a:p>
            <a:endParaRPr lang="en-US" dirty="0"/>
          </a:p>
        </p:txBody>
      </p:sp>
    </p:spTree>
    <p:extLst>
      <p:ext uri="{BB962C8B-B14F-4D97-AF65-F5344CB8AC3E}">
        <p14:creationId xmlns:p14="http://schemas.microsoft.com/office/powerpoint/2010/main" val="4226771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3</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62500" lnSpcReduction="20000"/>
          </a:bodyPr>
          <a:lstStyle/>
          <a:p>
            <a:r>
              <a:rPr lang="en-US" sz="2800" dirty="0"/>
              <a:t>Results for KNN:</a:t>
            </a:r>
          </a:p>
          <a:p>
            <a:pPr lvl="1"/>
            <a:r>
              <a:rPr lang="en-US" sz="2400" dirty="0"/>
              <a:t>k=57 – the best score </a:t>
            </a:r>
          </a:p>
          <a:p>
            <a:pPr lvl="1"/>
            <a:r>
              <a:rPr lang="en-US" sz="2400" dirty="0"/>
              <a:t>Confusion matrix:</a:t>
            </a:r>
          </a:p>
          <a:p>
            <a:pPr marL="457200" lvl="1" indent="0">
              <a:buNone/>
            </a:pPr>
            <a:r>
              <a:rPr lang="en-US" sz="2400" dirty="0"/>
              <a:t>	[[508   2   1   3   0   0   2  66   0   0   0   1]</a:t>
            </a:r>
          </a:p>
          <a:p>
            <a:pPr marL="457200" lvl="1" indent="0">
              <a:buNone/>
            </a:pPr>
            <a:r>
              <a:rPr lang="en-US" sz="2400" dirty="0"/>
              <a:t>	 [169   2   1   1   0   1   2  36   0   0   0   0]</a:t>
            </a:r>
          </a:p>
          <a:p>
            <a:pPr marL="457200" lvl="1" indent="0">
              <a:buNone/>
            </a:pPr>
            <a:r>
              <a:rPr lang="en-US" sz="2400" dirty="0"/>
              <a:t> 	 [142   0   0   0   0   0   1  30   0   0   0   0]</a:t>
            </a:r>
          </a:p>
          <a:p>
            <a:pPr marL="457200" lvl="1" indent="0">
              <a:buNone/>
            </a:pPr>
            <a:r>
              <a:rPr lang="en-US" sz="2400" dirty="0"/>
              <a:t>	 [147   2   1   3   0   0   2  26   0   0   0   0]</a:t>
            </a:r>
          </a:p>
          <a:p>
            <a:pPr marL="457200" lvl="1" indent="0">
              <a:buNone/>
            </a:pPr>
            <a:r>
              <a:rPr lang="en-US" sz="2400" dirty="0"/>
              <a:t>	 [106   0   1   1   1   0   3  25   0   0   0   1]</a:t>
            </a:r>
          </a:p>
          <a:p>
            <a:pPr marL="457200" lvl="1" indent="0">
              <a:buNone/>
            </a:pPr>
            <a:r>
              <a:rPr lang="en-US" sz="2400" dirty="0"/>
              <a:t>	 [107   0   0   1   0   0   2  20   0   0   0   0]</a:t>
            </a:r>
          </a:p>
          <a:p>
            <a:pPr marL="457200" lvl="1" indent="0">
              <a:buNone/>
            </a:pPr>
            <a:r>
              <a:rPr lang="en-US" sz="2400" dirty="0"/>
              <a:t>	 [167   0   2   0   0   0   2  37   0   0   0   0]</a:t>
            </a:r>
          </a:p>
          <a:p>
            <a:pPr marL="457200" lvl="1" indent="0">
              <a:buNone/>
            </a:pPr>
            <a:r>
              <a:rPr lang="en-US" sz="2400" dirty="0"/>
              <a:t>	 [264   1   0   6   1   0   3  65   1   0   0   0]</a:t>
            </a:r>
          </a:p>
          <a:p>
            <a:pPr marL="457200" lvl="1" indent="0">
              <a:buNone/>
            </a:pPr>
            <a:r>
              <a:rPr lang="en-US" sz="2400" dirty="0"/>
              <a:t>	 [ 91   1   0   1   0   0   0  28   0   0   0   0]</a:t>
            </a:r>
          </a:p>
          <a:p>
            <a:pPr marL="457200" lvl="1" indent="0">
              <a:buNone/>
            </a:pPr>
            <a:r>
              <a:rPr lang="en-US" sz="2400" dirty="0"/>
              <a:t>	 [ 26   0   0   0   0   0   2   4   0   0   0   0]</a:t>
            </a:r>
          </a:p>
          <a:p>
            <a:pPr marL="457200" lvl="1" indent="0">
              <a:buNone/>
            </a:pPr>
            <a:r>
              <a:rPr lang="en-US" sz="2400" dirty="0"/>
              <a:t>	 [  5   0   0   0   0   0   1   2   0   0   0   0]</a:t>
            </a:r>
          </a:p>
          <a:p>
            <a:pPr marL="457200" lvl="1" indent="0">
              <a:buNone/>
            </a:pPr>
            <a:r>
              <a:rPr lang="en-US" sz="2400" dirty="0"/>
              <a:t>	 [ 83   1   1   1   0   1   1  11   0   0   0   0]]</a:t>
            </a:r>
          </a:p>
        </p:txBody>
      </p:sp>
    </p:spTree>
    <p:extLst>
      <p:ext uri="{BB962C8B-B14F-4D97-AF65-F5344CB8AC3E}">
        <p14:creationId xmlns:p14="http://schemas.microsoft.com/office/powerpoint/2010/main" val="3339679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4</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a:bodyPr>
          <a:lstStyle/>
          <a:p>
            <a:r>
              <a:rPr lang="en-US" sz="2800" dirty="0"/>
              <a:t>Results for KNN:</a:t>
            </a:r>
          </a:p>
          <a:p>
            <a:pPr lvl="1"/>
            <a:r>
              <a:rPr lang="en-US" sz="2400" dirty="0"/>
              <a:t>Accuracy score 0.2610062893081761</a:t>
            </a:r>
          </a:p>
          <a:p>
            <a:pPr lvl="1"/>
            <a:r>
              <a:rPr lang="en-US" sz="2400" dirty="0"/>
              <a:t>Recall score [0.87135506 0.00943396 0.  0.01657459 0.00724638 0.  0.00961538 0.19061584 0. 0. 0. 0.]</a:t>
            </a:r>
          </a:p>
          <a:p>
            <a:pPr lvl="1"/>
            <a:r>
              <a:rPr lang="en-US" sz="2400" dirty="0"/>
              <a:t>Precision score [0.27988981 0.22222222 0. 0.17647059 0.5  0. 0.0952381  0.18571429 0. 0.  0. 0.]</a:t>
            </a:r>
          </a:p>
          <a:p>
            <a:pPr lvl="1"/>
            <a:r>
              <a:rPr lang="en-US" sz="2400" dirty="0"/>
              <a:t>F1 score [0.42368641 0.01809955 0. 0.03030303 0.01428571 0. 0.01746725 0.18813314 0. 0. 0. 0.]</a:t>
            </a:r>
          </a:p>
        </p:txBody>
      </p:sp>
    </p:spTree>
    <p:extLst>
      <p:ext uri="{BB962C8B-B14F-4D97-AF65-F5344CB8AC3E}">
        <p14:creationId xmlns:p14="http://schemas.microsoft.com/office/powerpoint/2010/main" val="1163217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income based on writing style 5</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8" name="Picture 7" descr="A close up of a map&#10;&#10;Description automatically generated">
            <a:extLst>
              <a:ext uri="{FF2B5EF4-FFF2-40B4-BE49-F238E27FC236}">
                <a16:creationId xmlns:a16="http://schemas.microsoft.com/office/drawing/2014/main" id="{A206E986-F701-42E2-9A53-85169923618B}"/>
              </a:ext>
            </a:extLst>
          </p:cNvPr>
          <p:cNvPicPr>
            <a:picLocks noChangeAspect="1"/>
          </p:cNvPicPr>
          <p:nvPr/>
        </p:nvPicPr>
        <p:blipFill>
          <a:blip r:embed="rId2"/>
          <a:stretch>
            <a:fillRect/>
          </a:stretch>
        </p:blipFill>
        <p:spPr>
          <a:xfrm>
            <a:off x="680321" y="2079800"/>
            <a:ext cx="7026765" cy="4778200"/>
          </a:xfrm>
          <a:prstGeom prst="rect">
            <a:avLst/>
          </a:prstGeom>
        </p:spPr>
      </p:pic>
    </p:spTree>
    <p:extLst>
      <p:ext uri="{BB962C8B-B14F-4D97-AF65-F5344CB8AC3E}">
        <p14:creationId xmlns:p14="http://schemas.microsoft.com/office/powerpoint/2010/main" val="2011003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6</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944136" cy="3767899"/>
          </a:xfrm>
        </p:spPr>
        <p:txBody>
          <a:bodyPr>
            <a:normAutofit fontScale="62500" lnSpcReduction="20000"/>
          </a:bodyPr>
          <a:lstStyle/>
          <a:p>
            <a:r>
              <a:rPr lang="en-US" sz="2800" dirty="0"/>
              <a:t>Results for SVC: </a:t>
            </a:r>
          </a:p>
          <a:p>
            <a:pPr lvl="1"/>
            <a:r>
              <a:rPr lang="en-US" sz="2400" dirty="0"/>
              <a:t>Best model parameters:</a:t>
            </a:r>
          </a:p>
          <a:p>
            <a:pPr marL="457200" lvl="1" indent="0">
              <a:buNone/>
            </a:pPr>
            <a:r>
              <a:rPr lang="en-US" sz="2400" dirty="0"/>
              <a:t>    {'C': 0.9, 'gamma’: 1}</a:t>
            </a:r>
          </a:p>
          <a:p>
            <a:pPr lvl="1"/>
            <a:r>
              <a:rPr lang="en-US" sz="2400" dirty="0"/>
              <a:t>Confusion matrix:</a:t>
            </a:r>
          </a:p>
          <a:p>
            <a:pPr marL="457200" lvl="1" indent="0">
              <a:buNone/>
            </a:pPr>
            <a:r>
              <a:rPr lang="en-US" sz="2400" dirty="0"/>
              <a:t>	[[583   0   0   0   0   0   0   0   0   0   0   0]</a:t>
            </a:r>
          </a:p>
          <a:p>
            <a:pPr marL="457200" lvl="1" indent="0">
              <a:buNone/>
            </a:pPr>
            <a:r>
              <a:rPr lang="en-US" sz="2400" dirty="0"/>
              <a:t>	 [212   0   0   0   0   0   0   0   0   0   0   0]</a:t>
            </a:r>
          </a:p>
          <a:p>
            <a:pPr marL="457200" lvl="1" indent="0">
              <a:buNone/>
            </a:pPr>
            <a:r>
              <a:rPr lang="en-US" sz="2400" dirty="0"/>
              <a:t>	 [173   0   0   0   0   0   0   0   0   0   0   0]</a:t>
            </a:r>
          </a:p>
          <a:p>
            <a:pPr marL="457200" lvl="1" indent="0">
              <a:buNone/>
            </a:pPr>
            <a:r>
              <a:rPr lang="en-US" sz="2400" dirty="0"/>
              <a:t>	 [181   0   0   0   0   0   0   0   0   0   0   0]</a:t>
            </a:r>
          </a:p>
          <a:p>
            <a:pPr marL="457200" lvl="1" indent="0">
              <a:buNone/>
            </a:pPr>
            <a:r>
              <a:rPr lang="en-US" sz="2400" dirty="0"/>
              <a:t>	 [138   0   0   0   0   0   0   0   0   0   0   0]</a:t>
            </a:r>
          </a:p>
          <a:p>
            <a:pPr marL="457200" lvl="1" indent="0">
              <a:buNone/>
            </a:pPr>
            <a:r>
              <a:rPr lang="en-US" sz="2400" dirty="0"/>
              <a:t> 	 [130   0   0   0   0   0   0   0   0   0   0   0]</a:t>
            </a:r>
          </a:p>
          <a:p>
            <a:pPr marL="457200" lvl="1" indent="0">
              <a:buNone/>
            </a:pPr>
            <a:r>
              <a:rPr lang="en-US" sz="2400" dirty="0"/>
              <a:t> 	 [208   0   0   0   0   0   0   0   0   0   0   0]</a:t>
            </a:r>
          </a:p>
          <a:p>
            <a:pPr marL="457200" lvl="1" indent="0">
              <a:buNone/>
            </a:pPr>
            <a:r>
              <a:rPr lang="en-US" sz="2400" dirty="0"/>
              <a:t>	 [341   0   0   0   0   0   0   0   0   0   0   0]</a:t>
            </a:r>
          </a:p>
          <a:p>
            <a:pPr marL="457200" lvl="1" indent="0">
              <a:buNone/>
            </a:pPr>
            <a:r>
              <a:rPr lang="en-US" sz="2400" dirty="0"/>
              <a:t> 	 [121   0   0   0   0   0   0   0   0   0   0   0]</a:t>
            </a:r>
          </a:p>
          <a:p>
            <a:pPr marL="457200" lvl="1" indent="0">
              <a:buNone/>
            </a:pPr>
            <a:r>
              <a:rPr lang="en-US" sz="2400" dirty="0"/>
              <a:t>	 [ 32   0   0   0   0   0   0   0   0   0   0   0]</a:t>
            </a:r>
          </a:p>
          <a:p>
            <a:pPr marL="457200" lvl="1" indent="0">
              <a:buNone/>
            </a:pPr>
            <a:r>
              <a:rPr lang="en-US" sz="2400" dirty="0"/>
              <a:t>	 [  8   0   0   0   0   0   0   0   0   0   0   0]</a:t>
            </a:r>
          </a:p>
          <a:p>
            <a:pPr marL="457200" lvl="1" indent="0">
              <a:buNone/>
            </a:pPr>
            <a:r>
              <a:rPr lang="en-US" sz="2400" dirty="0"/>
              <a:t>	 [ 99   0   0   0   0   0   0   0   0   0   0   0]]</a:t>
            </a:r>
          </a:p>
        </p:txBody>
      </p:sp>
    </p:spTree>
    <p:extLst>
      <p:ext uri="{BB962C8B-B14F-4D97-AF65-F5344CB8AC3E}">
        <p14:creationId xmlns:p14="http://schemas.microsoft.com/office/powerpoint/2010/main" val="1429553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7</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944136" cy="3767899"/>
          </a:xfrm>
        </p:spPr>
        <p:txBody>
          <a:bodyPr>
            <a:normAutofit/>
          </a:bodyPr>
          <a:lstStyle/>
          <a:p>
            <a:r>
              <a:rPr lang="en-US" sz="2800" dirty="0"/>
              <a:t>Results for SVC: </a:t>
            </a:r>
          </a:p>
          <a:p>
            <a:pPr lvl="1"/>
            <a:r>
              <a:rPr lang="en-US" sz="2400" dirty="0"/>
              <a:t>Accuracy score 0.2619047619047619</a:t>
            </a:r>
          </a:p>
          <a:p>
            <a:pPr lvl="1"/>
            <a:r>
              <a:rPr lang="en-US" sz="2400" dirty="0"/>
              <a:t>Recall score[1  0.   0.   0.   0.   0.   0.   0.   0.   0.   0.   0.]</a:t>
            </a:r>
          </a:p>
          <a:p>
            <a:pPr lvl="1"/>
            <a:r>
              <a:rPr lang="en-US" sz="2400" dirty="0"/>
              <a:t>Precision score [0.26190476  0.   0.   0.   0.   0.   0.   0.   0.   0.   0.   0.]</a:t>
            </a:r>
          </a:p>
          <a:p>
            <a:pPr lvl="1"/>
            <a:r>
              <a:rPr lang="en-US" sz="2400" dirty="0"/>
              <a:t>F1 score [0.41509434  0.   0.   0.   0.   0.   0.   0.   0.   0.   0.   0.]</a:t>
            </a:r>
          </a:p>
        </p:txBody>
      </p:sp>
    </p:spTree>
    <p:extLst>
      <p:ext uri="{BB962C8B-B14F-4D97-AF65-F5344CB8AC3E}">
        <p14:creationId xmlns:p14="http://schemas.microsoft.com/office/powerpoint/2010/main" val="4294273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income based on writing style 8</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784479" cy="3870887"/>
          </a:xfrm>
        </p:spPr>
        <p:txBody>
          <a:bodyPr>
            <a:normAutofit fontScale="85000" lnSpcReduction="20000"/>
          </a:bodyPr>
          <a:lstStyle/>
          <a:p>
            <a:r>
              <a:rPr lang="en-US" sz="2800" dirty="0"/>
              <a:t>Conclusion:</a:t>
            </a:r>
          </a:p>
          <a:p>
            <a:pPr lvl="1"/>
            <a:r>
              <a:rPr lang="en-US" sz="2400" dirty="0"/>
              <a:t>The algorithm for finding the SVC best model parameters ran approximately 2 times longer than KNN</a:t>
            </a:r>
          </a:p>
          <a:p>
            <a:pPr lvl="1"/>
            <a:r>
              <a:rPr lang="en-US" sz="2400" dirty="0"/>
              <a:t>Both model achieved almost the same accuracy score</a:t>
            </a:r>
          </a:p>
          <a:p>
            <a:pPr lvl="1"/>
            <a:r>
              <a:rPr lang="en-US" sz="2400" dirty="0"/>
              <a:t>Confusion matrix of KNN model has better results than for SVC (but not significantly and still it’s not as expected – the highest values on the diagonal)</a:t>
            </a:r>
          </a:p>
          <a:p>
            <a:pPr lvl="1"/>
            <a:r>
              <a:rPr lang="en-US" sz="2400" dirty="0"/>
              <a:t>Again, it would be interesting to see also how other values: Recall, Precision and F1 change in relation to k or gamma. But there was problem how to deal with their multidimensionality.  </a:t>
            </a:r>
          </a:p>
          <a:p>
            <a:pPr lvl="1"/>
            <a:r>
              <a:rPr lang="en-US" sz="2400" b="1" dirty="0"/>
              <a:t>Conclusion – there is only small correlation between essays features and income. It is difficult to say if the models (both KNN and SVC have accuracy 26%) could be better if we have more samples with income in our dataset. Or if we apply some methodology how to fill in missing inputs for income. </a:t>
            </a:r>
          </a:p>
          <a:p>
            <a:pPr lvl="1"/>
            <a:endParaRPr lang="en-US" sz="2400" dirty="0"/>
          </a:p>
        </p:txBody>
      </p:sp>
    </p:spTree>
    <p:extLst>
      <p:ext uri="{BB962C8B-B14F-4D97-AF65-F5344CB8AC3E}">
        <p14:creationId xmlns:p14="http://schemas.microsoft.com/office/powerpoint/2010/main" val="1050375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sex based on writing style 1</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3429000"/>
            <a:ext cx="9613861" cy="1092127"/>
          </a:xfrm>
        </p:spPr>
        <p:txBody>
          <a:bodyPr>
            <a:normAutofit/>
          </a:bodyPr>
          <a:lstStyle/>
          <a:p>
            <a:pPr marL="0" indent="0">
              <a:buNone/>
            </a:pPr>
            <a:r>
              <a:rPr lang="en-US" sz="3600" dirty="0"/>
              <a:t>Q5: Can we predict sex based on the style of writing (essays in our dataset)?</a:t>
            </a:r>
          </a:p>
          <a:p>
            <a:endParaRPr lang="en-US" dirty="0"/>
          </a:p>
        </p:txBody>
      </p:sp>
    </p:spTree>
    <p:extLst>
      <p:ext uri="{BB962C8B-B14F-4D97-AF65-F5344CB8AC3E}">
        <p14:creationId xmlns:p14="http://schemas.microsoft.com/office/powerpoint/2010/main" val="2506592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sex based on writing style 2</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lnSpcReduction="10000"/>
          </a:bodyPr>
          <a:lstStyle/>
          <a:p>
            <a:r>
              <a:rPr lang="en-US" dirty="0"/>
              <a:t>To answer the Q5 I used two classification models: KNN and Naive Bayes Classifier</a:t>
            </a:r>
          </a:p>
          <a:p>
            <a:r>
              <a:rPr lang="en-US" dirty="0"/>
              <a:t>One sets of features for KNN which combined artificial properties of the essay, some of which were created based on quick research on writing style differences between sexes: </a:t>
            </a:r>
          </a:p>
          <a:p>
            <a:pPr lvl="1"/>
            <a:r>
              <a:rPr lang="en-US" dirty="0"/>
              <a:t>All essays features (length of features, </a:t>
            </a:r>
          </a:p>
          <a:p>
            <a:pPr lvl="1"/>
            <a:r>
              <a:rPr lang="en-US" dirty="0"/>
              <a:t>count of I, me in the text and average length of words in the essay, count of used ! – typical for women, </a:t>
            </a:r>
          </a:p>
          <a:p>
            <a:pPr lvl="1"/>
            <a:r>
              <a:rPr lang="en-US" dirty="0"/>
              <a:t>count of used articles a, the – typical for men, count of like, a lot of – typical for men)</a:t>
            </a:r>
          </a:p>
          <a:p>
            <a:r>
              <a:rPr lang="en-US" dirty="0"/>
              <a:t>For Naive Bayes Classifier the complete essays were used </a:t>
            </a:r>
          </a:p>
        </p:txBody>
      </p:sp>
    </p:spTree>
    <p:extLst>
      <p:ext uri="{BB962C8B-B14F-4D97-AF65-F5344CB8AC3E}">
        <p14:creationId xmlns:p14="http://schemas.microsoft.com/office/powerpoint/2010/main" val="4046771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sex based on writing style 3</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92500" lnSpcReduction="10000"/>
          </a:bodyPr>
          <a:lstStyle/>
          <a:p>
            <a:r>
              <a:rPr lang="en-US" sz="2800" dirty="0"/>
              <a:t>Results for KNN:</a:t>
            </a:r>
          </a:p>
          <a:p>
            <a:pPr lvl="1"/>
            <a:r>
              <a:rPr lang="en-US" sz="2400" dirty="0"/>
              <a:t>k=99 – the best score </a:t>
            </a:r>
          </a:p>
          <a:p>
            <a:pPr lvl="1"/>
            <a:r>
              <a:rPr lang="en-US" sz="2400" dirty="0"/>
              <a:t>Confusion matrix:</a:t>
            </a:r>
          </a:p>
          <a:p>
            <a:pPr marL="457200" lvl="1" indent="0">
              <a:buNone/>
            </a:pPr>
            <a:r>
              <a:rPr lang="en-US" sz="2400" dirty="0"/>
              <a:t>	[[6227  670]</a:t>
            </a:r>
          </a:p>
          <a:p>
            <a:pPr marL="457200" lvl="1" indent="0">
              <a:buNone/>
            </a:pPr>
            <a:r>
              <a:rPr lang="en-US" sz="2400" dirty="0"/>
              <a:t> 	 [3863  805]]</a:t>
            </a:r>
          </a:p>
          <a:p>
            <a:pPr lvl="1">
              <a:lnSpc>
                <a:spcPct val="100000"/>
              </a:lnSpc>
            </a:pPr>
            <a:r>
              <a:rPr lang="en-US" sz="2400" dirty="0"/>
              <a:t>Accuracy score 0.608041504539559</a:t>
            </a:r>
          </a:p>
          <a:p>
            <a:pPr lvl="1">
              <a:lnSpc>
                <a:spcPct val="100000"/>
              </a:lnSpc>
            </a:pPr>
            <a:r>
              <a:rPr lang="en-US" sz="2400" dirty="0"/>
              <a:t>Recall score 0.17245072836332476</a:t>
            </a:r>
          </a:p>
          <a:p>
            <a:pPr lvl="1">
              <a:lnSpc>
                <a:spcPct val="100000"/>
              </a:lnSpc>
            </a:pPr>
            <a:r>
              <a:rPr lang="en-US" sz="2400" dirty="0"/>
              <a:t>Precision score 0.5457627118644067</a:t>
            </a:r>
          </a:p>
          <a:p>
            <a:pPr lvl="1">
              <a:lnSpc>
                <a:spcPct val="100000"/>
              </a:lnSpc>
            </a:pPr>
            <a:r>
              <a:rPr lang="en-US" sz="2400" dirty="0"/>
              <a:t>F1 score 0.2620869282109718</a:t>
            </a:r>
          </a:p>
          <a:p>
            <a:pPr lvl="1">
              <a:lnSpc>
                <a:spcPct val="100000"/>
              </a:lnSpc>
            </a:pPr>
            <a:r>
              <a:rPr lang="en-US" sz="2400" dirty="0"/>
              <a:t>Almost the same results were achieved for k=43</a:t>
            </a:r>
          </a:p>
          <a:p>
            <a:pPr marL="457200" lvl="1" indent="0">
              <a:buNone/>
            </a:pPr>
            <a:endParaRPr lang="en-US" sz="2400" dirty="0"/>
          </a:p>
        </p:txBody>
      </p:sp>
    </p:spTree>
    <p:extLst>
      <p:ext uri="{BB962C8B-B14F-4D97-AF65-F5344CB8AC3E}">
        <p14:creationId xmlns:p14="http://schemas.microsoft.com/office/powerpoint/2010/main" val="220506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9595-43FE-429D-9A64-B77F1869F5A1}"/>
              </a:ext>
            </a:extLst>
          </p:cNvPr>
          <p:cNvSpPr>
            <a:spLocks noGrp="1"/>
          </p:cNvSpPr>
          <p:nvPr>
            <p:ph type="title"/>
          </p:nvPr>
        </p:nvSpPr>
        <p:spPr/>
        <p:txBody>
          <a:bodyPr/>
          <a:lstStyle/>
          <a:p>
            <a:r>
              <a:rPr lang="en-US" dirty="0"/>
              <a:t>Dataset exploration – age and income histograms</a:t>
            </a:r>
          </a:p>
        </p:txBody>
      </p:sp>
      <p:pic>
        <p:nvPicPr>
          <p:cNvPr id="5" name="Content Placeholder 4" descr="A screenshot of a cell phone&#10;&#10;Description automatically generated">
            <a:extLst>
              <a:ext uri="{FF2B5EF4-FFF2-40B4-BE49-F238E27FC236}">
                <a16:creationId xmlns:a16="http://schemas.microsoft.com/office/drawing/2014/main" id="{F07734C5-AC61-44BD-A662-1D5259058B35}"/>
              </a:ext>
            </a:extLst>
          </p:cNvPr>
          <p:cNvPicPr>
            <a:picLocks noGrp="1" noChangeAspect="1"/>
          </p:cNvPicPr>
          <p:nvPr>
            <p:ph idx="1"/>
          </p:nvPr>
        </p:nvPicPr>
        <p:blipFill>
          <a:blip r:embed="rId2"/>
          <a:stretch>
            <a:fillRect/>
          </a:stretch>
        </p:blipFill>
        <p:spPr>
          <a:xfrm>
            <a:off x="347299" y="2328453"/>
            <a:ext cx="5486759" cy="3730997"/>
          </a:xfrm>
        </p:spPr>
      </p:pic>
      <p:pic>
        <p:nvPicPr>
          <p:cNvPr id="7" name="Picture 6" descr="A screenshot of a cell phone&#10;&#10;Description automatically generated">
            <a:extLst>
              <a:ext uri="{FF2B5EF4-FFF2-40B4-BE49-F238E27FC236}">
                <a16:creationId xmlns:a16="http://schemas.microsoft.com/office/drawing/2014/main" id="{73FEA284-EE17-4C3C-8F6D-B21355DF871C}"/>
              </a:ext>
            </a:extLst>
          </p:cNvPr>
          <p:cNvPicPr>
            <a:picLocks noChangeAspect="1"/>
          </p:cNvPicPr>
          <p:nvPr/>
        </p:nvPicPr>
        <p:blipFill>
          <a:blip r:embed="rId3"/>
          <a:stretch>
            <a:fillRect/>
          </a:stretch>
        </p:blipFill>
        <p:spPr>
          <a:xfrm>
            <a:off x="6023069" y="2328453"/>
            <a:ext cx="5486760" cy="3730997"/>
          </a:xfrm>
          <a:prstGeom prst="rect">
            <a:avLst/>
          </a:prstGeom>
        </p:spPr>
      </p:pic>
    </p:spTree>
    <p:extLst>
      <p:ext uri="{BB962C8B-B14F-4D97-AF65-F5344CB8AC3E}">
        <p14:creationId xmlns:p14="http://schemas.microsoft.com/office/powerpoint/2010/main" val="260547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sex based on writing style 4</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lnSpcReduction="10000"/>
          </a:bodyPr>
          <a:lstStyle/>
          <a:p>
            <a:r>
              <a:rPr lang="en-US" sz="2800" dirty="0"/>
              <a:t>Results for KNN:</a:t>
            </a:r>
          </a:p>
          <a:p>
            <a:pPr lvl="1"/>
            <a:r>
              <a:rPr lang="en-US" sz="2400" dirty="0"/>
              <a:t>k=42 – almost the same score as for 99 </a:t>
            </a:r>
          </a:p>
          <a:p>
            <a:pPr lvl="1"/>
            <a:r>
              <a:rPr lang="en-US" sz="2400" dirty="0"/>
              <a:t>Confusion matrix:</a:t>
            </a:r>
          </a:p>
          <a:p>
            <a:pPr marL="457200" lvl="1" indent="0">
              <a:buNone/>
            </a:pPr>
            <a:r>
              <a:rPr lang="en-US" sz="2400" dirty="0"/>
              <a:t>	[[6029  868]</a:t>
            </a:r>
          </a:p>
          <a:p>
            <a:pPr marL="457200" lvl="1" indent="0">
              <a:buNone/>
            </a:pPr>
            <a:r>
              <a:rPr lang="en-US" sz="2400" dirty="0"/>
              <a:t> 	 [3727  941]]</a:t>
            </a:r>
          </a:p>
          <a:p>
            <a:pPr lvl="1">
              <a:lnSpc>
                <a:spcPct val="110000"/>
              </a:lnSpc>
            </a:pPr>
            <a:r>
              <a:rPr lang="en-US" sz="2400" dirty="0"/>
              <a:t>Accuracy score 0.6026805015131863</a:t>
            </a:r>
          </a:p>
          <a:p>
            <a:pPr lvl="1">
              <a:lnSpc>
                <a:spcPct val="110000"/>
              </a:lnSpc>
            </a:pPr>
            <a:r>
              <a:rPr lang="en-US" sz="2400" dirty="0"/>
              <a:t>Recall score 0.2015852613538989</a:t>
            </a:r>
          </a:p>
          <a:p>
            <a:pPr lvl="1">
              <a:lnSpc>
                <a:spcPct val="110000"/>
              </a:lnSpc>
            </a:pPr>
            <a:r>
              <a:rPr lang="en-US" sz="2400" dirty="0"/>
              <a:t>Precision score 0.5201768933112216</a:t>
            </a:r>
          </a:p>
          <a:p>
            <a:pPr lvl="1">
              <a:lnSpc>
                <a:spcPct val="110000"/>
              </a:lnSpc>
            </a:pPr>
            <a:r>
              <a:rPr lang="en-US" sz="2400" dirty="0"/>
              <a:t>F1 score 0.290566620348927</a:t>
            </a:r>
          </a:p>
          <a:p>
            <a:pPr marL="457200" lvl="1" indent="0">
              <a:buNone/>
            </a:pPr>
            <a:endParaRPr lang="en-US" sz="2400" dirty="0"/>
          </a:p>
        </p:txBody>
      </p:sp>
    </p:spTree>
    <p:extLst>
      <p:ext uri="{BB962C8B-B14F-4D97-AF65-F5344CB8AC3E}">
        <p14:creationId xmlns:p14="http://schemas.microsoft.com/office/powerpoint/2010/main" val="3381115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sex based on writing style 5</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5" name="Picture 4" descr="A close up of a map&#10;&#10;Description automatically generated">
            <a:extLst>
              <a:ext uri="{FF2B5EF4-FFF2-40B4-BE49-F238E27FC236}">
                <a16:creationId xmlns:a16="http://schemas.microsoft.com/office/drawing/2014/main" id="{20E8DDE8-27CF-4278-ABE5-3ED73EA41287}"/>
              </a:ext>
            </a:extLst>
          </p:cNvPr>
          <p:cNvPicPr>
            <a:picLocks noChangeAspect="1"/>
          </p:cNvPicPr>
          <p:nvPr/>
        </p:nvPicPr>
        <p:blipFill>
          <a:blip r:embed="rId2"/>
          <a:stretch>
            <a:fillRect/>
          </a:stretch>
        </p:blipFill>
        <p:spPr>
          <a:xfrm>
            <a:off x="680321" y="2222612"/>
            <a:ext cx="6721965" cy="4570936"/>
          </a:xfrm>
          <a:prstGeom prst="rect">
            <a:avLst/>
          </a:prstGeom>
        </p:spPr>
      </p:pic>
    </p:spTree>
    <p:extLst>
      <p:ext uri="{BB962C8B-B14F-4D97-AF65-F5344CB8AC3E}">
        <p14:creationId xmlns:p14="http://schemas.microsoft.com/office/powerpoint/2010/main" val="105083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sex based on writing style 6</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6" name="Picture 5" descr="A close up of a map&#10;&#10;Description automatically generated">
            <a:extLst>
              <a:ext uri="{FF2B5EF4-FFF2-40B4-BE49-F238E27FC236}">
                <a16:creationId xmlns:a16="http://schemas.microsoft.com/office/drawing/2014/main" id="{EA22B157-DBDE-4C31-8EC9-7C62EFE905F6}"/>
              </a:ext>
            </a:extLst>
          </p:cNvPr>
          <p:cNvPicPr>
            <a:picLocks noChangeAspect="1"/>
          </p:cNvPicPr>
          <p:nvPr/>
        </p:nvPicPr>
        <p:blipFill>
          <a:blip r:embed="rId2"/>
          <a:stretch>
            <a:fillRect/>
          </a:stretch>
        </p:blipFill>
        <p:spPr>
          <a:xfrm>
            <a:off x="680320" y="2098829"/>
            <a:ext cx="6817355" cy="4635800"/>
          </a:xfrm>
          <a:prstGeom prst="rect">
            <a:avLst/>
          </a:prstGeom>
        </p:spPr>
      </p:pic>
    </p:spTree>
    <p:extLst>
      <p:ext uri="{BB962C8B-B14F-4D97-AF65-F5344CB8AC3E}">
        <p14:creationId xmlns:p14="http://schemas.microsoft.com/office/powerpoint/2010/main" val="3747308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sex based on writing style 7</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6" name="Picture 5" descr="A close up of a map&#10;&#10;Description automatically generated">
            <a:extLst>
              <a:ext uri="{FF2B5EF4-FFF2-40B4-BE49-F238E27FC236}">
                <a16:creationId xmlns:a16="http://schemas.microsoft.com/office/drawing/2014/main" id="{669C6FAF-B9F9-47EB-BF49-FEC5437315AE}"/>
              </a:ext>
            </a:extLst>
          </p:cNvPr>
          <p:cNvPicPr>
            <a:picLocks noChangeAspect="1"/>
          </p:cNvPicPr>
          <p:nvPr/>
        </p:nvPicPr>
        <p:blipFill>
          <a:blip r:embed="rId2"/>
          <a:stretch>
            <a:fillRect/>
          </a:stretch>
        </p:blipFill>
        <p:spPr>
          <a:xfrm>
            <a:off x="680321" y="2105345"/>
            <a:ext cx="6989199" cy="4752655"/>
          </a:xfrm>
          <a:prstGeom prst="rect">
            <a:avLst/>
          </a:prstGeom>
        </p:spPr>
      </p:pic>
    </p:spTree>
    <p:extLst>
      <p:ext uri="{BB962C8B-B14F-4D97-AF65-F5344CB8AC3E}">
        <p14:creationId xmlns:p14="http://schemas.microsoft.com/office/powerpoint/2010/main" val="1289646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a:xfrm>
            <a:off x="680321" y="753228"/>
            <a:ext cx="9613861" cy="1080938"/>
          </a:xfrm>
        </p:spPr>
        <p:txBody>
          <a:bodyPr>
            <a:normAutofit/>
          </a:bodyPr>
          <a:lstStyle/>
          <a:p>
            <a:r>
              <a:rPr lang="en-US" dirty="0"/>
              <a:t>Classification techniques – sex based on writing style 8</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2" y="2336873"/>
            <a:ext cx="3489341" cy="3599316"/>
          </a:xfrm>
        </p:spPr>
        <p:txBody>
          <a:bodyPr>
            <a:normAutofit/>
          </a:bodyPr>
          <a:lstStyle/>
          <a:p>
            <a:endParaRPr lang="en-US" sz="1800" dirty="0"/>
          </a:p>
          <a:p>
            <a:pPr marL="0" indent="0">
              <a:buNone/>
            </a:pPr>
            <a:r>
              <a:rPr lang="en-US" sz="1800" dirty="0"/>
              <a:t> </a:t>
            </a:r>
          </a:p>
        </p:txBody>
      </p:sp>
      <p:pic>
        <p:nvPicPr>
          <p:cNvPr id="6" name="Picture 5" descr="A close up of a map&#10;&#10;Description automatically generated">
            <a:extLst>
              <a:ext uri="{FF2B5EF4-FFF2-40B4-BE49-F238E27FC236}">
                <a16:creationId xmlns:a16="http://schemas.microsoft.com/office/drawing/2014/main" id="{81F15405-BD5E-43B2-90F7-78C7C97AA900}"/>
              </a:ext>
            </a:extLst>
          </p:cNvPr>
          <p:cNvPicPr>
            <a:picLocks noChangeAspect="1"/>
          </p:cNvPicPr>
          <p:nvPr/>
        </p:nvPicPr>
        <p:blipFill>
          <a:blip r:embed="rId2"/>
          <a:stretch>
            <a:fillRect/>
          </a:stretch>
        </p:blipFill>
        <p:spPr>
          <a:xfrm>
            <a:off x="680321" y="2023111"/>
            <a:ext cx="7110134" cy="4834890"/>
          </a:xfrm>
          <a:prstGeom prst="rect">
            <a:avLst/>
          </a:prstGeom>
        </p:spPr>
      </p:pic>
    </p:spTree>
    <p:extLst>
      <p:ext uri="{BB962C8B-B14F-4D97-AF65-F5344CB8AC3E}">
        <p14:creationId xmlns:p14="http://schemas.microsoft.com/office/powerpoint/2010/main" val="861359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sex based on writing style 9</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944136" cy="3767899"/>
          </a:xfrm>
        </p:spPr>
        <p:txBody>
          <a:bodyPr>
            <a:normAutofit/>
          </a:bodyPr>
          <a:lstStyle/>
          <a:p>
            <a:r>
              <a:rPr lang="en-US" sz="2800" dirty="0"/>
              <a:t>Results for Naïve Bayes Classifier: </a:t>
            </a:r>
          </a:p>
          <a:p>
            <a:pPr lvl="1"/>
            <a:r>
              <a:rPr lang="en-US" sz="2400" dirty="0"/>
              <a:t>Confusion matrix:</a:t>
            </a:r>
          </a:p>
          <a:p>
            <a:pPr marL="457200" lvl="1" indent="0">
              <a:buNone/>
            </a:pPr>
            <a:r>
              <a:rPr lang="en-US" sz="2400" dirty="0"/>
              <a:t>	[[4894 2336]</a:t>
            </a:r>
          </a:p>
          <a:p>
            <a:pPr marL="457200" lvl="1" indent="0">
              <a:buNone/>
            </a:pPr>
            <a:r>
              <a:rPr lang="en-US" sz="2400" dirty="0"/>
              <a:t> 	 [ 892 3868]]</a:t>
            </a:r>
          </a:p>
          <a:p>
            <a:pPr marL="228600" lvl="1">
              <a:spcBef>
                <a:spcPts val="1000"/>
              </a:spcBef>
            </a:pPr>
            <a:r>
              <a:rPr lang="en-US" sz="2800" dirty="0"/>
              <a:t>Accuracy score 0.7307756463719767</a:t>
            </a:r>
          </a:p>
          <a:p>
            <a:pPr marL="228600" lvl="1">
              <a:spcBef>
                <a:spcPts val="1000"/>
              </a:spcBef>
            </a:pPr>
            <a:r>
              <a:rPr lang="en-US" sz="2800" dirty="0"/>
              <a:t>Recall score 0.8126050420168067</a:t>
            </a:r>
          </a:p>
          <a:p>
            <a:pPr marL="228600" lvl="1">
              <a:spcBef>
                <a:spcPts val="1000"/>
              </a:spcBef>
            </a:pPr>
            <a:r>
              <a:rPr lang="en-US" sz="2800" dirty="0"/>
              <a:t>Precision score 0.6234687298517085</a:t>
            </a:r>
          </a:p>
          <a:p>
            <a:pPr marL="228600" lvl="1">
              <a:spcBef>
                <a:spcPts val="1000"/>
              </a:spcBef>
            </a:pPr>
            <a:r>
              <a:rPr lang="en-US" sz="2800" dirty="0"/>
              <a:t>F1 score 0.7055819044144472</a:t>
            </a:r>
          </a:p>
        </p:txBody>
      </p:sp>
    </p:spTree>
    <p:extLst>
      <p:ext uri="{BB962C8B-B14F-4D97-AF65-F5344CB8AC3E}">
        <p14:creationId xmlns:p14="http://schemas.microsoft.com/office/powerpoint/2010/main" val="8951190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Classification techniques – sex based on writing style 10</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fontScale="85000" lnSpcReduction="10000"/>
          </a:bodyPr>
          <a:lstStyle/>
          <a:p>
            <a:r>
              <a:rPr lang="en-US" sz="2800" dirty="0"/>
              <a:t>Conclusion:</a:t>
            </a:r>
          </a:p>
          <a:p>
            <a:pPr lvl="1"/>
            <a:r>
              <a:rPr lang="en-US" sz="2400" dirty="0"/>
              <a:t>The Naïve Bayes Classifier (NBC) ran 3 times faster than KNN</a:t>
            </a:r>
          </a:p>
          <a:p>
            <a:pPr lvl="1"/>
            <a:r>
              <a:rPr lang="en-US" sz="2400" dirty="0"/>
              <a:t>NBC achieved much better results than KNN</a:t>
            </a:r>
          </a:p>
          <a:p>
            <a:pPr lvl="1"/>
            <a:r>
              <a:rPr lang="en-US" sz="2400" dirty="0"/>
              <a:t>Confusion matrix of NBC is as expected – the highest values on diagonal</a:t>
            </a:r>
          </a:p>
          <a:p>
            <a:pPr lvl="1"/>
            <a:r>
              <a:rPr lang="en-US" sz="2400" dirty="0"/>
              <a:t>For KNN classifier it is possible to see how the recall, precision and f1 score change in dependency from k. In our case is recall more interesting, because we want to know how many of the women were classified correctly. Recall value is significantly better for NBC. </a:t>
            </a:r>
          </a:p>
          <a:p>
            <a:pPr lvl="1"/>
            <a:r>
              <a:rPr lang="en-US" sz="2400" dirty="0"/>
              <a:t>For KNN would be good to fined optimal k not only based on score but also consider recall value. </a:t>
            </a:r>
          </a:p>
          <a:p>
            <a:pPr lvl="1"/>
            <a:r>
              <a:rPr lang="en-US" sz="2400" b="1" dirty="0"/>
              <a:t>Conclusion – age can be predicted from style of writing (essays). The best model to do it was Naïve Bayes Classifier with accuracy 73%.</a:t>
            </a:r>
          </a:p>
          <a:p>
            <a:pPr lvl="1"/>
            <a:endParaRPr lang="en-US" sz="2400" dirty="0"/>
          </a:p>
          <a:p>
            <a:pPr lvl="1"/>
            <a:endParaRPr lang="en-US" sz="2400" dirty="0"/>
          </a:p>
        </p:txBody>
      </p:sp>
    </p:spTree>
    <p:extLst>
      <p:ext uri="{BB962C8B-B14F-4D97-AF65-F5344CB8AC3E}">
        <p14:creationId xmlns:p14="http://schemas.microsoft.com/office/powerpoint/2010/main" val="3552571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Final conclusion</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a:xfrm>
            <a:off x="680321" y="2336872"/>
            <a:ext cx="9997839" cy="4023287"/>
          </a:xfrm>
        </p:spPr>
        <p:txBody>
          <a:bodyPr>
            <a:normAutofit fontScale="92500" lnSpcReduction="10000"/>
          </a:bodyPr>
          <a:lstStyle/>
          <a:p>
            <a:r>
              <a:rPr lang="en-US" sz="2800" dirty="0"/>
              <a:t>Q1: It is not possible to predict income only from age using LR. In our dataset the income values were given only for 1/6 of users. Maybe adding another feature as education can improve LR model. And to have more samples for income.</a:t>
            </a:r>
          </a:p>
          <a:p>
            <a:r>
              <a:rPr lang="en-US" sz="2800" dirty="0"/>
              <a:t>Q2 – Q4: for all three questions KNN model was better than SVC. In all cases the big problem was unbalanced data. Some improvements dealing with this problem can improve the models. </a:t>
            </a:r>
          </a:p>
          <a:p>
            <a:pPr lvl="1"/>
            <a:r>
              <a:rPr lang="en-US" sz="2400" dirty="0"/>
              <a:t>In SVC when searching optimal parameters gamma was from interval (1,20). Extend this interval can lead to better model, but it will require my HW update. </a:t>
            </a:r>
          </a:p>
          <a:p>
            <a:pPr lvl="1"/>
            <a:endParaRPr lang="en-US" sz="2400" dirty="0"/>
          </a:p>
        </p:txBody>
      </p:sp>
    </p:spTree>
    <p:extLst>
      <p:ext uri="{BB962C8B-B14F-4D97-AF65-F5344CB8AC3E}">
        <p14:creationId xmlns:p14="http://schemas.microsoft.com/office/powerpoint/2010/main" val="341914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531-1A67-41DC-883B-D609D798EBAC}"/>
              </a:ext>
            </a:extLst>
          </p:cNvPr>
          <p:cNvSpPr>
            <a:spLocks noGrp="1"/>
          </p:cNvSpPr>
          <p:nvPr>
            <p:ph type="title"/>
          </p:nvPr>
        </p:nvSpPr>
        <p:spPr/>
        <p:txBody>
          <a:bodyPr/>
          <a:lstStyle/>
          <a:p>
            <a:r>
              <a:rPr lang="en-US" dirty="0"/>
              <a:t>Final conclusion</a:t>
            </a:r>
          </a:p>
        </p:txBody>
      </p:sp>
      <p:sp>
        <p:nvSpPr>
          <p:cNvPr id="3" name="Content Placeholder 2">
            <a:extLst>
              <a:ext uri="{FF2B5EF4-FFF2-40B4-BE49-F238E27FC236}">
                <a16:creationId xmlns:a16="http://schemas.microsoft.com/office/drawing/2014/main" id="{B374340B-DB78-4663-A912-B5D675A804B8}"/>
              </a:ext>
            </a:extLst>
          </p:cNvPr>
          <p:cNvSpPr>
            <a:spLocks noGrp="1"/>
          </p:cNvSpPr>
          <p:nvPr>
            <p:ph idx="1"/>
          </p:nvPr>
        </p:nvSpPr>
        <p:spPr/>
        <p:txBody>
          <a:bodyPr>
            <a:normAutofit/>
          </a:bodyPr>
          <a:lstStyle/>
          <a:p>
            <a:r>
              <a:rPr lang="en-US" sz="2800" dirty="0"/>
              <a:t>Q5: Naïve Bayes classifier achieved the best results to answer this question. </a:t>
            </a:r>
          </a:p>
          <a:p>
            <a:r>
              <a:rPr lang="en-US" sz="2800" dirty="0"/>
              <a:t>Generally all models achieved better results than a random guess, but the accuracy score and other metrics were far from </a:t>
            </a:r>
            <a:r>
              <a:rPr lang="en-US" sz="2800" dirty="0" err="1"/>
              <a:t>conclusional</a:t>
            </a:r>
            <a:r>
              <a:rPr lang="en-US" sz="2800" dirty="0"/>
              <a:t>. </a:t>
            </a:r>
          </a:p>
          <a:p>
            <a:r>
              <a:rPr lang="en-US" sz="2800" dirty="0"/>
              <a:t>Possible future work: apply some modification to our dataset dealing with unbalance can help to improve the model.  </a:t>
            </a:r>
            <a:endParaRPr lang="en-US" sz="2600" dirty="0"/>
          </a:p>
          <a:p>
            <a:pPr lvl="1"/>
            <a:endParaRPr lang="en-US" sz="2400" dirty="0"/>
          </a:p>
        </p:txBody>
      </p:sp>
    </p:spTree>
    <p:extLst>
      <p:ext uri="{BB962C8B-B14F-4D97-AF65-F5344CB8AC3E}">
        <p14:creationId xmlns:p14="http://schemas.microsoft.com/office/powerpoint/2010/main" val="20520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9595-43FE-429D-9A64-B77F1869F5A1}"/>
              </a:ext>
            </a:extLst>
          </p:cNvPr>
          <p:cNvSpPr>
            <a:spLocks noGrp="1"/>
          </p:cNvSpPr>
          <p:nvPr>
            <p:ph type="title"/>
          </p:nvPr>
        </p:nvSpPr>
        <p:spPr/>
        <p:txBody>
          <a:bodyPr/>
          <a:lstStyle/>
          <a:p>
            <a:r>
              <a:rPr lang="en-US" dirty="0"/>
              <a:t>Dataset exploration – essay length histogram and age/smoking correlation</a:t>
            </a:r>
          </a:p>
        </p:txBody>
      </p:sp>
      <p:pic>
        <p:nvPicPr>
          <p:cNvPr id="5" name="Content Placeholder 4" descr="A screenshot of a social media post&#10;&#10;Description automatically generated">
            <a:extLst>
              <a:ext uri="{FF2B5EF4-FFF2-40B4-BE49-F238E27FC236}">
                <a16:creationId xmlns:a16="http://schemas.microsoft.com/office/drawing/2014/main" id="{70E76B8A-3E61-46ED-B71F-9E5B0281B923}"/>
              </a:ext>
            </a:extLst>
          </p:cNvPr>
          <p:cNvPicPr>
            <a:picLocks noGrp="1" noChangeAspect="1"/>
          </p:cNvPicPr>
          <p:nvPr>
            <p:ph idx="1"/>
          </p:nvPr>
        </p:nvPicPr>
        <p:blipFill>
          <a:blip r:embed="rId2"/>
          <a:stretch>
            <a:fillRect/>
          </a:stretch>
        </p:blipFill>
        <p:spPr>
          <a:xfrm>
            <a:off x="234409" y="2133600"/>
            <a:ext cx="5701934" cy="3808228"/>
          </a:xfrm>
        </p:spPr>
      </p:pic>
      <p:pic>
        <p:nvPicPr>
          <p:cNvPr id="7" name="Picture 6" descr="A screenshot of a cell phone&#10;&#10;Description automatically generated">
            <a:extLst>
              <a:ext uri="{FF2B5EF4-FFF2-40B4-BE49-F238E27FC236}">
                <a16:creationId xmlns:a16="http://schemas.microsoft.com/office/drawing/2014/main" id="{09E66821-0C66-4679-BE5D-69BEA3F8F920}"/>
              </a:ext>
            </a:extLst>
          </p:cNvPr>
          <p:cNvPicPr>
            <a:picLocks noChangeAspect="1"/>
          </p:cNvPicPr>
          <p:nvPr/>
        </p:nvPicPr>
        <p:blipFill>
          <a:blip r:embed="rId3"/>
          <a:stretch>
            <a:fillRect/>
          </a:stretch>
        </p:blipFill>
        <p:spPr>
          <a:xfrm>
            <a:off x="6096000" y="2133600"/>
            <a:ext cx="5600335" cy="3808228"/>
          </a:xfrm>
          <a:prstGeom prst="rect">
            <a:avLst/>
          </a:prstGeom>
        </p:spPr>
      </p:pic>
      <p:sp>
        <p:nvSpPr>
          <p:cNvPr id="8" name="TextBox 7">
            <a:extLst>
              <a:ext uri="{FF2B5EF4-FFF2-40B4-BE49-F238E27FC236}">
                <a16:creationId xmlns:a16="http://schemas.microsoft.com/office/drawing/2014/main" id="{E05F9CE0-F339-4982-AC00-4AC3F4A4D6C3}"/>
              </a:ext>
            </a:extLst>
          </p:cNvPr>
          <p:cNvSpPr txBox="1"/>
          <p:nvPr/>
        </p:nvSpPr>
        <p:spPr>
          <a:xfrm>
            <a:off x="6846570" y="6057781"/>
            <a:ext cx="3840480" cy="800219"/>
          </a:xfrm>
          <a:prstGeom prst="rect">
            <a:avLst/>
          </a:prstGeom>
          <a:noFill/>
        </p:spPr>
        <p:txBody>
          <a:bodyPr wrap="square" rtlCol="0">
            <a:spAutoFit/>
          </a:bodyPr>
          <a:lstStyle/>
          <a:p>
            <a:r>
              <a:rPr lang="en-US" sz="1400" dirty="0"/>
              <a:t>0 = no, 1 = when drinking, 2 = sometimes, 3 = trying to quit, 4 = yes, -1 = not defined</a:t>
            </a:r>
          </a:p>
          <a:p>
            <a:endParaRPr lang="en-US" dirty="0"/>
          </a:p>
        </p:txBody>
      </p:sp>
    </p:spTree>
    <p:extLst>
      <p:ext uri="{BB962C8B-B14F-4D97-AF65-F5344CB8AC3E}">
        <p14:creationId xmlns:p14="http://schemas.microsoft.com/office/powerpoint/2010/main" val="376317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9595-43FE-429D-9A64-B77F1869F5A1}"/>
              </a:ext>
            </a:extLst>
          </p:cNvPr>
          <p:cNvSpPr>
            <a:spLocks noGrp="1"/>
          </p:cNvSpPr>
          <p:nvPr>
            <p:ph type="title"/>
          </p:nvPr>
        </p:nvSpPr>
        <p:spPr/>
        <p:txBody>
          <a:bodyPr/>
          <a:lstStyle/>
          <a:p>
            <a:r>
              <a:rPr lang="en-US" dirty="0"/>
              <a:t>Dataset exploration – age/drinking and age/drugs correlations</a:t>
            </a:r>
          </a:p>
        </p:txBody>
      </p:sp>
      <p:pic>
        <p:nvPicPr>
          <p:cNvPr id="8" name="Content Placeholder 7" descr="A screenshot of a cell phone&#10;&#10;Description automatically generated">
            <a:extLst>
              <a:ext uri="{FF2B5EF4-FFF2-40B4-BE49-F238E27FC236}">
                <a16:creationId xmlns:a16="http://schemas.microsoft.com/office/drawing/2014/main" id="{4E55C17A-98C1-4DCF-80E4-1829865AAEFC}"/>
              </a:ext>
            </a:extLst>
          </p:cNvPr>
          <p:cNvPicPr>
            <a:picLocks noGrp="1" noChangeAspect="1"/>
          </p:cNvPicPr>
          <p:nvPr>
            <p:ph idx="1"/>
          </p:nvPr>
        </p:nvPicPr>
        <p:blipFill>
          <a:blip r:embed="rId2"/>
          <a:stretch>
            <a:fillRect/>
          </a:stretch>
        </p:blipFill>
        <p:spPr>
          <a:xfrm>
            <a:off x="227890" y="2220685"/>
            <a:ext cx="5638936" cy="3834476"/>
          </a:xfrm>
        </p:spPr>
      </p:pic>
      <p:pic>
        <p:nvPicPr>
          <p:cNvPr id="10" name="Picture 9" descr="A screenshot of a social media post&#10;&#10;Description automatically generated">
            <a:extLst>
              <a:ext uri="{FF2B5EF4-FFF2-40B4-BE49-F238E27FC236}">
                <a16:creationId xmlns:a16="http://schemas.microsoft.com/office/drawing/2014/main" id="{FD3C2449-F539-49C7-87BA-14A577F6E555}"/>
              </a:ext>
            </a:extLst>
          </p:cNvPr>
          <p:cNvPicPr>
            <a:picLocks noChangeAspect="1"/>
          </p:cNvPicPr>
          <p:nvPr/>
        </p:nvPicPr>
        <p:blipFill>
          <a:blip r:embed="rId3"/>
          <a:stretch>
            <a:fillRect/>
          </a:stretch>
        </p:blipFill>
        <p:spPr>
          <a:xfrm>
            <a:off x="6103118" y="2220685"/>
            <a:ext cx="5638936" cy="3834476"/>
          </a:xfrm>
          <a:prstGeom prst="rect">
            <a:avLst/>
          </a:prstGeom>
        </p:spPr>
      </p:pic>
      <p:sp>
        <p:nvSpPr>
          <p:cNvPr id="11" name="TextBox 10">
            <a:extLst>
              <a:ext uri="{FF2B5EF4-FFF2-40B4-BE49-F238E27FC236}">
                <a16:creationId xmlns:a16="http://schemas.microsoft.com/office/drawing/2014/main" id="{6839711D-6089-4203-A465-55586D6BC26C}"/>
              </a:ext>
            </a:extLst>
          </p:cNvPr>
          <p:cNvSpPr txBox="1"/>
          <p:nvPr/>
        </p:nvSpPr>
        <p:spPr>
          <a:xfrm>
            <a:off x="6846570" y="6057781"/>
            <a:ext cx="3840480" cy="800219"/>
          </a:xfrm>
          <a:prstGeom prst="rect">
            <a:avLst/>
          </a:prstGeom>
          <a:noFill/>
        </p:spPr>
        <p:txBody>
          <a:bodyPr wrap="square" rtlCol="0">
            <a:spAutoFit/>
          </a:bodyPr>
          <a:lstStyle/>
          <a:p>
            <a:r>
              <a:rPr lang="en-US" sz="1400" dirty="0"/>
              <a:t>0 = never, 1 = sometimes, 2 = often, -1 = not defined</a:t>
            </a:r>
          </a:p>
          <a:p>
            <a:endParaRPr lang="en-US" dirty="0"/>
          </a:p>
        </p:txBody>
      </p:sp>
      <p:sp>
        <p:nvSpPr>
          <p:cNvPr id="13" name="TextBox 12">
            <a:extLst>
              <a:ext uri="{FF2B5EF4-FFF2-40B4-BE49-F238E27FC236}">
                <a16:creationId xmlns:a16="http://schemas.microsoft.com/office/drawing/2014/main" id="{FF0981E9-032D-4C6E-8A69-0773609D49E2}"/>
              </a:ext>
            </a:extLst>
          </p:cNvPr>
          <p:cNvSpPr txBox="1"/>
          <p:nvPr/>
        </p:nvSpPr>
        <p:spPr>
          <a:xfrm>
            <a:off x="883920" y="6104772"/>
            <a:ext cx="3840480" cy="1015663"/>
          </a:xfrm>
          <a:prstGeom prst="rect">
            <a:avLst/>
          </a:prstGeom>
          <a:noFill/>
        </p:spPr>
        <p:txBody>
          <a:bodyPr wrap="square" rtlCol="0">
            <a:spAutoFit/>
          </a:bodyPr>
          <a:lstStyle/>
          <a:p>
            <a:r>
              <a:rPr lang="en-US" sz="1400" dirty="0"/>
              <a:t>0 = not at all, 1= rarely, 2 = socially, 3 = often, 4 = very often, 5 = desperately, -1 = not defined</a:t>
            </a:r>
          </a:p>
          <a:p>
            <a:endParaRPr lang="en-US" dirty="0"/>
          </a:p>
        </p:txBody>
      </p:sp>
    </p:spTree>
    <p:extLst>
      <p:ext uri="{BB962C8B-B14F-4D97-AF65-F5344CB8AC3E}">
        <p14:creationId xmlns:p14="http://schemas.microsoft.com/office/powerpoint/2010/main" val="398906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44A-2B72-4049-B58B-B479508939D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2DF7A91-5457-4A71-A271-870786E8E4FB}"/>
              </a:ext>
            </a:extLst>
          </p:cNvPr>
          <p:cNvSpPr>
            <a:spLocks noGrp="1"/>
          </p:cNvSpPr>
          <p:nvPr>
            <p:ph idx="1"/>
          </p:nvPr>
        </p:nvSpPr>
        <p:spPr/>
        <p:txBody>
          <a:bodyPr>
            <a:normAutofit fontScale="92500" lnSpcReduction="10000"/>
          </a:bodyPr>
          <a:lstStyle/>
          <a:p>
            <a:r>
              <a:rPr lang="en-US" b="1" dirty="0"/>
              <a:t>Q1</a:t>
            </a:r>
            <a:r>
              <a:rPr lang="en-US" dirty="0"/>
              <a:t>: Can we predict income based on age using regression?</a:t>
            </a:r>
          </a:p>
          <a:p>
            <a:r>
              <a:rPr lang="en-US" b="1" dirty="0"/>
              <a:t>Q2</a:t>
            </a:r>
            <a:r>
              <a:rPr lang="en-US" dirty="0"/>
              <a:t>: Can we derive age from bad habits (smoking, drinking, drugs) or from the style of writing (essays in our dataset)?</a:t>
            </a:r>
          </a:p>
          <a:p>
            <a:r>
              <a:rPr lang="en-US" b="1" dirty="0"/>
              <a:t>Q3</a:t>
            </a:r>
            <a:r>
              <a:rPr lang="en-US" dirty="0"/>
              <a:t>: Can we predict body type based on bad habits (smoking, drinking, drugs), age and sex?</a:t>
            </a:r>
          </a:p>
          <a:p>
            <a:r>
              <a:rPr lang="en-US" dirty="0"/>
              <a:t>Q4: Can we predict income based on the style of writing (essays in our dataset) and sex? </a:t>
            </a:r>
          </a:p>
          <a:p>
            <a:r>
              <a:rPr lang="en-US" dirty="0"/>
              <a:t>Q5: Can we predict sex based on the style of writing (essays in our dataset)?</a:t>
            </a:r>
            <a:br>
              <a:rPr lang="en-US" dirty="0"/>
            </a:br>
            <a:endParaRPr lang="en-US" dirty="0"/>
          </a:p>
          <a:p>
            <a:endParaRPr lang="en-US" dirty="0"/>
          </a:p>
        </p:txBody>
      </p:sp>
    </p:spTree>
    <p:extLst>
      <p:ext uri="{BB962C8B-B14F-4D97-AF65-F5344CB8AC3E}">
        <p14:creationId xmlns:p14="http://schemas.microsoft.com/office/powerpoint/2010/main" val="356960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351-AFEB-4D5C-B0F8-30F174213F67}"/>
              </a:ext>
            </a:extLst>
          </p:cNvPr>
          <p:cNvSpPr>
            <a:spLocks noGrp="1"/>
          </p:cNvSpPr>
          <p:nvPr>
            <p:ph type="title"/>
          </p:nvPr>
        </p:nvSpPr>
        <p:spPr/>
        <p:txBody>
          <a:bodyPr/>
          <a:lstStyle/>
          <a:p>
            <a:r>
              <a:rPr lang="en-US" dirty="0"/>
              <a:t>Data preprocessing 1</a:t>
            </a:r>
          </a:p>
        </p:txBody>
      </p:sp>
      <p:sp>
        <p:nvSpPr>
          <p:cNvPr id="3" name="Content Placeholder 2">
            <a:extLst>
              <a:ext uri="{FF2B5EF4-FFF2-40B4-BE49-F238E27FC236}">
                <a16:creationId xmlns:a16="http://schemas.microsoft.com/office/drawing/2014/main" id="{BD7339A7-CE70-46E8-ACA7-721B4973B9E5}"/>
              </a:ext>
            </a:extLst>
          </p:cNvPr>
          <p:cNvSpPr>
            <a:spLocks noGrp="1"/>
          </p:cNvSpPr>
          <p:nvPr>
            <p:ph idx="1"/>
          </p:nvPr>
        </p:nvSpPr>
        <p:spPr/>
        <p:txBody>
          <a:bodyPr/>
          <a:lstStyle/>
          <a:p>
            <a:r>
              <a:rPr lang="en-US" dirty="0"/>
              <a:t>To answer listed questions it was necessary to create new columns</a:t>
            </a:r>
          </a:p>
          <a:p>
            <a:pPr lvl="1"/>
            <a:r>
              <a:rPr lang="en-US" dirty="0" err="1"/>
              <a:t>age_binned</a:t>
            </a:r>
            <a:r>
              <a:rPr lang="en-US" dirty="0"/>
              <a:t>, </a:t>
            </a:r>
            <a:r>
              <a:rPr lang="en-US" dirty="0" err="1"/>
              <a:t>age_code</a:t>
            </a:r>
            <a:endParaRPr lang="en-US" dirty="0"/>
          </a:p>
          <a:p>
            <a:pPr lvl="1"/>
            <a:r>
              <a:rPr lang="en-US" dirty="0" err="1"/>
              <a:t>sex_code</a:t>
            </a:r>
            <a:endParaRPr lang="en-US" dirty="0"/>
          </a:p>
          <a:p>
            <a:pPr lvl="1"/>
            <a:r>
              <a:rPr lang="en-US" dirty="0" err="1"/>
              <a:t>body_type_code</a:t>
            </a:r>
            <a:endParaRPr lang="en-US" dirty="0"/>
          </a:p>
          <a:p>
            <a:pPr lvl="1"/>
            <a:r>
              <a:rPr lang="en-US" dirty="0" err="1"/>
              <a:t>drinks_code</a:t>
            </a:r>
            <a:r>
              <a:rPr lang="en-US" dirty="0"/>
              <a:t>, </a:t>
            </a:r>
            <a:r>
              <a:rPr lang="en-US" dirty="0" err="1"/>
              <a:t>drugs_code</a:t>
            </a:r>
            <a:r>
              <a:rPr lang="en-US" dirty="0"/>
              <a:t>, </a:t>
            </a:r>
            <a:r>
              <a:rPr lang="en-US" dirty="0" err="1"/>
              <a:t>smokes_code</a:t>
            </a:r>
            <a:endParaRPr lang="en-US" dirty="0"/>
          </a:p>
          <a:p>
            <a:pPr lvl="1"/>
            <a:r>
              <a:rPr lang="en-US" dirty="0" err="1"/>
              <a:t>essay_len</a:t>
            </a:r>
            <a:r>
              <a:rPr lang="en-US" dirty="0"/>
              <a:t>, </a:t>
            </a:r>
            <a:r>
              <a:rPr lang="en-US" dirty="0" err="1"/>
              <a:t>I_count</a:t>
            </a:r>
            <a:r>
              <a:rPr lang="en-US" dirty="0"/>
              <a:t>, </a:t>
            </a:r>
            <a:r>
              <a:rPr lang="en-US" dirty="0" err="1"/>
              <a:t>avg_word</a:t>
            </a:r>
            <a:r>
              <a:rPr lang="en-US" dirty="0"/>
              <a:t> (length of the essay; count number of I, I'm or me; average length of words in the essay)</a:t>
            </a:r>
          </a:p>
          <a:p>
            <a:pPr lvl="1"/>
            <a:r>
              <a:rPr lang="en-US" dirty="0" err="1"/>
              <a:t>exclamation_count</a:t>
            </a:r>
            <a:r>
              <a:rPr lang="en-US" dirty="0"/>
              <a:t>, </a:t>
            </a:r>
            <a:r>
              <a:rPr lang="en-US" dirty="0" err="1"/>
              <a:t>articles_count</a:t>
            </a:r>
            <a:r>
              <a:rPr lang="en-US" dirty="0"/>
              <a:t>, </a:t>
            </a:r>
            <a:r>
              <a:rPr lang="en-US" dirty="0" err="1"/>
              <a:t>quant_count</a:t>
            </a:r>
            <a:r>
              <a:rPr lang="en-US" dirty="0"/>
              <a:t> (count number of ! – mostly used by women; count number of a, the; count number of like, a lot of – mostly used by men [https://debuk.wordpress.com/tag/gender-genie/]</a:t>
            </a:r>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6874243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1369</TotalTime>
  <Words>3441</Words>
  <Application>Microsoft Office PowerPoint</Application>
  <PresentationFormat>Widescreen</PresentationFormat>
  <Paragraphs>376</Paragraphs>
  <Slides>58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Trebuchet MS</vt:lpstr>
      <vt:lpstr>Berlin</vt:lpstr>
      <vt:lpstr>Dating Skeleton Project</vt:lpstr>
      <vt:lpstr>Dataset exploration</vt:lpstr>
      <vt:lpstr>Dataset exploration</vt:lpstr>
      <vt:lpstr>Exploration and Questions</vt:lpstr>
      <vt:lpstr>Dataset exploration – age and income histograms</vt:lpstr>
      <vt:lpstr>Dataset exploration – essay length histogram and age/smoking correlation</vt:lpstr>
      <vt:lpstr>Dataset exploration – age/drinking and age/drugs correlations</vt:lpstr>
      <vt:lpstr>Questions</vt:lpstr>
      <vt:lpstr>Data preprocessing 1</vt:lpstr>
      <vt:lpstr>Data preprocessing 2</vt:lpstr>
      <vt:lpstr>Data preprocessing 3</vt:lpstr>
      <vt:lpstr>Data preprocessing 4 - normalization</vt:lpstr>
      <vt:lpstr>Regression techniques – income based on age 1</vt:lpstr>
      <vt:lpstr>Regression techniques - income based on age 2</vt:lpstr>
      <vt:lpstr>Regression techniques – income based on age 3 </vt:lpstr>
      <vt:lpstr>Regression techniques - income based on age 4 </vt:lpstr>
      <vt:lpstr>Regression techniques – income based on age 5 </vt:lpstr>
      <vt:lpstr>Regression techniques – income based on age 6</vt:lpstr>
      <vt:lpstr>Regression techniques – income based on age 7</vt:lpstr>
      <vt:lpstr>Regression techniques – income based on age 8</vt:lpstr>
      <vt:lpstr>Regression techniques – income based on age 9</vt:lpstr>
      <vt:lpstr>Classification techniques – age from bad habits 1</vt:lpstr>
      <vt:lpstr>Classification techniques – age from bad habits 2</vt:lpstr>
      <vt:lpstr>Classification techniques – age from bad habits 3</vt:lpstr>
      <vt:lpstr>Classification techniques – age from bad habits 4</vt:lpstr>
      <vt:lpstr>Classification techniques – age from bad habits 5</vt:lpstr>
      <vt:lpstr>Classification techniques – age from bad habits 6</vt:lpstr>
      <vt:lpstr>Classification techniques – age from bad habits 7</vt:lpstr>
      <vt:lpstr>Classification techniques – age from bad habits 8</vt:lpstr>
      <vt:lpstr>Classification techniques – age from bad habits 9</vt:lpstr>
      <vt:lpstr>Classification techniques – age from bad habits 10</vt:lpstr>
      <vt:lpstr>Classification techniques – age from bad habits 11</vt:lpstr>
      <vt:lpstr>Classification techniques – body type from bad habits, age and sex 1</vt:lpstr>
      <vt:lpstr>Classification techniques – body type from bad habits, age and sex 2</vt:lpstr>
      <vt:lpstr>Classification techniques – body type from bad habits, age and sex 3</vt:lpstr>
      <vt:lpstr>Classification techniques – body type from bad habits, age and sex 4</vt:lpstr>
      <vt:lpstr>Classification techniques – body type from bad habits, age and sex 5</vt:lpstr>
      <vt:lpstr>Classification techniques – body type from bad habits, age and sex 6</vt:lpstr>
      <vt:lpstr>Classification techniques – income based on writing style 1</vt:lpstr>
      <vt:lpstr>Classification techniques – income based on writing style 2</vt:lpstr>
      <vt:lpstr>Classification techniques – income based on writing style 3</vt:lpstr>
      <vt:lpstr>Classification techniques – income based on writing style 4</vt:lpstr>
      <vt:lpstr>Classification techniques – income based on writing style 5</vt:lpstr>
      <vt:lpstr>Classification techniques – income based on writing style 6</vt:lpstr>
      <vt:lpstr>Classification techniques – income based on writing style 7</vt:lpstr>
      <vt:lpstr>Classification techniques – income based on writing style 8</vt:lpstr>
      <vt:lpstr>Classification techniques – sex based on writing style 1</vt:lpstr>
      <vt:lpstr>Classification techniques – sex based on writing style 2</vt:lpstr>
      <vt:lpstr>Classification techniques – sex based on writing style 3</vt:lpstr>
      <vt:lpstr>Classification techniques – sex based on writing style 4</vt:lpstr>
      <vt:lpstr>Classification techniques – sex based on writing style 5</vt:lpstr>
      <vt:lpstr>Classification techniques – sex based on writing style 6</vt:lpstr>
      <vt:lpstr>Classification techniques – sex based on writing style 7</vt:lpstr>
      <vt:lpstr>Classification techniques – sex based on writing style 8</vt:lpstr>
      <vt:lpstr>Classification techniques – sex based on writing style 9</vt:lpstr>
      <vt:lpstr>Classification techniques – sex based on writing style 10</vt:lpstr>
      <vt:lpstr>Final conclusion</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Dating Skeleton Project</dc:title>
  <dc:creator>Renata Rybarova</dc:creator>
  <cp:lastModifiedBy>Renata Rybarova</cp:lastModifiedBy>
  <cp:revision>45</cp:revision>
  <dcterms:created xsi:type="dcterms:W3CDTF">2018-11-10T21:42:17Z</dcterms:created>
  <dcterms:modified xsi:type="dcterms:W3CDTF">2018-11-11T21:03:50Z</dcterms:modified>
</cp:coreProperties>
</file>