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image" Target="../media/image-10-13.png"/><Relationship Id="rId14" Type="http://schemas.openxmlformats.org/officeDocument/2006/relationships/image" Target="../media/image-10-14.png"/><Relationship Id="rId15" Type="http://schemas.openxmlformats.org/officeDocument/2006/relationships/image" Target="../media/image-10-15.png"/><Relationship Id="rId16" Type="http://schemas.openxmlformats.org/officeDocument/2006/relationships/image" Target="../media/image-10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900000">
            <a:off x="7849201" y="53846"/>
            <a:ext cx="1160849" cy="14639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 rot="-600000">
            <a:off x="323492" y="3578650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♫</a:t>
            </a:r>
            <a:endParaRPr lang="en-US" sz="6750" dirty="0"/>
          </a:p>
        </p:txBody>
      </p:sp>
      <p:sp>
        <p:nvSpPr>
          <p:cNvPr id="5" name="Text 2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Introdução ao PA5X Simulator</a:t>
            </a:r>
            <a:endParaRPr lang="en-US" sz="2025" dirty="0"/>
          </a:p>
        </p:txBody>
      </p:sp>
      <p:sp>
        <p:nvSpPr>
          <p:cNvPr id="6" name="Text 3"/>
          <p:cNvSpPr/>
          <p:nvPr/>
        </p:nvSpPr>
        <p:spPr>
          <a:xfrm>
            <a:off x="285750" y="816173"/>
            <a:ext cx="14873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34485" y="816173"/>
            <a:ext cx="104614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480626" y="816173"/>
            <a:ext cx="24400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é uma recriação digital completa do 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285750" y="1044773"/>
            <a:ext cx="30319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teclado arranjador profissional Korg PA5X 88.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1371600"/>
            <a:ext cx="40576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Desenvolvido com tecnologias web modernas, oferece uma experiência autêntica de performance musical com: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194310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idêntica ao Korg PA5X original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457200" y="217170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 teclas virtuais com resposta tátil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457200" y="240030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240 vozes de polifonia simultâneas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457200" y="262890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Ritmos brasileiros e internacionais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457200" y="2857500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Suporte completo a dispositivos MIDI externos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85750" y="3200400"/>
            <a:ext cx="40576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Ideal para músicos, produtores e entusiastas que desejam explorar as capacidades do PA5X sem investimento no hardware físico.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914400"/>
            <a:ext cx="3429000" cy="2857500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285750" y="4629150"/>
            <a:ext cx="145590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1046" dirty="0"/>
          </a:p>
        </p:txBody>
      </p:sp>
      <p:sp>
        <p:nvSpPr>
          <p:cNvPr id="19" name="Text 15"/>
          <p:cNvSpPr/>
          <p:nvPr/>
        </p:nvSpPr>
        <p:spPr>
          <a:xfrm>
            <a:off x="8202141" y="4629150"/>
            <a:ext cx="65610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1/10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-600000">
            <a:off x="7895867" y="3578650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♫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Suporte e Recursos Adicionais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5716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4350" y="842963"/>
            <a:ext cx="136230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Canais de Suporte </a:t>
            </a:r>
            <a:endParaRPr lang="en-US" sz="1238" dirty="0"/>
          </a:p>
        </p:txBody>
      </p:sp>
      <p:sp>
        <p:nvSpPr>
          <p:cNvPr id="7" name="Shape 3"/>
          <p:cNvSpPr/>
          <p:nvPr/>
        </p:nvSpPr>
        <p:spPr>
          <a:xfrm>
            <a:off x="285750" y="1210866"/>
            <a:ext cx="357188" cy="357188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9" y="1303734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7238" y="1193006"/>
            <a:ext cx="35861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E-mail de Suporte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757238" y="1414463"/>
            <a:ext cx="35861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support@pa5x-simulator.com</a:t>
            </a:r>
            <a:endParaRPr lang="en-US" sz="837" dirty="0"/>
          </a:p>
        </p:txBody>
      </p:sp>
      <p:sp>
        <p:nvSpPr>
          <p:cNvPr id="11" name="Shape 6"/>
          <p:cNvSpPr/>
          <p:nvPr/>
        </p:nvSpPr>
        <p:spPr>
          <a:xfrm>
            <a:off x="285750" y="1703784"/>
            <a:ext cx="357188" cy="357188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8" y="1796653"/>
            <a:ext cx="214313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7238" y="1685925"/>
            <a:ext cx="35861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Comunidade Discord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757238" y="1907381"/>
            <a:ext cx="35861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discord.gg/pa5x-simulator</a:t>
            </a:r>
            <a:endParaRPr lang="en-US" sz="837" dirty="0"/>
          </a:p>
        </p:txBody>
      </p:sp>
      <p:sp>
        <p:nvSpPr>
          <p:cNvPr id="15" name="Shape 9"/>
          <p:cNvSpPr/>
          <p:nvPr/>
        </p:nvSpPr>
        <p:spPr>
          <a:xfrm>
            <a:off x="285750" y="2196703"/>
            <a:ext cx="357188" cy="357188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298" y="2289572"/>
            <a:ext cx="166092" cy="17145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57238" y="2178844"/>
            <a:ext cx="35861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Issues</a:t>
            </a:r>
            <a:endParaRPr lang="en-US" sz="942" dirty="0"/>
          </a:p>
        </p:txBody>
      </p:sp>
      <p:sp>
        <p:nvSpPr>
          <p:cNvPr id="18" name="Text 11"/>
          <p:cNvSpPr/>
          <p:nvPr/>
        </p:nvSpPr>
        <p:spPr>
          <a:xfrm>
            <a:off x="757238" y="2400300"/>
            <a:ext cx="35861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github.com/pa5x-simulator/issues</a:t>
            </a:r>
            <a:endParaRPr lang="en-US" sz="837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782491"/>
            <a:ext cx="137517" cy="157163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94705" y="2743200"/>
            <a:ext cx="113834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Documentação </a:t>
            </a:r>
            <a:endParaRPr lang="en-US" sz="1238" dirty="0"/>
          </a:p>
        </p:txBody>
      </p:sp>
      <p:sp>
        <p:nvSpPr>
          <p:cNvPr id="21" name="Shape 13"/>
          <p:cNvSpPr/>
          <p:nvPr/>
        </p:nvSpPr>
        <p:spPr>
          <a:xfrm>
            <a:off x="285750" y="3093244"/>
            <a:ext cx="1971675" cy="5143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2" name="Shape 14"/>
          <p:cNvSpPr/>
          <p:nvPr/>
        </p:nvSpPr>
        <p:spPr>
          <a:xfrm>
            <a:off x="400050" y="3207544"/>
            <a:ext cx="285750" cy="285750"/>
          </a:xfrm>
          <a:prstGeom prst="rect">
            <a:avLst/>
          </a:prstGeom>
          <a:solidFill>
            <a:srgbClr val="00B0FF">
              <a:alpha val="20000"/>
            </a:srgbClr>
          </a:solidFill>
          <a:ln/>
        </p:spPr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47" y="3278981"/>
            <a:ext cx="107156" cy="142875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771525" y="3264694"/>
            <a:ext cx="102049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do Usuário</a:t>
            </a:r>
            <a:endParaRPr lang="en-US" sz="837" dirty="0"/>
          </a:p>
        </p:txBody>
      </p:sp>
      <p:sp>
        <p:nvSpPr>
          <p:cNvPr id="25" name="Shape 16"/>
          <p:cNvSpPr/>
          <p:nvPr/>
        </p:nvSpPr>
        <p:spPr>
          <a:xfrm>
            <a:off x="2371725" y="3093244"/>
            <a:ext cx="1971675" cy="5143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6" name="Shape 17"/>
          <p:cNvSpPr/>
          <p:nvPr/>
        </p:nvSpPr>
        <p:spPr>
          <a:xfrm>
            <a:off x="2486025" y="3207544"/>
            <a:ext cx="285750" cy="285750"/>
          </a:xfrm>
          <a:prstGeom prst="rect">
            <a:avLst/>
          </a:prstGeom>
          <a:solidFill>
            <a:srgbClr val="00B0FF">
              <a:alpha val="20000"/>
            </a:srgbClr>
          </a:solidFill>
          <a:ln/>
        </p:spPr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7463" y="3278981"/>
            <a:ext cx="142875" cy="142875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2857500" y="3264694"/>
            <a:ext cx="2170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FAQ</a:t>
            </a:r>
            <a:endParaRPr lang="en-US" sz="837" dirty="0"/>
          </a:p>
        </p:txBody>
      </p:sp>
      <p:sp>
        <p:nvSpPr>
          <p:cNvPr id="29" name="Shape 19"/>
          <p:cNvSpPr/>
          <p:nvPr/>
        </p:nvSpPr>
        <p:spPr>
          <a:xfrm>
            <a:off x="285750" y="3721894"/>
            <a:ext cx="1971675" cy="5143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0" name="Shape 20"/>
          <p:cNvSpPr/>
          <p:nvPr/>
        </p:nvSpPr>
        <p:spPr>
          <a:xfrm>
            <a:off x="400050" y="3836194"/>
            <a:ext cx="285750" cy="285750"/>
          </a:xfrm>
          <a:prstGeom prst="rect">
            <a:avLst/>
          </a:prstGeom>
          <a:solidFill>
            <a:srgbClr val="00B0FF">
              <a:alpha val="20000"/>
            </a:srgbClr>
          </a:solidFill>
          <a:ln/>
        </p:spPr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558" y="3907631"/>
            <a:ext cx="160734" cy="142875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771525" y="3893344"/>
            <a:ext cx="9967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Tutoriais em Vídeo</a:t>
            </a:r>
            <a:endParaRPr lang="en-US" sz="837" dirty="0"/>
          </a:p>
        </p:txBody>
      </p:sp>
      <p:sp>
        <p:nvSpPr>
          <p:cNvPr id="33" name="Shape 22"/>
          <p:cNvSpPr/>
          <p:nvPr/>
        </p:nvSpPr>
        <p:spPr>
          <a:xfrm>
            <a:off x="2371725" y="3721894"/>
            <a:ext cx="1971675" cy="5143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4" name="Shape 23"/>
          <p:cNvSpPr/>
          <p:nvPr/>
        </p:nvSpPr>
        <p:spPr>
          <a:xfrm>
            <a:off x="2486025" y="3836194"/>
            <a:ext cx="285750" cy="285750"/>
          </a:xfrm>
          <a:prstGeom prst="rect">
            <a:avLst/>
          </a:prstGeom>
          <a:solidFill>
            <a:srgbClr val="00B0FF">
              <a:alpha val="20000"/>
            </a:srgbClr>
          </a:solidFill>
          <a:ln/>
        </p:spPr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39603" y="3907631"/>
            <a:ext cx="178594" cy="142875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2857500" y="3893344"/>
            <a:ext cx="9429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de Referência</a:t>
            </a:r>
            <a:endParaRPr lang="en-US" sz="837" dirty="0"/>
          </a:p>
        </p:txBody>
      </p:sp>
      <p:pic>
        <p:nvPicPr>
          <p:cNvPr id="3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882253"/>
            <a:ext cx="196453" cy="157163"/>
          </a:xfrm>
          <a:prstGeom prst="rect">
            <a:avLst/>
          </a:prstGeom>
        </p:spPr>
      </p:pic>
      <p:sp>
        <p:nvSpPr>
          <p:cNvPr id="38" name="Text 25"/>
          <p:cNvSpPr/>
          <p:nvPr/>
        </p:nvSpPr>
        <p:spPr>
          <a:xfrm>
            <a:off x="4839891" y="842963"/>
            <a:ext cx="125088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Como Contribuir </a:t>
            </a:r>
            <a:endParaRPr lang="en-US" sz="1238" dirty="0"/>
          </a:p>
        </p:txBody>
      </p:sp>
      <p:sp>
        <p:nvSpPr>
          <p:cNvPr id="39" name="Text 26"/>
          <p:cNvSpPr/>
          <p:nvPr/>
        </p:nvSpPr>
        <p:spPr>
          <a:xfrm>
            <a:off x="4572000" y="1193006"/>
            <a:ext cx="428625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PA5X Simulator é um projeto de código aberto e você pode contribuir de várias maneiras:</a:t>
            </a:r>
            <a:endParaRPr lang="en-US" sz="942" dirty="0"/>
          </a:p>
        </p:txBody>
      </p:sp>
      <p:sp>
        <p:nvSpPr>
          <p:cNvPr id="40" name="Text 27"/>
          <p:cNvSpPr/>
          <p:nvPr/>
        </p:nvSpPr>
        <p:spPr>
          <a:xfrm>
            <a:off x="4743450" y="1707356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Reportando bugs e sugerindo melhorias via GitHub Issues</a:t>
            </a:r>
            <a:endParaRPr lang="en-US" sz="837" dirty="0"/>
          </a:p>
        </p:txBody>
      </p:sp>
      <p:sp>
        <p:nvSpPr>
          <p:cNvPr id="41" name="Text 28"/>
          <p:cNvSpPr/>
          <p:nvPr/>
        </p:nvSpPr>
        <p:spPr>
          <a:xfrm>
            <a:off x="4743450" y="1935956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Contribuindo com código através de Pull Requests</a:t>
            </a:r>
            <a:endParaRPr lang="en-US" sz="837" dirty="0"/>
          </a:p>
        </p:txBody>
      </p:sp>
      <p:sp>
        <p:nvSpPr>
          <p:cNvPr id="42" name="Text 29"/>
          <p:cNvSpPr/>
          <p:nvPr/>
        </p:nvSpPr>
        <p:spPr>
          <a:xfrm>
            <a:off x="4743450" y="2164556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Criando novos estilos musicais e compartilhando com a comunidade</a:t>
            </a:r>
            <a:endParaRPr lang="en-US" sz="837" dirty="0"/>
          </a:p>
        </p:txBody>
      </p:sp>
      <p:sp>
        <p:nvSpPr>
          <p:cNvPr id="43" name="Text 30"/>
          <p:cNvSpPr/>
          <p:nvPr/>
        </p:nvSpPr>
        <p:spPr>
          <a:xfrm>
            <a:off x="4743450" y="2393156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Traduzindo a interface para outros idiomas</a:t>
            </a:r>
            <a:endParaRPr lang="en-US" sz="837" dirty="0"/>
          </a:p>
        </p:txBody>
      </p:sp>
      <p:sp>
        <p:nvSpPr>
          <p:cNvPr id="44" name="Text 31"/>
          <p:cNvSpPr/>
          <p:nvPr/>
        </p:nvSpPr>
        <p:spPr>
          <a:xfrm>
            <a:off x="4743450" y="2621756"/>
            <a:ext cx="41148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Compartilhando tutoriais e dicas na comunidade</a:t>
            </a:r>
            <a:endParaRPr lang="en-US" sz="837" dirty="0"/>
          </a:p>
        </p:txBody>
      </p:sp>
      <p:pic>
        <p:nvPicPr>
          <p:cNvPr id="4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3175397"/>
            <a:ext cx="157163" cy="157163"/>
          </a:xfrm>
          <a:prstGeom prst="rect">
            <a:avLst/>
          </a:prstGeom>
        </p:spPr>
      </p:pic>
      <p:sp>
        <p:nvSpPr>
          <p:cNvPr id="46" name="Text 32"/>
          <p:cNvSpPr/>
          <p:nvPr/>
        </p:nvSpPr>
        <p:spPr>
          <a:xfrm>
            <a:off x="4800600" y="3136106"/>
            <a:ext cx="56014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Licença </a:t>
            </a:r>
            <a:endParaRPr lang="en-US" sz="1238" dirty="0"/>
          </a:p>
        </p:txBody>
      </p:sp>
      <p:sp>
        <p:nvSpPr>
          <p:cNvPr id="47" name="Text 33"/>
          <p:cNvSpPr/>
          <p:nvPr/>
        </p:nvSpPr>
        <p:spPr>
          <a:xfrm>
            <a:off x="4572000" y="3498652"/>
            <a:ext cx="20372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Este projeto está licenciado sob a </a:t>
            </a:r>
            <a:endParaRPr lang="en-US" sz="942" dirty="0"/>
          </a:p>
        </p:txBody>
      </p:sp>
      <p:sp>
        <p:nvSpPr>
          <p:cNvPr id="48" name="Text 34"/>
          <p:cNvSpPr/>
          <p:nvPr/>
        </p:nvSpPr>
        <p:spPr>
          <a:xfrm>
            <a:off x="6609224" y="3498652"/>
            <a:ext cx="75751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MIT License</a:t>
            </a:r>
            <a:endParaRPr lang="en-US" sz="942" dirty="0"/>
          </a:p>
        </p:txBody>
      </p:sp>
      <p:sp>
        <p:nvSpPr>
          <p:cNvPr id="49" name="Text 35"/>
          <p:cNvSpPr/>
          <p:nvPr/>
        </p:nvSpPr>
        <p:spPr>
          <a:xfrm>
            <a:off x="7366741" y="3498652"/>
            <a:ext cx="344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942" dirty="0"/>
          </a:p>
        </p:txBody>
      </p:sp>
      <p:sp>
        <p:nvSpPr>
          <p:cNvPr id="50" name="Text 36"/>
          <p:cNvSpPr/>
          <p:nvPr/>
        </p:nvSpPr>
        <p:spPr>
          <a:xfrm>
            <a:off x="4572000" y="3743325"/>
            <a:ext cx="42862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Você pode usar, modificar e distribuir livremente, desde que mantenha os créditos originais.</a:t>
            </a:r>
            <a:endParaRPr lang="en-US" sz="837" dirty="0"/>
          </a:p>
        </p:txBody>
      </p:sp>
      <p:pic>
        <p:nvPicPr>
          <p:cNvPr id="51" name="Image 12" descr="preencoded.png">    </p:cNvPr>
          <p:cNvPicPr>
            <a:picLocks noChangeAspect="1"/>
          </p:cNvPicPr>
          <p:nvPr/>
        </p:nvPicPr>
        <p:blipFill>
          <a:blip r:embed="rId13">
            <a:alphaModFix amt="80000"/>
          </a:blip>
          <a:stretch>
            <a:fillRect/>
          </a:stretch>
        </p:blipFill>
        <p:spPr>
          <a:xfrm>
            <a:off x="5756077" y="4086225"/>
            <a:ext cx="332184" cy="342900"/>
          </a:xfrm>
          <a:prstGeom prst="rect">
            <a:avLst/>
          </a:prstGeom>
        </p:spPr>
      </p:pic>
      <p:pic>
        <p:nvPicPr>
          <p:cNvPr id="52" name="Image 13" descr="preencoded.png">    </p:cNvPr>
          <p:cNvPicPr>
            <a:picLocks noChangeAspect="1"/>
          </p:cNvPicPr>
          <p:nvPr/>
        </p:nvPicPr>
        <p:blipFill>
          <a:blip r:embed="rId14">
            <a:alphaModFix amt="80000"/>
          </a:blip>
          <a:stretch>
            <a:fillRect/>
          </a:stretch>
        </p:blipFill>
        <p:spPr>
          <a:xfrm>
            <a:off x="6259711" y="4086225"/>
            <a:ext cx="428625" cy="342900"/>
          </a:xfrm>
          <a:prstGeom prst="rect">
            <a:avLst/>
          </a:prstGeom>
        </p:spPr>
      </p:pic>
      <p:pic>
        <p:nvPicPr>
          <p:cNvPr id="53" name="Image 14" descr="preencoded.png">    </p:cNvPr>
          <p:cNvPicPr>
            <a:picLocks noChangeAspect="1"/>
          </p:cNvPicPr>
          <p:nvPr/>
        </p:nvPicPr>
        <p:blipFill>
          <a:blip r:embed="rId15">
            <a:alphaModFix amt="80000"/>
          </a:blip>
          <a:stretch>
            <a:fillRect/>
          </a:stretch>
        </p:blipFill>
        <p:spPr>
          <a:xfrm>
            <a:off x="6859786" y="4086225"/>
            <a:ext cx="342900" cy="342900"/>
          </a:xfrm>
          <a:prstGeom prst="rect">
            <a:avLst/>
          </a:prstGeom>
        </p:spPr>
      </p:pic>
      <p:pic>
        <p:nvPicPr>
          <p:cNvPr id="54" name="Image 15" descr="preencoded.png">    </p:cNvPr>
          <p:cNvPicPr>
            <a:picLocks noChangeAspect="1"/>
          </p:cNvPicPr>
          <p:nvPr/>
        </p:nvPicPr>
        <p:blipFill>
          <a:blip r:embed="rId16">
            <a:alphaModFix amt="80000"/>
          </a:blip>
          <a:stretch>
            <a:fillRect/>
          </a:stretch>
        </p:blipFill>
        <p:spPr>
          <a:xfrm>
            <a:off x="7374136" y="4086225"/>
            <a:ext cx="300038" cy="342900"/>
          </a:xfrm>
          <a:prstGeom prst="rect">
            <a:avLst/>
          </a:prstGeom>
        </p:spPr>
      </p:pic>
      <p:sp>
        <p:nvSpPr>
          <p:cNvPr id="55" name="Text 37"/>
          <p:cNvSpPr/>
          <p:nvPr/>
        </p:nvSpPr>
        <p:spPr>
          <a:xfrm>
            <a:off x="285750" y="4714875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56" name="Text 38"/>
          <p:cNvSpPr/>
          <p:nvPr/>
        </p:nvSpPr>
        <p:spPr>
          <a:xfrm>
            <a:off x="8341779" y="4714875"/>
            <a:ext cx="51647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10/10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435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900000">
            <a:off x="7849201" y="53846"/>
            <a:ext cx="1160849" cy="14639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Características Principais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285750" y="842963"/>
            <a:ext cx="4057650" cy="88582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842963"/>
            <a:ext cx="28575" cy="885825"/>
          </a:xfrm>
          <a:prstGeom prst="rect">
            <a:avLst/>
          </a:prstGeom>
          <a:solidFill>
            <a:srgbClr val="64FFD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992981"/>
            <a:ext cx="160734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32222" y="957263"/>
            <a:ext cx="131517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Interface Autêntica 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400050" y="1228725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Layout idêntico ao Korg PA5X 88 com todos os controles, 88 teclas virtuais e display LCD simulado.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285750" y="1843088"/>
            <a:ext cx="4057650" cy="88582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85750" y="1843088"/>
            <a:ext cx="28575" cy="885825"/>
          </a:xfrm>
          <a:prstGeom prst="rect">
            <a:avLst/>
          </a:prstGeom>
          <a:solidFill>
            <a:srgbClr val="64FFDA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993106"/>
            <a:ext cx="142875" cy="14287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14363" y="1957388"/>
            <a:ext cx="176852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Motor de Áudio Avançado 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400050" y="2228850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240 vozes de polifonia, samples de piano super samplados e sistema completo de efeitos (Reverb, Chorus, Delay).</a:t>
            </a:r>
            <a:endParaRPr lang="en-US" sz="942" dirty="0"/>
          </a:p>
        </p:txBody>
      </p:sp>
      <p:sp>
        <p:nvSpPr>
          <p:cNvPr id="15" name="Shape 10"/>
          <p:cNvSpPr/>
          <p:nvPr/>
        </p:nvSpPr>
        <p:spPr>
          <a:xfrm>
            <a:off x="285750" y="2843213"/>
            <a:ext cx="4057650" cy="88582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6" name="Shape 11"/>
          <p:cNvSpPr/>
          <p:nvPr/>
        </p:nvSpPr>
        <p:spPr>
          <a:xfrm>
            <a:off x="285750" y="2843213"/>
            <a:ext cx="28575" cy="885825"/>
          </a:xfrm>
          <a:prstGeom prst="rect">
            <a:avLst/>
          </a:prstGeom>
          <a:solidFill>
            <a:srgbClr val="64FFDA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993231"/>
            <a:ext cx="142875" cy="1428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14363" y="2957513"/>
            <a:ext cx="183396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Estilos Musicais Completos </a:t>
            </a:r>
            <a:endParaRPr lang="en-US" sz="1046" dirty="0"/>
          </a:p>
        </p:txBody>
      </p:sp>
      <p:sp>
        <p:nvSpPr>
          <p:cNvPr id="19" name="Text 13"/>
          <p:cNvSpPr/>
          <p:nvPr/>
        </p:nvSpPr>
        <p:spPr>
          <a:xfrm>
            <a:off x="400050" y="3228975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Ritmos brasileiros (Samba, Bossa Nova, Forró) e internacionais com variações dinâmicas e progressões de acordes.</a:t>
            </a:r>
            <a:endParaRPr lang="en-US" sz="942" dirty="0"/>
          </a:p>
        </p:txBody>
      </p:sp>
      <p:sp>
        <p:nvSpPr>
          <p:cNvPr id="20" name="Shape 14"/>
          <p:cNvSpPr/>
          <p:nvPr/>
        </p:nvSpPr>
        <p:spPr>
          <a:xfrm>
            <a:off x="285750" y="3843338"/>
            <a:ext cx="4057650" cy="88582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1" name="Shape 15"/>
          <p:cNvSpPr/>
          <p:nvPr/>
        </p:nvSpPr>
        <p:spPr>
          <a:xfrm>
            <a:off x="285750" y="3843338"/>
            <a:ext cx="28575" cy="885825"/>
          </a:xfrm>
          <a:prstGeom prst="rect">
            <a:avLst/>
          </a:prstGeom>
          <a:solidFill>
            <a:srgbClr val="64FFDA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3993356"/>
            <a:ext cx="107156" cy="142875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578644" y="3957638"/>
            <a:ext cx="161663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Suporte MIDI Completo </a:t>
            </a:r>
            <a:endParaRPr lang="en-US" sz="1046" dirty="0"/>
          </a:p>
        </p:txBody>
      </p:sp>
      <p:sp>
        <p:nvSpPr>
          <p:cNvPr id="24" name="Text 17"/>
          <p:cNvSpPr/>
          <p:nvPr/>
        </p:nvSpPr>
        <p:spPr>
          <a:xfrm>
            <a:off x="400050" y="4229100"/>
            <a:ext cx="38290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Entrada/saída MIDI para teclados controladores, mapeamento de controles e múltiplos canais configuráveis.</a:t>
            </a:r>
            <a:endParaRPr lang="en-US" sz="942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842963"/>
            <a:ext cx="4286250" cy="2411769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285750" y="5014913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27" name="Text 19"/>
          <p:cNvSpPr/>
          <p:nvPr/>
        </p:nvSpPr>
        <p:spPr>
          <a:xfrm>
            <a:off x="8398985" y="5014913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2/10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-600000">
            <a:off x="7895867" y="3578650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♫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Utilizadas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9645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3641" y="842963"/>
            <a:ext cx="6879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 </a:t>
            </a:r>
            <a:endParaRPr lang="en-US" sz="1238" dirty="0"/>
          </a:p>
        </p:txBody>
      </p:sp>
      <p:sp>
        <p:nvSpPr>
          <p:cNvPr id="7" name="Shape 3"/>
          <p:cNvSpPr/>
          <p:nvPr/>
        </p:nvSpPr>
        <p:spPr>
          <a:xfrm>
            <a:off x="285750" y="1164431"/>
            <a:ext cx="927683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282303"/>
            <a:ext cx="128588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5788" y="1250156"/>
            <a:ext cx="51334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 19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1327733" y="1164431"/>
            <a:ext cx="611488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033" y="1282303"/>
            <a:ext cx="96441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95624" y="1250156"/>
            <a:ext cx="22929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Vite</a:t>
            </a:r>
            <a:endParaRPr lang="en-US" sz="942" dirty="0"/>
          </a:p>
        </p:txBody>
      </p:sp>
      <p:sp>
        <p:nvSpPr>
          <p:cNvPr id="13" name="Shape 7"/>
          <p:cNvSpPr/>
          <p:nvPr/>
        </p:nvSpPr>
        <p:spPr>
          <a:xfrm>
            <a:off x="2053521" y="1164431"/>
            <a:ext cx="1162729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7821" y="1282303"/>
            <a:ext cx="128588" cy="128588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353559" y="1250156"/>
            <a:ext cx="74839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Tailwind CSS</a:t>
            </a:r>
            <a:endParaRPr lang="en-US" sz="942" dirty="0"/>
          </a:p>
        </p:txBody>
      </p:sp>
      <p:sp>
        <p:nvSpPr>
          <p:cNvPr id="16" name="Shape 9"/>
          <p:cNvSpPr/>
          <p:nvPr/>
        </p:nvSpPr>
        <p:spPr>
          <a:xfrm>
            <a:off x="3330550" y="1164431"/>
            <a:ext cx="917777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850" y="1282303"/>
            <a:ext cx="128588" cy="128588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3630588" y="1250156"/>
            <a:ext cx="50343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Radix UI</a:t>
            </a:r>
            <a:endParaRPr lang="en-US" sz="942" dirty="0"/>
          </a:p>
        </p:txBody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1739503"/>
            <a:ext cx="196453" cy="157163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53641" y="1700213"/>
            <a:ext cx="43772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Áudio </a:t>
            </a:r>
            <a:endParaRPr lang="en-US" sz="1238" dirty="0"/>
          </a:p>
        </p:txBody>
      </p:sp>
      <p:sp>
        <p:nvSpPr>
          <p:cNvPr id="21" name="Shape 12"/>
          <p:cNvSpPr/>
          <p:nvPr/>
        </p:nvSpPr>
        <p:spPr>
          <a:xfrm>
            <a:off x="285750" y="2021681"/>
            <a:ext cx="1337221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50" y="2139553"/>
            <a:ext cx="160734" cy="128588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617934" y="2107406"/>
            <a:ext cx="89073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 Audio API</a:t>
            </a:r>
            <a:endParaRPr lang="en-US" sz="942" dirty="0"/>
          </a:p>
        </p:txBody>
      </p:sp>
      <p:sp>
        <p:nvSpPr>
          <p:cNvPr id="24" name="Shape 14"/>
          <p:cNvSpPr/>
          <p:nvPr/>
        </p:nvSpPr>
        <p:spPr>
          <a:xfrm>
            <a:off x="1737271" y="2021681"/>
            <a:ext cx="1267151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1571" y="2139553"/>
            <a:ext cx="144661" cy="128588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2053382" y="2107406"/>
            <a:ext cx="83674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Web MIDI API</a:t>
            </a:r>
            <a:endParaRPr lang="en-US" sz="942" dirty="0"/>
          </a:p>
        </p:txBody>
      </p:sp>
      <p:sp>
        <p:nvSpPr>
          <p:cNvPr id="27" name="Shape 16"/>
          <p:cNvSpPr/>
          <p:nvPr/>
        </p:nvSpPr>
        <p:spPr>
          <a:xfrm>
            <a:off x="3118721" y="2021681"/>
            <a:ext cx="1203247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2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33021" y="2139553"/>
            <a:ext cx="96441" cy="128588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3386612" y="2107406"/>
            <a:ext cx="8210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AudioContext</a:t>
            </a:r>
            <a:endParaRPr lang="en-US" sz="942" dirty="0"/>
          </a:p>
        </p:txBody>
      </p:sp>
      <p:sp>
        <p:nvSpPr>
          <p:cNvPr id="30" name="Shape 18"/>
          <p:cNvSpPr/>
          <p:nvPr/>
        </p:nvSpPr>
        <p:spPr>
          <a:xfrm>
            <a:off x="285750" y="2500313"/>
            <a:ext cx="1295558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0050" y="2618184"/>
            <a:ext cx="128588" cy="128588"/>
          </a:xfrm>
          <a:prstGeom prst="rect">
            <a:avLst/>
          </a:prstGeom>
        </p:spPr>
      </p:pic>
      <p:sp>
        <p:nvSpPr>
          <p:cNvPr id="32" name="Text 19"/>
          <p:cNvSpPr/>
          <p:nvPr/>
        </p:nvSpPr>
        <p:spPr>
          <a:xfrm>
            <a:off x="585788" y="2586038"/>
            <a:ext cx="88122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Síntese Aditiva</a:t>
            </a:r>
            <a:endParaRPr lang="en-US" sz="942" dirty="0"/>
          </a:p>
        </p:txBody>
      </p:sp>
      <p:pic>
        <p:nvPicPr>
          <p:cNvPr id="3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3075384"/>
            <a:ext cx="137517" cy="157163"/>
          </a:xfrm>
          <a:prstGeom prst="rect">
            <a:avLst/>
          </a:prstGeom>
        </p:spPr>
      </p:pic>
      <p:sp>
        <p:nvSpPr>
          <p:cNvPr id="34" name="Text 20"/>
          <p:cNvSpPr/>
          <p:nvPr/>
        </p:nvSpPr>
        <p:spPr>
          <a:xfrm>
            <a:off x="494705" y="3036094"/>
            <a:ext cx="107736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Build e Deploy </a:t>
            </a:r>
            <a:endParaRPr lang="en-US" sz="1238" dirty="0"/>
          </a:p>
        </p:txBody>
      </p:sp>
      <p:sp>
        <p:nvSpPr>
          <p:cNvPr id="35" name="Shape 21"/>
          <p:cNvSpPr/>
          <p:nvPr/>
        </p:nvSpPr>
        <p:spPr>
          <a:xfrm>
            <a:off x="285750" y="3357563"/>
            <a:ext cx="1076195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36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050" y="3475434"/>
            <a:ext cx="128588" cy="128588"/>
          </a:xfrm>
          <a:prstGeom prst="rect">
            <a:avLst/>
          </a:prstGeom>
        </p:spPr>
      </p:pic>
      <p:sp>
        <p:nvSpPr>
          <p:cNvPr id="37" name="Text 22"/>
          <p:cNvSpPr/>
          <p:nvPr/>
        </p:nvSpPr>
        <p:spPr>
          <a:xfrm>
            <a:off x="585788" y="3443288"/>
            <a:ext cx="6618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Inno Setup</a:t>
            </a:r>
            <a:endParaRPr lang="en-US" sz="942" dirty="0"/>
          </a:p>
        </p:txBody>
      </p:sp>
      <p:sp>
        <p:nvSpPr>
          <p:cNvPr id="38" name="Shape 23"/>
          <p:cNvSpPr/>
          <p:nvPr/>
        </p:nvSpPr>
        <p:spPr>
          <a:xfrm>
            <a:off x="1476245" y="3357563"/>
            <a:ext cx="1476105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39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90545" y="3475434"/>
            <a:ext cx="112514" cy="128588"/>
          </a:xfrm>
          <a:prstGeom prst="rect">
            <a:avLst/>
          </a:prstGeom>
        </p:spPr>
      </p:pic>
      <p:sp>
        <p:nvSpPr>
          <p:cNvPr id="40" name="Text 24"/>
          <p:cNvSpPr/>
          <p:nvPr/>
        </p:nvSpPr>
        <p:spPr>
          <a:xfrm>
            <a:off x="1760209" y="3443288"/>
            <a:ext cx="10778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Windows Installer</a:t>
            </a:r>
            <a:endParaRPr lang="en-US" sz="942" dirty="0"/>
          </a:p>
        </p:txBody>
      </p:sp>
      <p:sp>
        <p:nvSpPr>
          <p:cNvPr id="41" name="Shape 25"/>
          <p:cNvSpPr/>
          <p:nvPr/>
        </p:nvSpPr>
        <p:spPr>
          <a:xfrm>
            <a:off x="285750" y="3836194"/>
            <a:ext cx="1548492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4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0050" y="3954066"/>
            <a:ext cx="144661" cy="128588"/>
          </a:xfrm>
          <a:prstGeom prst="rect">
            <a:avLst/>
          </a:prstGeom>
        </p:spPr>
      </p:pic>
      <p:sp>
        <p:nvSpPr>
          <p:cNvPr id="43" name="Text 26"/>
          <p:cNvSpPr/>
          <p:nvPr/>
        </p:nvSpPr>
        <p:spPr>
          <a:xfrm>
            <a:off x="601861" y="3921919"/>
            <a:ext cx="11180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Electron (opcional)</a:t>
            </a:r>
            <a:endParaRPr lang="en-US" sz="942" dirty="0"/>
          </a:p>
        </p:txBody>
      </p:sp>
      <p:sp>
        <p:nvSpPr>
          <p:cNvPr id="44" name="Shape 27"/>
          <p:cNvSpPr/>
          <p:nvPr/>
        </p:nvSpPr>
        <p:spPr>
          <a:xfrm>
            <a:off x="1948542" y="3836194"/>
            <a:ext cx="656611" cy="364331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pic>
        <p:nvPicPr>
          <p:cNvPr id="45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2842" y="3954066"/>
            <a:ext cx="96441" cy="128588"/>
          </a:xfrm>
          <a:prstGeom prst="rect">
            <a:avLst/>
          </a:prstGeom>
        </p:spPr>
      </p:pic>
      <p:sp>
        <p:nvSpPr>
          <p:cNvPr id="46" name="Text 28"/>
          <p:cNvSpPr/>
          <p:nvPr/>
        </p:nvSpPr>
        <p:spPr>
          <a:xfrm>
            <a:off x="2216432" y="3921919"/>
            <a:ext cx="27442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PWA</a:t>
            </a:r>
            <a:endParaRPr lang="en-US" sz="942" dirty="0"/>
          </a:p>
        </p:txBody>
      </p:sp>
      <p:pic>
        <p:nvPicPr>
          <p:cNvPr id="47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72000" y="1535906"/>
            <a:ext cx="4286250" cy="2143125"/>
          </a:xfrm>
          <a:prstGeom prst="rect">
            <a:avLst/>
          </a:prstGeom>
        </p:spPr>
      </p:pic>
      <p:sp>
        <p:nvSpPr>
          <p:cNvPr id="48" name="Text 29"/>
          <p:cNvSpPr/>
          <p:nvPr/>
        </p:nvSpPr>
        <p:spPr>
          <a:xfrm>
            <a:off x="285750" y="4714875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49" name="Text 30"/>
          <p:cNvSpPr/>
          <p:nvPr/>
        </p:nvSpPr>
        <p:spPr>
          <a:xfrm>
            <a:off x="8398985" y="4714875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3/10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07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900000">
            <a:off x="133951" y="53846"/>
            <a:ext cx="1160849" cy="14639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e Instalação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9645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3641" y="842963"/>
            <a:ext cx="164895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Requisitos do Sistema </a:t>
            </a:r>
            <a:endParaRPr lang="en-US" sz="1238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96578"/>
            <a:ext cx="142875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1164431"/>
            <a:ext cx="19215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Windows 10 ou superior (64-bit)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60897"/>
            <a:ext cx="144661" cy="12858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01848" y="1428750"/>
            <a:ext cx="229813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4GB RAM mínimo (8GB recomendado)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25216"/>
            <a:ext cx="142875" cy="12858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0063" y="1693069"/>
            <a:ext cx="175524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2GB de espaço livre em disco</a:t>
            </a:r>
            <a:endParaRPr lang="en-US" sz="942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89534"/>
            <a:ext cx="160734" cy="12858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17922" y="1957388"/>
            <a:ext cx="30669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Placa de som compatível com ASIO (recomendado)</a:t>
            </a:r>
            <a:endParaRPr lang="en-US" sz="942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253853"/>
            <a:ext cx="144661" cy="128588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501848" y="2221706"/>
            <a:ext cx="216157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Teclado MIDI de 88 teclas (opcional)</a:t>
            </a:r>
            <a:endParaRPr lang="en-US" sz="942" dirty="0"/>
          </a:p>
        </p:txBody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625328"/>
            <a:ext cx="157163" cy="157163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514350" y="2586038"/>
            <a:ext cx="155638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Passos de Instalação </a:t>
            </a:r>
            <a:endParaRPr lang="en-US" sz="1238" dirty="0"/>
          </a:p>
        </p:txBody>
      </p:sp>
      <p:sp>
        <p:nvSpPr>
          <p:cNvPr id="19" name="Shape 9"/>
          <p:cNvSpPr/>
          <p:nvPr/>
        </p:nvSpPr>
        <p:spPr>
          <a:xfrm>
            <a:off x="285750" y="2907506"/>
            <a:ext cx="4057650" cy="378619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0" name="Shape 10"/>
          <p:cNvSpPr/>
          <p:nvPr/>
        </p:nvSpPr>
        <p:spPr>
          <a:xfrm>
            <a:off x="400050" y="2996803"/>
            <a:ext cx="200025" cy="200025"/>
          </a:xfrm>
          <a:prstGeom prst="ellipse">
            <a:avLst/>
          </a:prstGeom>
          <a:solidFill>
            <a:srgbClr val="00B0FF"/>
          </a:solidFill>
          <a:ln/>
        </p:spPr>
      </p:sp>
      <p:sp>
        <p:nvSpPr>
          <p:cNvPr id="21" name="Text 11"/>
          <p:cNvSpPr/>
          <p:nvPr/>
        </p:nvSpPr>
        <p:spPr>
          <a:xfrm>
            <a:off x="400050" y="2996803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2" name="Text 12"/>
          <p:cNvSpPr/>
          <p:nvPr/>
        </p:nvSpPr>
        <p:spPr>
          <a:xfrm>
            <a:off x="685800" y="3002161"/>
            <a:ext cx="11130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Baixe o instalador </a:t>
            </a:r>
            <a:endParaRPr lang="en-US" sz="942" dirty="0"/>
          </a:p>
        </p:txBody>
      </p:sp>
      <p:sp>
        <p:nvSpPr>
          <p:cNvPr id="23" name="Text 13"/>
          <p:cNvSpPr/>
          <p:nvPr/>
        </p:nvSpPr>
        <p:spPr>
          <a:xfrm>
            <a:off x="1798858" y="3030736"/>
            <a:ext cx="185196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PA5X_Simulator_Setup.exe</a:t>
            </a:r>
            <a:endParaRPr lang="en-US" sz="942" dirty="0"/>
          </a:p>
        </p:txBody>
      </p:sp>
      <p:sp>
        <p:nvSpPr>
          <p:cNvPr id="24" name="Shape 14"/>
          <p:cNvSpPr/>
          <p:nvPr/>
        </p:nvSpPr>
        <p:spPr>
          <a:xfrm>
            <a:off x="285750" y="3371850"/>
            <a:ext cx="4057650" cy="3714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5" name="Shape 15"/>
          <p:cNvSpPr/>
          <p:nvPr/>
        </p:nvSpPr>
        <p:spPr>
          <a:xfrm>
            <a:off x="400050" y="3457575"/>
            <a:ext cx="200025" cy="200025"/>
          </a:xfrm>
          <a:prstGeom prst="ellipse">
            <a:avLst/>
          </a:prstGeom>
          <a:solidFill>
            <a:srgbClr val="00B0FF"/>
          </a:solidFill>
          <a:ln/>
        </p:spPr>
      </p:sp>
      <p:sp>
        <p:nvSpPr>
          <p:cNvPr id="26" name="Text 16"/>
          <p:cNvSpPr/>
          <p:nvPr/>
        </p:nvSpPr>
        <p:spPr>
          <a:xfrm>
            <a:off x="400050" y="34575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7" name="Text 17"/>
          <p:cNvSpPr/>
          <p:nvPr/>
        </p:nvSpPr>
        <p:spPr>
          <a:xfrm>
            <a:off x="685800" y="3461147"/>
            <a:ext cx="17319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Execute como administrador</a:t>
            </a:r>
            <a:endParaRPr lang="en-US" sz="942" dirty="0"/>
          </a:p>
        </p:txBody>
      </p:sp>
      <p:sp>
        <p:nvSpPr>
          <p:cNvPr id="28" name="Shape 18"/>
          <p:cNvSpPr/>
          <p:nvPr/>
        </p:nvSpPr>
        <p:spPr>
          <a:xfrm>
            <a:off x="285750" y="3829050"/>
            <a:ext cx="4057650" cy="3714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9" name="Shape 19"/>
          <p:cNvSpPr/>
          <p:nvPr/>
        </p:nvSpPr>
        <p:spPr>
          <a:xfrm>
            <a:off x="400050" y="3914775"/>
            <a:ext cx="200025" cy="200025"/>
          </a:xfrm>
          <a:prstGeom prst="ellipse">
            <a:avLst/>
          </a:prstGeom>
          <a:solidFill>
            <a:srgbClr val="00B0FF"/>
          </a:solidFill>
          <a:ln/>
        </p:spPr>
      </p:sp>
      <p:sp>
        <p:nvSpPr>
          <p:cNvPr id="30" name="Text 20"/>
          <p:cNvSpPr/>
          <p:nvPr/>
        </p:nvSpPr>
        <p:spPr>
          <a:xfrm>
            <a:off x="400050" y="39147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1" name="Text 21"/>
          <p:cNvSpPr/>
          <p:nvPr/>
        </p:nvSpPr>
        <p:spPr>
          <a:xfrm>
            <a:off x="685800" y="3918347"/>
            <a:ext cx="27418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Siga as instruções do assistente de instalação</a:t>
            </a:r>
            <a:endParaRPr lang="en-US" sz="942" dirty="0"/>
          </a:p>
        </p:txBody>
      </p:sp>
      <p:sp>
        <p:nvSpPr>
          <p:cNvPr id="32" name="Shape 22"/>
          <p:cNvSpPr/>
          <p:nvPr/>
        </p:nvSpPr>
        <p:spPr>
          <a:xfrm>
            <a:off x="285750" y="4286250"/>
            <a:ext cx="4057650" cy="3714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3" name="Shape 23"/>
          <p:cNvSpPr/>
          <p:nvPr/>
        </p:nvSpPr>
        <p:spPr>
          <a:xfrm>
            <a:off x="400050" y="4371975"/>
            <a:ext cx="200025" cy="200025"/>
          </a:xfrm>
          <a:prstGeom prst="ellipse">
            <a:avLst/>
          </a:prstGeom>
          <a:solidFill>
            <a:srgbClr val="00B0FF"/>
          </a:solidFill>
          <a:ln/>
        </p:spPr>
      </p:sp>
      <p:sp>
        <p:nvSpPr>
          <p:cNvPr id="34" name="Text 24"/>
          <p:cNvSpPr/>
          <p:nvPr/>
        </p:nvSpPr>
        <p:spPr>
          <a:xfrm>
            <a:off x="400050" y="43719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35" name="Text 25"/>
          <p:cNvSpPr/>
          <p:nvPr/>
        </p:nvSpPr>
        <p:spPr>
          <a:xfrm>
            <a:off x="685800" y="4375547"/>
            <a:ext cx="354221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Selecione componentes opcionais (driver MIDI virtual, etc.)</a:t>
            </a:r>
            <a:endParaRPr lang="en-US" sz="942" dirty="0"/>
          </a:p>
        </p:txBody>
      </p:sp>
      <p:sp>
        <p:nvSpPr>
          <p:cNvPr id="36" name="Shape 26"/>
          <p:cNvSpPr/>
          <p:nvPr/>
        </p:nvSpPr>
        <p:spPr>
          <a:xfrm>
            <a:off x="285750" y="4743450"/>
            <a:ext cx="4057650" cy="3714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7" name="Shape 27"/>
          <p:cNvSpPr/>
          <p:nvPr/>
        </p:nvSpPr>
        <p:spPr>
          <a:xfrm>
            <a:off x="400050" y="4829175"/>
            <a:ext cx="200025" cy="200025"/>
          </a:xfrm>
          <a:prstGeom prst="ellipse">
            <a:avLst/>
          </a:prstGeom>
          <a:solidFill>
            <a:srgbClr val="00B0FF"/>
          </a:solidFill>
          <a:ln/>
        </p:spPr>
      </p:sp>
      <p:sp>
        <p:nvSpPr>
          <p:cNvPr id="38" name="Text 28"/>
          <p:cNvSpPr/>
          <p:nvPr/>
        </p:nvSpPr>
        <p:spPr>
          <a:xfrm>
            <a:off x="400050" y="4829175"/>
            <a:ext cx="2000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39" name="Text 29"/>
          <p:cNvSpPr/>
          <p:nvPr/>
        </p:nvSpPr>
        <p:spPr>
          <a:xfrm>
            <a:off x="685800" y="4832747"/>
            <a:ext cx="244087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Conclua a instalação e inicie o simulador</a:t>
            </a:r>
            <a:endParaRPr lang="en-US" sz="942" dirty="0"/>
          </a:p>
        </p:txBody>
      </p:sp>
      <p:sp>
        <p:nvSpPr>
          <p:cNvPr id="40" name="Shape 30"/>
          <p:cNvSpPr/>
          <p:nvPr/>
        </p:nvSpPr>
        <p:spPr>
          <a:xfrm>
            <a:off x="4929188" y="1793081"/>
            <a:ext cx="3571875" cy="24574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488" y="1907381"/>
            <a:ext cx="3343275" cy="2228850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285750" y="5372100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43" name="Text 32"/>
          <p:cNvSpPr/>
          <p:nvPr/>
        </p:nvSpPr>
        <p:spPr>
          <a:xfrm>
            <a:off x="8398985" y="5372100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4/10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-600000">
            <a:off x="180617" y="4064425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Primeiros Passos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285750" y="842963"/>
            <a:ext cx="214313" cy="214313"/>
          </a:xfrm>
          <a:prstGeom prst="ellipse">
            <a:avLst/>
          </a:prstGeom>
          <a:solidFill>
            <a:srgbClr val="64FFDA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84296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14363" y="842963"/>
            <a:ext cx="37290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Conecte seu teclado MIDI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614363" y="1064419"/>
            <a:ext cx="3729038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Conecte seu teclado MIDI via USB ou interface MIDI e selecione-o no menu "MIDI IN". O simulador detectará automaticamente dispositivos conectados.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285750" y="1757363"/>
            <a:ext cx="214313" cy="214313"/>
          </a:xfrm>
          <a:prstGeom prst="ellipse">
            <a:avLst/>
          </a:prstGeom>
          <a:solidFill>
            <a:srgbClr val="64FFDA"/>
          </a:solidFill>
          <a:ln/>
        </p:spPr>
      </p:sp>
      <p:sp>
        <p:nvSpPr>
          <p:cNvPr id="10" name="Text 7"/>
          <p:cNvSpPr/>
          <p:nvPr/>
        </p:nvSpPr>
        <p:spPr>
          <a:xfrm>
            <a:off x="285750" y="175736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14363" y="1757363"/>
            <a:ext cx="37290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Selecione uma categoria de estilo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614363" y="1978819"/>
            <a:ext cx="3729038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Clique em uma das categorias de estilo (POP, ROCK, BRAZILIAN, etc.) para acessar os ritmos disponíveis naquela categoria.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285750" y="2671763"/>
            <a:ext cx="214313" cy="214313"/>
          </a:xfrm>
          <a:prstGeom prst="ellipse">
            <a:avLst/>
          </a:prstGeom>
          <a:solidFill>
            <a:srgbClr val="64FFDA"/>
          </a:solidFill>
          <a:ln/>
        </p:spPr>
      </p:sp>
      <p:sp>
        <p:nvSpPr>
          <p:cNvPr id="14" name="Text 11"/>
          <p:cNvSpPr/>
          <p:nvPr/>
        </p:nvSpPr>
        <p:spPr>
          <a:xfrm>
            <a:off x="285750" y="267176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614363" y="2671763"/>
            <a:ext cx="37290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Escolha um estilo específico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614363" y="2893219"/>
            <a:ext cx="3729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Selecione um dos estilos disponíveis na categoria escolhida (Samba, Bossa Nova, 8Beat Pop, etc.).</a:t>
            </a:r>
            <a:endParaRPr lang="en-US" sz="942" dirty="0"/>
          </a:p>
        </p:txBody>
      </p:sp>
      <p:sp>
        <p:nvSpPr>
          <p:cNvPr id="17" name="Shape 14"/>
          <p:cNvSpPr/>
          <p:nvPr/>
        </p:nvSpPr>
        <p:spPr>
          <a:xfrm>
            <a:off x="285750" y="3393281"/>
            <a:ext cx="214313" cy="214313"/>
          </a:xfrm>
          <a:prstGeom prst="ellipse">
            <a:avLst/>
          </a:prstGeom>
          <a:solidFill>
            <a:srgbClr val="64FFDA"/>
          </a:solidFill>
          <a:ln/>
        </p:spPr>
      </p:sp>
      <p:sp>
        <p:nvSpPr>
          <p:cNvPr id="18" name="Text 15"/>
          <p:cNvSpPr/>
          <p:nvPr/>
        </p:nvSpPr>
        <p:spPr>
          <a:xfrm>
            <a:off x="285750" y="339328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614363" y="3393281"/>
            <a:ext cx="37290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Ajuste o tempo (BPM)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14363" y="3614738"/>
            <a:ext cx="37290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o controle deslizante de BPM para ajustar a velocidade do acompanhamento conforme necessário.</a:t>
            </a:r>
            <a:endParaRPr lang="en-US" sz="942" dirty="0"/>
          </a:p>
        </p:txBody>
      </p:sp>
      <p:sp>
        <p:nvSpPr>
          <p:cNvPr id="21" name="Shape 18"/>
          <p:cNvSpPr/>
          <p:nvPr/>
        </p:nvSpPr>
        <p:spPr>
          <a:xfrm>
            <a:off x="285750" y="4114800"/>
            <a:ext cx="214313" cy="214313"/>
          </a:xfrm>
          <a:prstGeom prst="ellipse">
            <a:avLst/>
          </a:prstGeom>
          <a:solidFill>
            <a:srgbClr val="64FFDA"/>
          </a:solidFill>
          <a:ln/>
        </p:spPr>
      </p:sp>
      <p:sp>
        <p:nvSpPr>
          <p:cNvPr id="22" name="Text 19"/>
          <p:cNvSpPr/>
          <p:nvPr/>
        </p:nvSpPr>
        <p:spPr>
          <a:xfrm>
            <a:off x="285750" y="411480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A192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614363" y="4114800"/>
            <a:ext cx="372903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Inicie o acompanhamento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614363" y="4336256"/>
            <a:ext cx="3729038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Pressione o botão START/STOP para iniciar o acompanhamento automático. Toque no teclado virtual ou no seu controlador MIDI conectado.</a:t>
            </a:r>
            <a:endParaRPr lang="en-US" sz="942" dirty="0"/>
          </a:p>
        </p:txBody>
      </p:sp>
      <p:pic>
        <p:nvPicPr>
          <p:cNvPr id="2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563" y="2060972"/>
            <a:ext cx="2143125" cy="1750219"/>
          </a:xfrm>
          <a:prstGeom prst="rect">
            <a:avLst/>
          </a:prstGeom>
        </p:spPr>
      </p:pic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063" y="2818209"/>
            <a:ext cx="128588" cy="171450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6423961" y="2846784"/>
            <a:ext cx="4199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MIDI IN</a:t>
            </a:r>
            <a:endParaRPr lang="en-US" sz="837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3" y="3389709"/>
            <a:ext cx="128588" cy="171450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7108031" y="3675459"/>
            <a:ext cx="57710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Categorias</a:t>
            </a:r>
            <a:endParaRPr lang="en-US" sz="837" dirty="0"/>
          </a:p>
        </p:txBody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2467" y="3889772"/>
            <a:ext cx="128588" cy="17145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6421366" y="3918347"/>
            <a:ext cx="6509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START/STOP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285750" y="5200650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33" name="Text 26"/>
          <p:cNvSpPr/>
          <p:nvPr/>
        </p:nvSpPr>
        <p:spPr>
          <a:xfrm>
            <a:off x="8398985" y="5200650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5/10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-600000">
            <a:off x="180617" y="3578650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Controles Principais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5716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4350" y="842963"/>
            <a:ext cx="181116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Controles de Transporte </a:t>
            </a:r>
            <a:endParaRPr lang="en-US" sz="1238" dirty="0"/>
          </a:p>
        </p:txBody>
      </p:sp>
      <p:sp>
        <p:nvSpPr>
          <p:cNvPr id="7" name="Shape 3"/>
          <p:cNvSpPr/>
          <p:nvPr/>
        </p:nvSpPr>
        <p:spPr>
          <a:xfrm>
            <a:off x="285750" y="1164431"/>
            <a:ext cx="830628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285750" y="1164431"/>
            <a:ext cx="830628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START/STOP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1202103" y="1196578"/>
            <a:ext cx="25024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Inicia/para o acompanhamento completo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285750" y="1493044"/>
            <a:ext cx="812350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85750" y="1493044"/>
            <a:ext cx="812350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DRUM PLAY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183825" y="1525191"/>
            <a:ext cx="131213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Toca apenas a bateria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285750" y="1821656"/>
            <a:ext cx="714375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285750" y="1821656"/>
            <a:ext cx="71437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FILL IN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1085850" y="1853803"/>
            <a:ext cx="182737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Executa uma virada de bateria</a:t>
            </a:r>
            <a:endParaRPr lang="en-US" sz="942" dirty="0"/>
          </a:p>
        </p:txBody>
      </p:sp>
      <p:sp>
        <p:nvSpPr>
          <p:cNvPr id="16" name="Shape 12"/>
          <p:cNvSpPr/>
          <p:nvPr/>
        </p:nvSpPr>
        <p:spPr>
          <a:xfrm>
            <a:off x="285750" y="2150269"/>
            <a:ext cx="714375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7" name="Text 13"/>
          <p:cNvSpPr/>
          <p:nvPr/>
        </p:nvSpPr>
        <p:spPr>
          <a:xfrm>
            <a:off x="285750" y="2150269"/>
            <a:ext cx="71437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BREAK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1085850" y="2182416"/>
            <a:ext cx="284656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Pausa o acompanhamento mantendo a bateria</a:t>
            </a:r>
            <a:endParaRPr lang="en-US" sz="942" dirty="0"/>
          </a:p>
        </p:txBody>
      </p:sp>
      <p:sp>
        <p:nvSpPr>
          <p:cNvPr id="19" name="Shape 15"/>
          <p:cNvSpPr/>
          <p:nvPr/>
        </p:nvSpPr>
        <p:spPr>
          <a:xfrm>
            <a:off x="285750" y="2478881"/>
            <a:ext cx="714375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285750" y="2478881"/>
            <a:ext cx="71437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ENDING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1085850" y="2511028"/>
            <a:ext cx="244907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Finaliza o estilo com um final apropriado</a:t>
            </a:r>
            <a:endParaRPr lang="en-US" sz="942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918222"/>
            <a:ext cx="157163" cy="157163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514350" y="2878931"/>
            <a:ext cx="139654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Controles de Estilo </a:t>
            </a:r>
            <a:endParaRPr lang="en-US" sz="1238" dirty="0"/>
          </a:p>
        </p:txBody>
      </p:sp>
      <p:sp>
        <p:nvSpPr>
          <p:cNvPr id="24" name="Shape 19"/>
          <p:cNvSpPr/>
          <p:nvPr/>
        </p:nvSpPr>
        <p:spPr>
          <a:xfrm>
            <a:off x="285750" y="3200400"/>
            <a:ext cx="750401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5" name="Text 20"/>
          <p:cNvSpPr/>
          <p:nvPr/>
        </p:nvSpPr>
        <p:spPr>
          <a:xfrm>
            <a:off x="285750" y="3200400"/>
            <a:ext cx="750401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CATEGORY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1121876" y="3232547"/>
            <a:ext cx="275988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Seleciona categoria de estilo (POP, ROCK, etc.)</a:t>
            </a:r>
            <a:endParaRPr lang="en-US" sz="942" dirty="0"/>
          </a:p>
        </p:txBody>
      </p:sp>
      <p:sp>
        <p:nvSpPr>
          <p:cNvPr id="27" name="Shape 22"/>
          <p:cNvSpPr/>
          <p:nvPr/>
        </p:nvSpPr>
        <p:spPr>
          <a:xfrm>
            <a:off x="285750" y="3529013"/>
            <a:ext cx="714375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8" name="Text 23"/>
          <p:cNvSpPr/>
          <p:nvPr/>
        </p:nvSpPr>
        <p:spPr>
          <a:xfrm>
            <a:off x="285750" y="3529013"/>
            <a:ext cx="71437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A-D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1085850" y="3561159"/>
            <a:ext cx="234365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Seleciona variações principais do estilo</a:t>
            </a:r>
            <a:endParaRPr lang="en-US" sz="942" dirty="0"/>
          </a:p>
        </p:txBody>
      </p:sp>
      <p:sp>
        <p:nvSpPr>
          <p:cNvPr id="30" name="Shape 25"/>
          <p:cNvSpPr/>
          <p:nvPr/>
        </p:nvSpPr>
        <p:spPr>
          <a:xfrm>
            <a:off x="285750" y="3857625"/>
            <a:ext cx="714375" cy="2571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31" name="Text 26"/>
          <p:cNvSpPr/>
          <p:nvPr/>
        </p:nvSpPr>
        <p:spPr>
          <a:xfrm>
            <a:off x="285750" y="3857625"/>
            <a:ext cx="71437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TEMPO</a:t>
            </a:r>
            <a:endParaRPr lang="en-US" sz="837" dirty="0"/>
          </a:p>
        </p:txBody>
      </p:sp>
      <p:sp>
        <p:nvSpPr>
          <p:cNvPr id="32" name="Text 27"/>
          <p:cNvSpPr/>
          <p:nvPr/>
        </p:nvSpPr>
        <p:spPr>
          <a:xfrm>
            <a:off x="1085850" y="3889772"/>
            <a:ext cx="25461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Ajusta a velocidade do ritmo (60-200 BPM)</a:t>
            </a:r>
            <a:endParaRPr lang="en-US" sz="942" dirty="0"/>
          </a:p>
        </p:txBody>
      </p:sp>
      <p:pic>
        <p:nvPicPr>
          <p:cNvPr id="3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563" y="1675209"/>
            <a:ext cx="2143125" cy="1750219"/>
          </a:xfrm>
          <a:prstGeom prst="rect">
            <a:avLst/>
          </a:prstGeom>
        </p:spPr>
      </p:pic>
      <p:sp>
        <p:nvSpPr>
          <p:cNvPr id="34" name="Shape 28"/>
          <p:cNvSpPr/>
          <p:nvPr/>
        </p:nvSpPr>
        <p:spPr>
          <a:xfrm>
            <a:off x="6215063" y="2532459"/>
            <a:ext cx="659569" cy="207169"/>
          </a:xfrm>
          <a:prstGeom prst="rect">
            <a:avLst/>
          </a:prstGeom>
          <a:solidFill>
            <a:srgbClr val="00B0FF">
              <a:alpha val="80000"/>
            </a:srgbClr>
          </a:solidFill>
          <a:ln/>
        </p:spPr>
      </p:sp>
      <p:sp>
        <p:nvSpPr>
          <p:cNvPr id="35" name="Text 29"/>
          <p:cNvSpPr/>
          <p:nvPr/>
        </p:nvSpPr>
        <p:spPr>
          <a:xfrm>
            <a:off x="6215063" y="2532459"/>
            <a:ext cx="659569" cy="207169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Transporte</a:t>
            </a:r>
            <a:endParaRPr lang="en-US" sz="732" dirty="0"/>
          </a:p>
        </p:txBody>
      </p:sp>
      <p:sp>
        <p:nvSpPr>
          <p:cNvPr id="36" name="Shape 30"/>
          <p:cNvSpPr/>
          <p:nvPr/>
        </p:nvSpPr>
        <p:spPr>
          <a:xfrm>
            <a:off x="7072313" y="2961084"/>
            <a:ext cx="436048" cy="207169"/>
          </a:xfrm>
          <a:prstGeom prst="rect">
            <a:avLst/>
          </a:prstGeom>
          <a:solidFill>
            <a:srgbClr val="00B0FF">
              <a:alpha val="80000"/>
            </a:srgbClr>
          </a:solidFill>
          <a:ln/>
        </p:spPr>
      </p:sp>
      <p:sp>
        <p:nvSpPr>
          <p:cNvPr id="37" name="Text 31"/>
          <p:cNvSpPr/>
          <p:nvPr/>
        </p:nvSpPr>
        <p:spPr>
          <a:xfrm>
            <a:off x="7072313" y="2961084"/>
            <a:ext cx="436048" cy="207169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Estilos</a:t>
            </a:r>
            <a:endParaRPr lang="en-US" sz="732" dirty="0"/>
          </a:p>
        </p:txBody>
      </p:sp>
      <p:sp>
        <p:nvSpPr>
          <p:cNvPr id="38" name="Shape 32"/>
          <p:cNvSpPr/>
          <p:nvPr/>
        </p:nvSpPr>
        <p:spPr>
          <a:xfrm>
            <a:off x="6500813" y="3461147"/>
            <a:ext cx="596168" cy="207169"/>
          </a:xfrm>
          <a:prstGeom prst="rect">
            <a:avLst/>
          </a:prstGeom>
          <a:solidFill>
            <a:srgbClr val="00B0FF">
              <a:alpha val="80000"/>
            </a:srgbClr>
          </a:solidFill>
          <a:ln/>
        </p:spPr>
      </p:sp>
      <p:sp>
        <p:nvSpPr>
          <p:cNvPr id="39" name="Text 33"/>
          <p:cNvSpPr/>
          <p:nvPr/>
        </p:nvSpPr>
        <p:spPr>
          <a:xfrm>
            <a:off x="6500813" y="3461147"/>
            <a:ext cx="596168" cy="207169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Variações</a:t>
            </a:r>
            <a:endParaRPr lang="en-US" sz="732" dirty="0"/>
          </a:p>
        </p:txBody>
      </p:sp>
      <p:sp>
        <p:nvSpPr>
          <p:cNvPr id="40" name="Shape 34"/>
          <p:cNvSpPr/>
          <p:nvPr/>
        </p:nvSpPr>
        <p:spPr>
          <a:xfrm>
            <a:off x="7786688" y="2246709"/>
            <a:ext cx="479664" cy="207169"/>
          </a:xfrm>
          <a:prstGeom prst="rect">
            <a:avLst/>
          </a:prstGeom>
          <a:solidFill>
            <a:srgbClr val="00B0FF">
              <a:alpha val="80000"/>
            </a:srgbClr>
          </a:solidFill>
          <a:ln/>
        </p:spPr>
      </p:sp>
      <p:sp>
        <p:nvSpPr>
          <p:cNvPr id="41" name="Text 35"/>
          <p:cNvSpPr/>
          <p:nvPr/>
        </p:nvSpPr>
        <p:spPr>
          <a:xfrm>
            <a:off x="7786688" y="2246709"/>
            <a:ext cx="479664" cy="207169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Display</a:t>
            </a:r>
            <a:endParaRPr lang="en-US" sz="732" dirty="0"/>
          </a:p>
        </p:txBody>
      </p:sp>
      <p:sp>
        <p:nvSpPr>
          <p:cNvPr id="42" name="Shape 36"/>
          <p:cNvSpPr/>
          <p:nvPr/>
        </p:nvSpPr>
        <p:spPr>
          <a:xfrm>
            <a:off x="7429500" y="3961209"/>
            <a:ext cx="491858" cy="207169"/>
          </a:xfrm>
          <a:prstGeom prst="rect">
            <a:avLst/>
          </a:prstGeom>
          <a:solidFill>
            <a:srgbClr val="00B0FF">
              <a:alpha val="80000"/>
            </a:srgbClr>
          </a:solidFill>
          <a:ln/>
        </p:spPr>
      </p:sp>
      <p:sp>
        <p:nvSpPr>
          <p:cNvPr id="43" name="Text 37"/>
          <p:cNvSpPr/>
          <p:nvPr/>
        </p:nvSpPr>
        <p:spPr>
          <a:xfrm>
            <a:off x="7429500" y="3961209"/>
            <a:ext cx="491858" cy="207169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Teclado</a:t>
            </a:r>
            <a:endParaRPr lang="en-US" sz="732" dirty="0"/>
          </a:p>
        </p:txBody>
      </p:sp>
      <p:sp>
        <p:nvSpPr>
          <p:cNvPr id="44" name="Text 38"/>
          <p:cNvSpPr/>
          <p:nvPr/>
        </p:nvSpPr>
        <p:spPr>
          <a:xfrm>
            <a:off x="285750" y="4714875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45" name="Text 39"/>
          <p:cNvSpPr/>
          <p:nvPr/>
        </p:nvSpPr>
        <p:spPr>
          <a:xfrm>
            <a:off x="8398985" y="4714875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6/10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293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900000">
            <a:off x="133951" y="53846"/>
            <a:ext cx="1160849" cy="14639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Suporte MIDI e Configurações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17872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5059" y="842963"/>
            <a:ext cx="147607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Conectividade MIDI </a:t>
            </a:r>
            <a:endParaRPr lang="en-US" sz="1238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196578"/>
            <a:ext cx="142875" cy="12858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1164431"/>
            <a:ext cx="274303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Suporte a teclados controladores de 88 teclas</a:t>
            </a:r>
            <a:endParaRPr lang="en-US" sz="942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460897"/>
            <a:ext cx="142875" cy="128588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00063" y="1428750"/>
            <a:ext cx="20252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Entrada e saída MIDI simultâneas</a:t>
            </a:r>
            <a:endParaRPr lang="en-US" sz="942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725216"/>
            <a:ext cx="142875" cy="12858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0063" y="1693069"/>
            <a:ext cx="290493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Mapeamento de controles (Sustain, Modulation)</a:t>
            </a:r>
            <a:endParaRPr lang="en-US" sz="942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89534"/>
            <a:ext cx="142875" cy="128588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00063" y="1957388"/>
            <a:ext cx="214895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Múltiplos canais MIDI configuráveis</a:t>
            </a:r>
            <a:endParaRPr lang="en-US" sz="942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253853"/>
            <a:ext cx="142875" cy="128588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500063" y="2221706"/>
            <a:ext cx="21725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Transposição em oitavas e semitons</a:t>
            </a:r>
            <a:endParaRPr lang="en-US" sz="942" dirty="0"/>
          </a:p>
        </p:txBody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596753"/>
            <a:ext cx="157163" cy="157163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514350" y="2557463"/>
            <a:ext cx="141792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Configuração MIDI </a:t>
            </a:r>
            <a:endParaRPr lang="en-US" sz="1238" dirty="0"/>
          </a:p>
        </p:txBody>
      </p:sp>
      <p:sp>
        <p:nvSpPr>
          <p:cNvPr id="19" name="Shape 9"/>
          <p:cNvSpPr/>
          <p:nvPr/>
        </p:nvSpPr>
        <p:spPr>
          <a:xfrm>
            <a:off x="285750" y="2907506"/>
            <a:ext cx="4057650" cy="125730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0" name="Text 10"/>
          <p:cNvSpPr/>
          <p:nvPr/>
        </p:nvSpPr>
        <p:spPr>
          <a:xfrm>
            <a:off x="400050" y="3028950"/>
            <a:ext cx="3398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[MIDI]</a:t>
            </a:r>
            <a:endParaRPr lang="en-US" sz="837" dirty="0"/>
          </a:p>
        </p:txBody>
      </p:sp>
      <p:sp>
        <p:nvSpPr>
          <p:cNvPr id="21" name="Text 11"/>
          <p:cNvSpPr/>
          <p:nvPr/>
        </p:nvSpPr>
        <p:spPr>
          <a:xfrm>
            <a:off x="400050" y="3200400"/>
            <a:ext cx="8578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AutoConnect=1 </a:t>
            </a:r>
            <a:endParaRPr lang="en-US" sz="837" dirty="0"/>
          </a:p>
        </p:txBody>
      </p:sp>
      <p:sp>
        <p:nvSpPr>
          <p:cNvPr id="22" name="Text 12"/>
          <p:cNvSpPr/>
          <p:nvPr/>
        </p:nvSpPr>
        <p:spPr>
          <a:xfrm>
            <a:off x="1257886" y="3200400"/>
            <a:ext cx="15276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Conectar automaticamente</a:t>
            </a:r>
            <a:endParaRPr lang="en-US" sz="837" dirty="0"/>
          </a:p>
        </p:txBody>
      </p:sp>
      <p:sp>
        <p:nvSpPr>
          <p:cNvPr id="23" name="Text 13"/>
          <p:cNvSpPr/>
          <p:nvPr/>
        </p:nvSpPr>
        <p:spPr>
          <a:xfrm>
            <a:off x="400050" y="3371850"/>
            <a:ext cx="6027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Channel=0 </a:t>
            </a:r>
            <a:endParaRPr lang="en-US" sz="837" dirty="0"/>
          </a:p>
        </p:txBody>
      </p:sp>
      <p:sp>
        <p:nvSpPr>
          <p:cNvPr id="24" name="Text 14"/>
          <p:cNvSpPr/>
          <p:nvPr/>
        </p:nvSpPr>
        <p:spPr>
          <a:xfrm>
            <a:off x="1002776" y="3371850"/>
            <a:ext cx="1482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Canal MIDI (0-15, 0=todos)</a:t>
            </a:r>
            <a:endParaRPr lang="en-US" sz="837" dirty="0"/>
          </a:p>
        </p:txBody>
      </p:sp>
      <p:sp>
        <p:nvSpPr>
          <p:cNvPr id="25" name="Text 15"/>
          <p:cNvSpPr/>
          <p:nvPr/>
        </p:nvSpPr>
        <p:spPr>
          <a:xfrm>
            <a:off x="400050" y="3543300"/>
            <a:ext cx="11264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VelocityCurve=linear </a:t>
            </a:r>
            <a:endParaRPr lang="en-US" sz="837" dirty="0"/>
          </a:p>
        </p:txBody>
      </p:sp>
      <p:sp>
        <p:nvSpPr>
          <p:cNvPr id="26" name="Text 16"/>
          <p:cNvSpPr/>
          <p:nvPr/>
        </p:nvSpPr>
        <p:spPr>
          <a:xfrm>
            <a:off x="1526502" y="3543300"/>
            <a:ext cx="11415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Curva de velocidade</a:t>
            </a:r>
            <a:endParaRPr lang="en-US" sz="837" dirty="0"/>
          </a:p>
        </p:txBody>
      </p:sp>
      <p:sp>
        <p:nvSpPr>
          <p:cNvPr id="27" name="Text 17"/>
          <p:cNvSpPr/>
          <p:nvPr/>
        </p:nvSpPr>
        <p:spPr>
          <a:xfrm>
            <a:off x="400050" y="3714750"/>
            <a:ext cx="11382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TransposeOctaves=0 </a:t>
            </a:r>
            <a:endParaRPr lang="en-US" sz="837" dirty="0"/>
          </a:p>
        </p:txBody>
      </p:sp>
      <p:sp>
        <p:nvSpPr>
          <p:cNvPr id="28" name="Text 18"/>
          <p:cNvSpPr/>
          <p:nvPr/>
        </p:nvSpPr>
        <p:spPr>
          <a:xfrm>
            <a:off x="1538250" y="3714750"/>
            <a:ext cx="13761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Transposição em oitavas</a:t>
            </a:r>
            <a:endParaRPr lang="en-US" sz="837" dirty="0"/>
          </a:p>
        </p:txBody>
      </p:sp>
      <p:sp>
        <p:nvSpPr>
          <p:cNvPr id="29" name="Text 19"/>
          <p:cNvSpPr/>
          <p:nvPr/>
        </p:nvSpPr>
        <p:spPr>
          <a:xfrm>
            <a:off x="400050" y="3886200"/>
            <a:ext cx="12752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TransposeSemitones=0 </a:t>
            </a:r>
            <a:endParaRPr lang="en-US" sz="837" dirty="0"/>
          </a:p>
        </p:txBody>
      </p:sp>
      <p:sp>
        <p:nvSpPr>
          <p:cNvPr id="30" name="Text 20"/>
          <p:cNvSpPr/>
          <p:nvPr/>
        </p:nvSpPr>
        <p:spPr>
          <a:xfrm>
            <a:off x="1675293" y="3886200"/>
            <a:ext cx="148659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Transposição em semitons</a:t>
            </a:r>
            <a:endParaRPr lang="en-US" sz="837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346972"/>
            <a:ext cx="196453" cy="157163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553641" y="4307681"/>
            <a:ext cx="156707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Drivers MIDI Virtuais </a:t>
            </a:r>
            <a:endParaRPr lang="en-US" sz="1238" dirty="0"/>
          </a:p>
        </p:txBody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661297"/>
            <a:ext cx="142875" cy="128588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500063" y="4629150"/>
            <a:ext cx="195158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LoopBe1 (incluído no instalador)</a:t>
            </a:r>
            <a:endParaRPr lang="en-US" sz="942" dirty="0"/>
          </a:p>
        </p:txBody>
      </p:sp>
      <p:pic>
        <p:nvPicPr>
          <p:cNvPr id="3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4925616"/>
            <a:ext cx="142875" cy="128588"/>
          </a:xfrm>
          <a:prstGeom prst="rect">
            <a:avLst/>
          </a:prstGeom>
        </p:spPr>
      </p:pic>
      <p:sp>
        <p:nvSpPr>
          <p:cNvPr id="36" name="Text 23"/>
          <p:cNvSpPr/>
          <p:nvPr/>
        </p:nvSpPr>
        <p:spPr>
          <a:xfrm>
            <a:off x="500063" y="4893469"/>
            <a:ext cx="221738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Compatível com interfaces MIDI USB</a:t>
            </a:r>
            <a:endParaRPr lang="en-US" sz="942" dirty="0"/>
          </a:p>
        </p:txBody>
      </p:sp>
      <p:pic>
        <p:nvPicPr>
          <p:cNvPr id="3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4736" y="2950369"/>
            <a:ext cx="1580778" cy="171450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285750" y="5400675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39" name="Text 25"/>
          <p:cNvSpPr/>
          <p:nvPr/>
        </p:nvSpPr>
        <p:spPr>
          <a:xfrm>
            <a:off x="8398985" y="5400675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7/10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900000">
            <a:off x="7849201" y="53846"/>
            <a:ext cx="1160849" cy="14639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♪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Estilos Musicais Disponíveis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78681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842963"/>
            <a:ext cx="71510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Brasileiros </a:t>
            </a:r>
            <a:endParaRPr lang="en-US" sz="1046" dirty="0"/>
          </a:p>
        </p:txBody>
      </p:sp>
      <p:sp>
        <p:nvSpPr>
          <p:cNvPr id="7" name="Shape 3"/>
          <p:cNvSpPr/>
          <p:nvPr/>
        </p:nvSpPr>
        <p:spPr>
          <a:xfrm>
            <a:off x="285750" y="1114425"/>
            <a:ext cx="134383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285750" y="1114425"/>
            <a:ext cx="134383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Samba (100-140 BPM)</a:t>
            </a:r>
            <a:endParaRPr lang="en-US" sz="837" dirty="0"/>
          </a:p>
        </p:txBody>
      </p:sp>
      <p:sp>
        <p:nvSpPr>
          <p:cNvPr id="9" name="Shape 5"/>
          <p:cNvSpPr/>
          <p:nvPr/>
        </p:nvSpPr>
        <p:spPr>
          <a:xfrm>
            <a:off x="1686734" y="1114425"/>
            <a:ext cx="1598386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0" name="Text 6"/>
          <p:cNvSpPr/>
          <p:nvPr/>
        </p:nvSpPr>
        <p:spPr>
          <a:xfrm>
            <a:off x="1686734" y="1114425"/>
            <a:ext cx="1598386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Bossa Nova (120-160 BPM)</a:t>
            </a:r>
            <a:endParaRPr lang="en-US" sz="837" dirty="0"/>
          </a:p>
        </p:txBody>
      </p:sp>
      <p:sp>
        <p:nvSpPr>
          <p:cNvPr id="11" name="Shape 7"/>
          <p:cNvSpPr/>
          <p:nvPr/>
        </p:nvSpPr>
        <p:spPr>
          <a:xfrm>
            <a:off x="285750" y="1428750"/>
            <a:ext cx="1265420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285750" y="1428750"/>
            <a:ext cx="1265420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Forró (120-150 BPM)</a:t>
            </a:r>
            <a:endParaRPr lang="en-US" sz="837" dirty="0"/>
          </a:p>
        </p:txBody>
      </p:sp>
      <p:sp>
        <p:nvSpPr>
          <p:cNvPr id="13" name="Shape 9"/>
          <p:cNvSpPr/>
          <p:nvPr/>
        </p:nvSpPr>
        <p:spPr>
          <a:xfrm>
            <a:off x="1608320" y="1428750"/>
            <a:ext cx="1276862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1608320" y="1428750"/>
            <a:ext cx="1276862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Baião (100-130 BPM)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2942332" y="1428750"/>
            <a:ext cx="1171352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2942332" y="1428750"/>
            <a:ext cx="1171352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Axé (130-160 BPM)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285750" y="1743075"/>
            <a:ext cx="679186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285750" y="1743075"/>
            <a:ext cx="679186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Maracatu</a:t>
            </a:r>
            <a:endParaRPr lang="en-US" sz="837" dirty="0"/>
          </a:p>
        </p:txBody>
      </p:sp>
      <p:sp>
        <p:nvSpPr>
          <p:cNvPr id="19" name="Shape 15"/>
          <p:cNvSpPr/>
          <p:nvPr/>
        </p:nvSpPr>
        <p:spPr>
          <a:xfrm>
            <a:off x="1022086" y="1743075"/>
            <a:ext cx="465097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0" name="Text 16"/>
          <p:cNvSpPr/>
          <p:nvPr/>
        </p:nvSpPr>
        <p:spPr>
          <a:xfrm>
            <a:off x="1022086" y="1743075"/>
            <a:ext cx="465097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Frevo</a:t>
            </a:r>
            <a:endParaRPr lang="en-US" sz="837" dirty="0"/>
          </a:p>
        </p:txBody>
      </p:sp>
      <p:sp>
        <p:nvSpPr>
          <p:cNvPr id="21" name="Shape 17"/>
          <p:cNvSpPr/>
          <p:nvPr/>
        </p:nvSpPr>
        <p:spPr>
          <a:xfrm>
            <a:off x="1544334" y="1743075"/>
            <a:ext cx="413333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2" name="Text 18"/>
          <p:cNvSpPr/>
          <p:nvPr/>
        </p:nvSpPr>
        <p:spPr>
          <a:xfrm>
            <a:off x="1544334" y="1743075"/>
            <a:ext cx="413333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Xote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150269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500063" y="2114550"/>
            <a:ext cx="98569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Internacionais </a:t>
            </a:r>
            <a:endParaRPr lang="en-US" sz="1046" dirty="0"/>
          </a:p>
        </p:txBody>
      </p:sp>
      <p:sp>
        <p:nvSpPr>
          <p:cNvPr id="25" name="Shape 20"/>
          <p:cNvSpPr/>
          <p:nvPr/>
        </p:nvSpPr>
        <p:spPr>
          <a:xfrm>
            <a:off x="285750" y="2386013"/>
            <a:ext cx="1523516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6" name="Text 21"/>
          <p:cNvSpPr/>
          <p:nvPr/>
        </p:nvSpPr>
        <p:spPr>
          <a:xfrm>
            <a:off x="285750" y="2386013"/>
            <a:ext cx="1523516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8Beat Pop (100-140 BPM)</a:t>
            </a:r>
            <a:endParaRPr lang="en-US" sz="837" dirty="0"/>
          </a:p>
        </p:txBody>
      </p:sp>
      <p:sp>
        <p:nvSpPr>
          <p:cNvPr id="27" name="Shape 22"/>
          <p:cNvSpPr/>
          <p:nvPr/>
        </p:nvSpPr>
        <p:spPr>
          <a:xfrm>
            <a:off x="1866416" y="2386013"/>
            <a:ext cx="1350587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8" name="Text 23"/>
          <p:cNvSpPr/>
          <p:nvPr/>
        </p:nvSpPr>
        <p:spPr>
          <a:xfrm>
            <a:off x="1866416" y="2386013"/>
            <a:ext cx="1350587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16Beat (110-150 BPM)</a:t>
            </a:r>
            <a:endParaRPr lang="en-US" sz="837" dirty="0"/>
          </a:p>
        </p:txBody>
      </p:sp>
      <p:sp>
        <p:nvSpPr>
          <p:cNvPr id="29" name="Shape 24"/>
          <p:cNvSpPr/>
          <p:nvPr/>
        </p:nvSpPr>
        <p:spPr>
          <a:xfrm>
            <a:off x="285750" y="2700338"/>
            <a:ext cx="1231822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0" name="Text 25"/>
          <p:cNvSpPr/>
          <p:nvPr/>
        </p:nvSpPr>
        <p:spPr>
          <a:xfrm>
            <a:off x="285750" y="2700338"/>
            <a:ext cx="1231822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Rock (120-160 BPM)</a:t>
            </a:r>
            <a:endParaRPr lang="en-US" sz="837" dirty="0"/>
          </a:p>
        </p:txBody>
      </p:sp>
      <p:sp>
        <p:nvSpPr>
          <p:cNvPr id="31" name="Shape 26"/>
          <p:cNvSpPr/>
          <p:nvPr/>
        </p:nvSpPr>
        <p:spPr>
          <a:xfrm>
            <a:off x="1574722" y="2700338"/>
            <a:ext cx="1531162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2" name="Text 27"/>
          <p:cNvSpPr/>
          <p:nvPr/>
        </p:nvSpPr>
        <p:spPr>
          <a:xfrm>
            <a:off x="1574722" y="2700338"/>
            <a:ext cx="1531162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Jazz Swing (120-200 BPM)</a:t>
            </a:r>
            <a:endParaRPr lang="en-US" sz="837" dirty="0"/>
          </a:p>
        </p:txBody>
      </p:sp>
      <p:sp>
        <p:nvSpPr>
          <p:cNvPr id="33" name="Shape 28"/>
          <p:cNvSpPr/>
          <p:nvPr/>
        </p:nvSpPr>
        <p:spPr>
          <a:xfrm>
            <a:off x="3163035" y="2700338"/>
            <a:ext cx="1176737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4" name="Text 29"/>
          <p:cNvSpPr/>
          <p:nvPr/>
        </p:nvSpPr>
        <p:spPr>
          <a:xfrm>
            <a:off x="3163035" y="2700338"/>
            <a:ext cx="1176737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Ballad (60-90 BPM)</a:t>
            </a:r>
            <a:endParaRPr lang="en-US" sz="837" dirty="0"/>
          </a:p>
        </p:txBody>
      </p:sp>
      <p:sp>
        <p:nvSpPr>
          <p:cNvPr id="35" name="Shape 30"/>
          <p:cNvSpPr/>
          <p:nvPr/>
        </p:nvSpPr>
        <p:spPr>
          <a:xfrm>
            <a:off x="285750" y="3014663"/>
            <a:ext cx="140511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6" name="Text 31"/>
          <p:cNvSpPr/>
          <p:nvPr/>
        </p:nvSpPr>
        <p:spPr>
          <a:xfrm>
            <a:off x="285750" y="3014663"/>
            <a:ext cx="140511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Country (120-140 BPM)</a:t>
            </a:r>
            <a:endParaRPr lang="en-US" sz="837" dirty="0"/>
          </a:p>
        </p:txBody>
      </p:sp>
      <p:sp>
        <p:nvSpPr>
          <p:cNvPr id="37" name="Shape 32"/>
          <p:cNvSpPr/>
          <p:nvPr/>
        </p:nvSpPr>
        <p:spPr>
          <a:xfrm>
            <a:off x="1748014" y="3014663"/>
            <a:ext cx="131319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8" name="Text 33"/>
          <p:cNvSpPr/>
          <p:nvPr/>
        </p:nvSpPr>
        <p:spPr>
          <a:xfrm>
            <a:off x="1748014" y="3014663"/>
            <a:ext cx="131319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Dance (120-140 BPM)</a:t>
            </a:r>
            <a:endParaRPr lang="en-US" sz="837" dirty="0"/>
          </a:p>
        </p:txBody>
      </p:sp>
      <p:sp>
        <p:nvSpPr>
          <p:cNvPr id="39" name="Shape 34"/>
          <p:cNvSpPr/>
          <p:nvPr/>
        </p:nvSpPr>
        <p:spPr>
          <a:xfrm>
            <a:off x="3118358" y="3014663"/>
            <a:ext cx="1175705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0" name="Text 35"/>
          <p:cNvSpPr/>
          <p:nvPr/>
        </p:nvSpPr>
        <p:spPr>
          <a:xfrm>
            <a:off x="3118358" y="3014663"/>
            <a:ext cx="1175705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Latin (90-130 BPM)</a:t>
            </a:r>
            <a:endParaRPr lang="en-US" sz="837" dirty="0"/>
          </a:p>
        </p:txBody>
      </p:sp>
      <p:pic>
        <p:nvPicPr>
          <p:cNvPr id="4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421856"/>
            <a:ext cx="142875" cy="142875"/>
          </a:xfrm>
          <a:prstGeom prst="rect">
            <a:avLst/>
          </a:prstGeom>
        </p:spPr>
      </p:pic>
      <p:sp>
        <p:nvSpPr>
          <p:cNvPr id="42" name="Text 36"/>
          <p:cNvSpPr/>
          <p:nvPr/>
        </p:nvSpPr>
        <p:spPr>
          <a:xfrm>
            <a:off x="500063" y="3386138"/>
            <a:ext cx="147577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Variações Disponíveis </a:t>
            </a:r>
            <a:endParaRPr lang="en-US" sz="1046" dirty="0"/>
          </a:p>
        </p:txBody>
      </p:sp>
      <p:sp>
        <p:nvSpPr>
          <p:cNvPr id="43" name="Shape 37"/>
          <p:cNvSpPr/>
          <p:nvPr/>
        </p:nvSpPr>
        <p:spPr>
          <a:xfrm>
            <a:off x="285750" y="3657600"/>
            <a:ext cx="436187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4" name="Text 38"/>
          <p:cNvSpPr/>
          <p:nvPr/>
        </p:nvSpPr>
        <p:spPr>
          <a:xfrm>
            <a:off x="285750" y="3657600"/>
            <a:ext cx="436187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</a:t>
            </a:r>
            <a:endParaRPr lang="en-US" sz="837" dirty="0"/>
          </a:p>
        </p:txBody>
      </p:sp>
      <p:sp>
        <p:nvSpPr>
          <p:cNvPr id="45" name="Shape 39"/>
          <p:cNvSpPr/>
          <p:nvPr/>
        </p:nvSpPr>
        <p:spPr>
          <a:xfrm>
            <a:off x="779087" y="3657600"/>
            <a:ext cx="54214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6" name="Text 40"/>
          <p:cNvSpPr/>
          <p:nvPr/>
        </p:nvSpPr>
        <p:spPr>
          <a:xfrm>
            <a:off x="779087" y="3657600"/>
            <a:ext cx="54214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A</a:t>
            </a:r>
            <a:endParaRPr lang="en-US" sz="837" dirty="0"/>
          </a:p>
        </p:txBody>
      </p:sp>
      <p:sp>
        <p:nvSpPr>
          <p:cNvPr id="47" name="Shape 41"/>
          <p:cNvSpPr/>
          <p:nvPr/>
        </p:nvSpPr>
        <p:spPr>
          <a:xfrm>
            <a:off x="1378381" y="3657600"/>
            <a:ext cx="543399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8" name="Text 42"/>
          <p:cNvSpPr/>
          <p:nvPr/>
        </p:nvSpPr>
        <p:spPr>
          <a:xfrm>
            <a:off x="1378381" y="3657600"/>
            <a:ext cx="543399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B</a:t>
            </a:r>
            <a:endParaRPr lang="en-US" sz="837" dirty="0"/>
          </a:p>
        </p:txBody>
      </p:sp>
      <p:sp>
        <p:nvSpPr>
          <p:cNvPr id="49" name="Shape 43"/>
          <p:cNvSpPr/>
          <p:nvPr/>
        </p:nvSpPr>
        <p:spPr>
          <a:xfrm>
            <a:off x="1978930" y="3657600"/>
            <a:ext cx="54133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0" name="Text 44"/>
          <p:cNvSpPr/>
          <p:nvPr/>
        </p:nvSpPr>
        <p:spPr>
          <a:xfrm>
            <a:off x="1978930" y="3657600"/>
            <a:ext cx="54133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C</a:t>
            </a:r>
            <a:endParaRPr lang="en-US" sz="837" dirty="0"/>
          </a:p>
        </p:txBody>
      </p:sp>
      <p:sp>
        <p:nvSpPr>
          <p:cNvPr id="51" name="Shape 45"/>
          <p:cNvSpPr/>
          <p:nvPr/>
        </p:nvSpPr>
        <p:spPr>
          <a:xfrm>
            <a:off x="2577415" y="3657600"/>
            <a:ext cx="552552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2" name="Text 46"/>
          <p:cNvSpPr/>
          <p:nvPr/>
        </p:nvSpPr>
        <p:spPr>
          <a:xfrm>
            <a:off x="2577415" y="3657600"/>
            <a:ext cx="552552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D</a:t>
            </a:r>
            <a:endParaRPr lang="en-US" sz="837" dirty="0"/>
          </a:p>
        </p:txBody>
      </p:sp>
      <p:sp>
        <p:nvSpPr>
          <p:cNvPr id="53" name="Shape 47"/>
          <p:cNvSpPr/>
          <p:nvPr/>
        </p:nvSpPr>
        <p:spPr>
          <a:xfrm>
            <a:off x="3187117" y="3657600"/>
            <a:ext cx="458344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4" name="Text 48"/>
          <p:cNvSpPr/>
          <p:nvPr/>
        </p:nvSpPr>
        <p:spPr>
          <a:xfrm>
            <a:off x="3187117" y="3657600"/>
            <a:ext cx="458344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Fill In</a:t>
            </a:r>
            <a:endParaRPr lang="en-US" sz="837" dirty="0"/>
          </a:p>
        </p:txBody>
      </p:sp>
      <p:sp>
        <p:nvSpPr>
          <p:cNvPr id="55" name="Shape 49"/>
          <p:cNvSpPr/>
          <p:nvPr/>
        </p:nvSpPr>
        <p:spPr>
          <a:xfrm>
            <a:off x="3702611" y="3657600"/>
            <a:ext cx="480306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6" name="Text 50"/>
          <p:cNvSpPr/>
          <p:nvPr/>
        </p:nvSpPr>
        <p:spPr>
          <a:xfrm>
            <a:off x="3702611" y="3657600"/>
            <a:ext cx="480306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Break</a:t>
            </a:r>
            <a:endParaRPr lang="en-US" sz="837" dirty="0"/>
          </a:p>
        </p:txBody>
      </p:sp>
      <p:sp>
        <p:nvSpPr>
          <p:cNvPr id="57" name="Shape 51"/>
          <p:cNvSpPr/>
          <p:nvPr/>
        </p:nvSpPr>
        <p:spPr>
          <a:xfrm>
            <a:off x="285750" y="3971925"/>
            <a:ext cx="546357" cy="2571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8" name="Text 52"/>
          <p:cNvSpPr/>
          <p:nvPr/>
        </p:nvSpPr>
        <p:spPr>
          <a:xfrm>
            <a:off x="285750" y="3971925"/>
            <a:ext cx="546357" cy="257175"/>
          </a:xfrm>
          <a:prstGeom prst="rect">
            <a:avLst/>
          </a:prstGeom>
          <a:noFill/>
          <a:ln/>
        </p:spPr>
        <p:txBody>
          <a:bodyPr wrap="square" lIns="102108" tIns="51054" rIns="102108" bIns="51054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Ending</a:t>
            </a:r>
            <a:endParaRPr lang="en-US" sz="837" dirty="0"/>
          </a:p>
        </p:txBody>
      </p:sp>
      <p:pic>
        <p:nvPicPr>
          <p:cNvPr id="5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42963"/>
            <a:ext cx="4286250" cy="3214688"/>
          </a:xfrm>
          <a:prstGeom prst="rect">
            <a:avLst/>
          </a:prstGeom>
        </p:spPr>
      </p:pic>
      <p:sp>
        <p:nvSpPr>
          <p:cNvPr id="60" name="Text 53"/>
          <p:cNvSpPr/>
          <p:nvPr/>
        </p:nvSpPr>
        <p:spPr>
          <a:xfrm>
            <a:off x="285750" y="4714875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61" name="Text 54"/>
          <p:cNvSpPr/>
          <p:nvPr/>
        </p:nvSpPr>
        <p:spPr>
          <a:xfrm>
            <a:off x="8398985" y="4714875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8/10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2937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 rot="-600000">
            <a:off x="7895867" y="5728919"/>
            <a:ext cx="1067516" cy="141519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0" dirty="0">
                <a:solidFill>
                  <a:srgbClr val="64FFDA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♫</a:t>
            </a:r>
            <a:endParaRPr lang="en-US" sz="6750" dirty="0"/>
          </a:p>
        </p:txBody>
      </p:sp>
      <p:sp>
        <p:nvSpPr>
          <p:cNvPr id="4" name="Text 1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Avançada</a:t>
            </a:r>
            <a:endParaRPr lang="en-US" sz="202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882253"/>
            <a:ext cx="196453" cy="157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53641" y="842963"/>
            <a:ext cx="178884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Configurações de Áudio </a:t>
            </a:r>
            <a:endParaRPr lang="en-US" sz="1238" dirty="0"/>
          </a:p>
        </p:txBody>
      </p:sp>
      <p:sp>
        <p:nvSpPr>
          <p:cNvPr id="7" name="Shape 3"/>
          <p:cNvSpPr/>
          <p:nvPr/>
        </p:nvSpPr>
        <p:spPr>
          <a:xfrm>
            <a:off x="285750" y="1164431"/>
            <a:ext cx="4057650" cy="10858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8" name="Text 4"/>
          <p:cNvSpPr/>
          <p:nvPr/>
        </p:nvSpPr>
        <p:spPr>
          <a:xfrm>
            <a:off x="400050" y="1285875"/>
            <a:ext cx="3878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[Audio]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400050" y="1457325"/>
            <a:ext cx="7043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SampleRate=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104379" y="1457325"/>
            <a:ext cx="3269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44100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1461008" y="1457325"/>
            <a:ext cx="19791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Taxa de amostragem (44100/48000)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400050" y="1628775"/>
            <a:ext cx="6110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BufferSize=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1011120" y="1628775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512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1236985" y="1628775"/>
            <a:ext cx="216623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Tamanho do buffer (128/256/512/1024)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400050" y="1800225"/>
            <a:ext cx="8587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MaxPolyphony=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1258807" y="1800225"/>
            <a:ext cx="1961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240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1484672" y="1800225"/>
            <a:ext cx="9920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Polifonia máxima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400050" y="1971675"/>
            <a:ext cx="8477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MasterVolume=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1247812" y="1971675"/>
            <a:ext cx="1614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0.7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1438935" y="1971675"/>
            <a:ext cx="13335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Volume master (0.0-1.0)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285750" y="2307431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Ajuste o BufferSize para menor latência (valores menores) ou maior estabilidade (valores maiores).</a:t>
            </a:r>
            <a:endParaRPr lang="en-US" sz="837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832497"/>
            <a:ext cx="176808" cy="157163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533995" y="2793206"/>
            <a:ext cx="149368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Configurações MIDI </a:t>
            </a:r>
            <a:endParaRPr lang="en-US" sz="1238" dirty="0"/>
          </a:p>
        </p:txBody>
      </p:sp>
      <p:sp>
        <p:nvSpPr>
          <p:cNvPr id="24" name="Shape 19"/>
          <p:cNvSpPr/>
          <p:nvPr/>
        </p:nvSpPr>
        <p:spPr>
          <a:xfrm>
            <a:off x="285750" y="3114675"/>
            <a:ext cx="4057650" cy="125730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5" name="Text 20"/>
          <p:cNvSpPr/>
          <p:nvPr/>
        </p:nvSpPr>
        <p:spPr>
          <a:xfrm>
            <a:off x="400050" y="3236119"/>
            <a:ext cx="3398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[MIDI]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400050" y="3407569"/>
            <a:ext cx="7627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AutoConnect=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1162785" y="3407569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1257886" y="3407569"/>
            <a:ext cx="15276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Conectar automaticamente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400050" y="3579019"/>
            <a:ext cx="5076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Channel=</a:t>
            </a:r>
            <a:endParaRPr lang="en-US" sz="837" dirty="0"/>
          </a:p>
        </p:txBody>
      </p:sp>
      <p:sp>
        <p:nvSpPr>
          <p:cNvPr id="30" name="Text 25"/>
          <p:cNvSpPr/>
          <p:nvPr/>
        </p:nvSpPr>
        <p:spPr>
          <a:xfrm>
            <a:off x="907675" y="3579019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1002776" y="3579019"/>
            <a:ext cx="1482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Canal MIDI (0-15, 0=todos)</a:t>
            </a:r>
            <a:endParaRPr lang="en-US" sz="837" dirty="0"/>
          </a:p>
        </p:txBody>
      </p:sp>
      <p:sp>
        <p:nvSpPr>
          <p:cNvPr id="32" name="Text 27"/>
          <p:cNvSpPr/>
          <p:nvPr/>
        </p:nvSpPr>
        <p:spPr>
          <a:xfrm>
            <a:off x="400050" y="3750469"/>
            <a:ext cx="7913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VelocityCurve=</a:t>
            </a:r>
            <a:endParaRPr lang="en-US" sz="837" dirty="0"/>
          </a:p>
        </p:txBody>
      </p:sp>
      <p:sp>
        <p:nvSpPr>
          <p:cNvPr id="33" name="Text 28"/>
          <p:cNvSpPr/>
          <p:nvPr/>
        </p:nvSpPr>
        <p:spPr>
          <a:xfrm>
            <a:off x="1191360" y="3750469"/>
            <a:ext cx="3054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linear</a:t>
            </a:r>
            <a:endParaRPr lang="en-US" sz="837" dirty="0"/>
          </a:p>
        </p:txBody>
      </p:sp>
      <p:sp>
        <p:nvSpPr>
          <p:cNvPr id="34" name="Text 29"/>
          <p:cNvSpPr/>
          <p:nvPr/>
        </p:nvSpPr>
        <p:spPr>
          <a:xfrm>
            <a:off x="1526502" y="3750469"/>
            <a:ext cx="199215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Curva de velocidade (linear/exp/log)</a:t>
            </a:r>
            <a:endParaRPr lang="en-US" sz="837" dirty="0"/>
          </a:p>
        </p:txBody>
      </p:sp>
      <p:sp>
        <p:nvSpPr>
          <p:cNvPr id="35" name="Text 30"/>
          <p:cNvSpPr/>
          <p:nvPr/>
        </p:nvSpPr>
        <p:spPr>
          <a:xfrm>
            <a:off x="400050" y="3921919"/>
            <a:ext cx="10431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TransposeOctaves=</a:t>
            </a:r>
            <a:endParaRPr lang="en-US" sz="837" dirty="0"/>
          </a:p>
        </p:txBody>
      </p:sp>
      <p:sp>
        <p:nvSpPr>
          <p:cNvPr id="36" name="Text 31"/>
          <p:cNvSpPr/>
          <p:nvPr/>
        </p:nvSpPr>
        <p:spPr>
          <a:xfrm>
            <a:off x="1443177" y="3921919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37" name="Text 32"/>
          <p:cNvSpPr/>
          <p:nvPr/>
        </p:nvSpPr>
        <p:spPr>
          <a:xfrm>
            <a:off x="1538278" y="3921919"/>
            <a:ext cx="18309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Transposição em oitavas (-4 a +4)</a:t>
            </a:r>
            <a:endParaRPr lang="en-US" sz="837" dirty="0"/>
          </a:p>
        </p:txBody>
      </p:sp>
      <p:sp>
        <p:nvSpPr>
          <p:cNvPr id="38" name="Text 33"/>
          <p:cNvSpPr/>
          <p:nvPr/>
        </p:nvSpPr>
        <p:spPr>
          <a:xfrm>
            <a:off x="400050" y="4093369"/>
            <a:ext cx="118017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TransposeSemitones=</a:t>
            </a:r>
            <a:endParaRPr lang="en-US" sz="837" dirty="0"/>
          </a:p>
        </p:txBody>
      </p:sp>
      <p:sp>
        <p:nvSpPr>
          <p:cNvPr id="39" name="Text 34"/>
          <p:cNvSpPr/>
          <p:nvPr/>
        </p:nvSpPr>
        <p:spPr>
          <a:xfrm>
            <a:off x="1580220" y="4093369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</a:t>
            </a:r>
            <a:endParaRPr lang="en-US" sz="837" dirty="0"/>
          </a:p>
        </p:txBody>
      </p:sp>
      <p:sp>
        <p:nvSpPr>
          <p:cNvPr id="40" name="Text 35"/>
          <p:cNvSpPr/>
          <p:nvPr/>
        </p:nvSpPr>
        <p:spPr>
          <a:xfrm>
            <a:off x="1675321" y="4093369"/>
            <a:ext cx="20721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Transposição em semitons (-12 a +12)</a:t>
            </a:r>
            <a:endParaRPr lang="en-US" sz="837" dirty="0"/>
          </a:p>
        </p:txBody>
      </p:sp>
      <p:sp>
        <p:nvSpPr>
          <p:cNvPr id="41" name="Text 36"/>
          <p:cNvSpPr/>
          <p:nvPr/>
        </p:nvSpPr>
        <p:spPr>
          <a:xfrm>
            <a:off x="285750" y="4429125"/>
            <a:ext cx="405765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Ajuste a curva de velocidade para adaptar à sensibilidade do seu teclado MIDI.</a:t>
            </a:r>
            <a:endParaRPr lang="en-US" sz="837" dirty="0"/>
          </a:p>
        </p:txBody>
      </p:sp>
      <p:pic>
        <p:nvPicPr>
          <p:cNvPr id="4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4954191"/>
            <a:ext cx="176808" cy="157163"/>
          </a:xfrm>
          <a:prstGeom prst="rect">
            <a:avLst/>
          </a:prstGeom>
        </p:spPr>
      </p:pic>
      <p:sp>
        <p:nvSpPr>
          <p:cNvPr id="43" name="Text 37"/>
          <p:cNvSpPr/>
          <p:nvPr/>
        </p:nvSpPr>
        <p:spPr>
          <a:xfrm>
            <a:off x="533995" y="4914900"/>
            <a:ext cx="203588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64FF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Configurações de Interface </a:t>
            </a:r>
            <a:endParaRPr lang="en-US" sz="1238" dirty="0"/>
          </a:p>
        </p:txBody>
      </p:sp>
      <p:sp>
        <p:nvSpPr>
          <p:cNvPr id="44" name="Shape 38"/>
          <p:cNvSpPr/>
          <p:nvPr/>
        </p:nvSpPr>
        <p:spPr>
          <a:xfrm>
            <a:off x="285750" y="5236369"/>
            <a:ext cx="4057650" cy="10858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5" name="Text 39"/>
          <p:cNvSpPr/>
          <p:nvPr/>
        </p:nvSpPr>
        <p:spPr>
          <a:xfrm>
            <a:off x="400050" y="5357813"/>
            <a:ext cx="4650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[Display]</a:t>
            </a:r>
            <a:endParaRPr lang="en-US" sz="837" dirty="0"/>
          </a:p>
        </p:txBody>
      </p:sp>
      <p:sp>
        <p:nvSpPr>
          <p:cNvPr id="46" name="Text 40"/>
          <p:cNvSpPr/>
          <p:nvPr/>
        </p:nvSpPr>
        <p:spPr>
          <a:xfrm>
            <a:off x="400050" y="5529263"/>
            <a:ext cx="4353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Theme=</a:t>
            </a:r>
            <a:endParaRPr lang="en-US" sz="837" dirty="0"/>
          </a:p>
        </p:txBody>
      </p:sp>
      <p:sp>
        <p:nvSpPr>
          <p:cNvPr id="47" name="Text 41"/>
          <p:cNvSpPr/>
          <p:nvPr/>
        </p:nvSpPr>
        <p:spPr>
          <a:xfrm>
            <a:off x="835428" y="5529263"/>
            <a:ext cx="2558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Dark</a:t>
            </a:r>
            <a:endParaRPr lang="en-US" sz="837" dirty="0"/>
          </a:p>
        </p:txBody>
      </p:sp>
      <p:sp>
        <p:nvSpPr>
          <p:cNvPr id="48" name="Text 42"/>
          <p:cNvSpPr/>
          <p:nvPr/>
        </p:nvSpPr>
        <p:spPr>
          <a:xfrm>
            <a:off x="1120955" y="5529263"/>
            <a:ext cx="10195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Tema (Dark/Light)</a:t>
            </a:r>
            <a:endParaRPr lang="en-US" sz="837" dirty="0"/>
          </a:p>
        </p:txBody>
      </p:sp>
      <p:sp>
        <p:nvSpPr>
          <p:cNvPr id="49" name="Text 43"/>
          <p:cNvSpPr/>
          <p:nvPr/>
        </p:nvSpPr>
        <p:spPr>
          <a:xfrm>
            <a:off x="400050" y="5700713"/>
            <a:ext cx="5998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Language=</a:t>
            </a:r>
            <a:endParaRPr lang="en-US" sz="837" dirty="0"/>
          </a:p>
        </p:txBody>
      </p:sp>
      <p:sp>
        <p:nvSpPr>
          <p:cNvPr id="50" name="Text 44"/>
          <p:cNvSpPr/>
          <p:nvPr/>
        </p:nvSpPr>
        <p:spPr>
          <a:xfrm>
            <a:off x="999902" y="5700713"/>
            <a:ext cx="6220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Portuguese</a:t>
            </a:r>
            <a:endParaRPr lang="en-US" sz="837" dirty="0"/>
          </a:p>
        </p:txBody>
      </p:sp>
      <p:sp>
        <p:nvSpPr>
          <p:cNvPr id="51" name="Text 45"/>
          <p:cNvSpPr/>
          <p:nvPr/>
        </p:nvSpPr>
        <p:spPr>
          <a:xfrm>
            <a:off x="1651657" y="5700713"/>
            <a:ext cx="20559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Idioma (Portuguese/English/Spanish)</a:t>
            </a:r>
            <a:endParaRPr lang="en-US" sz="837" dirty="0"/>
          </a:p>
        </p:txBody>
      </p:sp>
      <p:sp>
        <p:nvSpPr>
          <p:cNvPr id="52" name="Text 46"/>
          <p:cNvSpPr/>
          <p:nvPr/>
        </p:nvSpPr>
        <p:spPr>
          <a:xfrm>
            <a:off x="400050" y="5872163"/>
            <a:ext cx="8897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ShowKeyLabels=</a:t>
            </a:r>
            <a:endParaRPr lang="en-US" sz="837" dirty="0"/>
          </a:p>
        </p:txBody>
      </p:sp>
      <p:sp>
        <p:nvSpPr>
          <p:cNvPr id="53" name="Text 47"/>
          <p:cNvSpPr/>
          <p:nvPr/>
        </p:nvSpPr>
        <p:spPr>
          <a:xfrm>
            <a:off x="1289782" y="5872163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54" name="Text 48"/>
          <p:cNvSpPr/>
          <p:nvPr/>
        </p:nvSpPr>
        <p:spPr>
          <a:xfrm>
            <a:off x="1384883" y="5872163"/>
            <a:ext cx="14295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Mostrar nomes das notas</a:t>
            </a:r>
            <a:endParaRPr lang="en-US" sz="837" dirty="0"/>
          </a:p>
        </p:txBody>
      </p:sp>
      <p:sp>
        <p:nvSpPr>
          <p:cNvPr id="55" name="Text 49"/>
          <p:cNvSpPr/>
          <p:nvPr/>
        </p:nvSpPr>
        <p:spPr>
          <a:xfrm>
            <a:off x="400050" y="6043613"/>
            <a:ext cx="76879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ShowVelocity=</a:t>
            </a:r>
            <a:endParaRPr lang="en-US" sz="837" dirty="0"/>
          </a:p>
        </p:txBody>
      </p:sp>
      <p:sp>
        <p:nvSpPr>
          <p:cNvPr id="56" name="Text 50"/>
          <p:cNvSpPr/>
          <p:nvPr/>
        </p:nvSpPr>
        <p:spPr>
          <a:xfrm>
            <a:off x="1168840" y="6043613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57" name="Text 51"/>
          <p:cNvSpPr/>
          <p:nvPr/>
        </p:nvSpPr>
        <p:spPr>
          <a:xfrm>
            <a:off x="1263941" y="6043613"/>
            <a:ext cx="13841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FFDA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; Mostrar velocidade MIDI</a:t>
            </a:r>
            <a:endParaRPr lang="en-US" sz="837" dirty="0"/>
          </a:p>
        </p:txBody>
      </p:sp>
      <p:sp>
        <p:nvSpPr>
          <p:cNvPr id="58" name="Text 52"/>
          <p:cNvSpPr/>
          <p:nvPr/>
        </p:nvSpPr>
        <p:spPr>
          <a:xfrm>
            <a:off x="285750" y="6379369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Personalize a interface conforme suas preferências visuais e de idioma.</a:t>
            </a:r>
            <a:endParaRPr lang="en-US" sz="837" dirty="0"/>
          </a:p>
        </p:txBody>
      </p:sp>
      <p:sp>
        <p:nvSpPr>
          <p:cNvPr id="59" name="Shape 53"/>
          <p:cNvSpPr/>
          <p:nvPr/>
        </p:nvSpPr>
        <p:spPr>
          <a:xfrm>
            <a:off x="4929188" y="2336006"/>
            <a:ext cx="3571875" cy="2864616"/>
          </a:xfrm>
          <a:prstGeom prst="rect">
            <a:avLst/>
          </a:prstGeom>
          <a:solidFill>
            <a:srgbClr val="1E293B"/>
          </a:solidFill>
          <a:ln/>
        </p:spPr>
      </p:sp>
      <p:sp>
        <p:nvSpPr>
          <p:cNvPr id="60" name="Text 54"/>
          <p:cNvSpPr/>
          <p:nvPr/>
        </p:nvSpPr>
        <p:spPr>
          <a:xfrm>
            <a:off x="5043488" y="2450306"/>
            <a:ext cx="26277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- Configurações Avançadas</a:t>
            </a:r>
            <a:endParaRPr lang="en-US" sz="942" dirty="0"/>
          </a:p>
        </p:txBody>
      </p:sp>
      <p:sp>
        <p:nvSpPr>
          <p:cNvPr id="61" name="Shape 55"/>
          <p:cNvSpPr/>
          <p:nvPr/>
        </p:nvSpPr>
        <p:spPr>
          <a:xfrm>
            <a:off x="8015288" y="2503884"/>
            <a:ext cx="85725" cy="85725"/>
          </a:xfrm>
          <a:prstGeom prst="ellipse">
            <a:avLst/>
          </a:prstGeom>
          <a:solidFill>
            <a:srgbClr val="FF5F56"/>
          </a:solidFill>
          <a:ln/>
        </p:spPr>
      </p:sp>
      <p:sp>
        <p:nvSpPr>
          <p:cNvPr id="62" name="Shape 56"/>
          <p:cNvSpPr/>
          <p:nvPr/>
        </p:nvSpPr>
        <p:spPr>
          <a:xfrm>
            <a:off x="8158163" y="2503884"/>
            <a:ext cx="85725" cy="85725"/>
          </a:xfrm>
          <a:prstGeom prst="ellipse">
            <a:avLst/>
          </a:prstGeom>
          <a:solidFill>
            <a:srgbClr val="FFBD2E"/>
          </a:solidFill>
          <a:ln/>
        </p:spPr>
      </p:sp>
      <p:sp>
        <p:nvSpPr>
          <p:cNvPr id="63" name="Shape 57"/>
          <p:cNvSpPr/>
          <p:nvPr/>
        </p:nvSpPr>
        <p:spPr>
          <a:xfrm>
            <a:off x="8301038" y="2503884"/>
            <a:ext cx="85725" cy="85725"/>
          </a:xfrm>
          <a:prstGeom prst="ellipse">
            <a:avLst/>
          </a:prstGeom>
          <a:solidFill>
            <a:srgbClr val="27C93F"/>
          </a:solidFill>
          <a:ln/>
        </p:spPr>
      </p:sp>
      <p:sp>
        <p:nvSpPr>
          <p:cNvPr id="64" name="Shape 58"/>
          <p:cNvSpPr/>
          <p:nvPr/>
        </p:nvSpPr>
        <p:spPr>
          <a:xfrm>
            <a:off x="5043488" y="2836069"/>
            <a:ext cx="502155" cy="264319"/>
          </a:xfrm>
          <a:prstGeom prst="rect">
            <a:avLst/>
          </a:prstGeom>
          <a:solidFill>
            <a:srgbClr val="00B0FF">
              <a:alpha val="20000"/>
            </a:srgbClr>
          </a:solidFill>
          <a:ln/>
        </p:spPr>
      </p:sp>
      <p:sp>
        <p:nvSpPr>
          <p:cNvPr id="65" name="Text 59"/>
          <p:cNvSpPr/>
          <p:nvPr/>
        </p:nvSpPr>
        <p:spPr>
          <a:xfrm>
            <a:off x="5043488" y="2836069"/>
            <a:ext cx="502155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Áudio</a:t>
            </a:r>
            <a:endParaRPr lang="en-US" sz="732" dirty="0"/>
          </a:p>
        </p:txBody>
      </p:sp>
      <p:sp>
        <p:nvSpPr>
          <p:cNvPr id="66" name="Shape 60"/>
          <p:cNvSpPr/>
          <p:nvPr/>
        </p:nvSpPr>
        <p:spPr>
          <a:xfrm>
            <a:off x="5559930" y="2836069"/>
            <a:ext cx="460130" cy="264319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67" name="Text 61"/>
          <p:cNvSpPr/>
          <p:nvPr/>
        </p:nvSpPr>
        <p:spPr>
          <a:xfrm>
            <a:off x="5559930" y="2836069"/>
            <a:ext cx="460130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MIDI</a:t>
            </a:r>
            <a:endParaRPr lang="en-US" sz="732" dirty="0"/>
          </a:p>
        </p:txBody>
      </p:sp>
      <p:sp>
        <p:nvSpPr>
          <p:cNvPr id="68" name="Shape 62"/>
          <p:cNvSpPr/>
          <p:nvPr/>
        </p:nvSpPr>
        <p:spPr>
          <a:xfrm>
            <a:off x="6034348" y="2836069"/>
            <a:ext cx="653067" cy="264319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69" name="Text 63"/>
          <p:cNvSpPr/>
          <p:nvPr/>
        </p:nvSpPr>
        <p:spPr>
          <a:xfrm>
            <a:off x="6034348" y="2836069"/>
            <a:ext cx="653067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</a:t>
            </a:r>
            <a:endParaRPr lang="en-US" sz="732" dirty="0"/>
          </a:p>
        </p:txBody>
      </p:sp>
      <p:sp>
        <p:nvSpPr>
          <p:cNvPr id="70" name="Shape 64"/>
          <p:cNvSpPr/>
          <p:nvPr/>
        </p:nvSpPr>
        <p:spPr>
          <a:xfrm>
            <a:off x="6701703" y="2836069"/>
            <a:ext cx="528247" cy="264319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71" name="Text 65"/>
          <p:cNvSpPr/>
          <p:nvPr/>
        </p:nvSpPr>
        <p:spPr>
          <a:xfrm>
            <a:off x="6701703" y="2836069"/>
            <a:ext cx="528247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Estilos</a:t>
            </a:r>
            <a:endParaRPr lang="en-US" sz="732" dirty="0"/>
          </a:p>
        </p:txBody>
      </p:sp>
      <p:sp>
        <p:nvSpPr>
          <p:cNvPr id="72" name="Shape 66"/>
          <p:cNvSpPr/>
          <p:nvPr/>
        </p:nvSpPr>
        <p:spPr>
          <a:xfrm>
            <a:off x="7244237" y="2836069"/>
            <a:ext cx="687363" cy="264319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73" name="Text 67"/>
          <p:cNvSpPr/>
          <p:nvPr/>
        </p:nvSpPr>
        <p:spPr>
          <a:xfrm>
            <a:off x="7244237" y="2836069"/>
            <a:ext cx="687363" cy="264319"/>
          </a:xfrm>
          <a:prstGeom prst="rect">
            <a:avLst/>
          </a:prstGeom>
          <a:noFill/>
          <a:ln/>
        </p:spPr>
        <p:txBody>
          <a:bodyPr wrap="square" lIns="136017" tIns="68072" rIns="136017" bIns="68072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Avançado</a:t>
            </a:r>
            <a:endParaRPr lang="en-US" sz="732" dirty="0"/>
          </a:p>
        </p:txBody>
      </p:sp>
      <p:sp>
        <p:nvSpPr>
          <p:cNvPr id="74" name="Text 68"/>
          <p:cNvSpPr/>
          <p:nvPr/>
        </p:nvSpPr>
        <p:spPr>
          <a:xfrm>
            <a:off x="5043488" y="3214688"/>
            <a:ext cx="1428750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Taxa de Amostragem:</a:t>
            </a:r>
            <a:endParaRPr lang="en-US" sz="732" dirty="0"/>
          </a:p>
        </p:txBody>
      </p:sp>
      <p:sp>
        <p:nvSpPr>
          <p:cNvPr id="75" name="Shape 69"/>
          <p:cNvSpPr/>
          <p:nvPr/>
        </p:nvSpPr>
        <p:spPr>
          <a:xfrm>
            <a:off x="6472238" y="3214688"/>
            <a:ext cx="1914525" cy="2071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6" name="Text 70"/>
          <p:cNvSpPr/>
          <p:nvPr/>
        </p:nvSpPr>
        <p:spPr>
          <a:xfrm>
            <a:off x="5043488" y="3507581"/>
            <a:ext cx="1428750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Tamanho do Buffer:</a:t>
            </a:r>
            <a:endParaRPr lang="en-US" sz="732" dirty="0"/>
          </a:p>
        </p:txBody>
      </p:sp>
      <p:sp>
        <p:nvSpPr>
          <p:cNvPr id="77" name="Shape 71"/>
          <p:cNvSpPr/>
          <p:nvPr/>
        </p:nvSpPr>
        <p:spPr>
          <a:xfrm>
            <a:off x="6472238" y="3507581"/>
            <a:ext cx="1914525" cy="2071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8" name="Text 72"/>
          <p:cNvSpPr/>
          <p:nvPr/>
        </p:nvSpPr>
        <p:spPr>
          <a:xfrm>
            <a:off x="5043488" y="3800475"/>
            <a:ext cx="1428750" cy="2971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Polifonia Máxima:</a:t>
            </a:r>
            <a:endParaRPr lang="en-US" sz="732" dirty="0"/>
          </a:p>
        </p:txBody>
      </p:sp>
      <p:sp>
        <p:nvSpPr>
          <p:cNvPr id="79" name="Shape 73"/>
          <p:cNvSpPr/>
          <p:nvPr/>
        </p:nvSpPr>
        <p:spPr>
          <a:xfrm>
            <a:off x="6472238" y="3802261"/>
            <a:ext cx="1914525" cy="114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0" name="Text 74"/>
          <p:cNvSpPr/>
          <p:nvPr/>
        </p:nvSpPr>
        <p:spPr>
          <a:xfrm>
            <a:off x="6472238" y="3960484"/>
            <a:ext cx="98087" cy="1371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64</a:t>
            </a:r>
            <a:endParaRPr lang="en-US" sz="628" dirty="0"/>
          </a:p>
        </p:txBody>
      </p:sp>
      <p:sp>
        <p:nvSpPr>
          <p:cNvPr id="81" name="Text 75"/>
          <p:cNvSpPr/>
          <p:nvPr/>
        </p:nvSpPr>
        <p:spPr>
          <a:xfrm>
            <a:off x="7028669" y="3960484"/>
            <a:ext cx="147117" cy="1371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128</a:t>
            </a:r>
            <a:endParaRPr lang="en-US" sz="628" dirty="0"/>
          </a:p>
        </p:txBody>
      </p:sp>
      <p:sp>
        <p:nvSpPr>
          <p:cNvPr id="82" name="Text 76"/>
          <p:cNvSpPr/>
          <p:nvPr/>
        </p:nvSpPr>
        <p:spPr>
          <a:xfrm>
            <a:off x="7634129" y="3960484"/>
            <a:ext cx="147117" cy="1371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192</a:t>
            </a:r>
            <a:endParaRPr lang="en-US" sz="628" dirty="0"/>
          </a:p>
        </p:txBody>
      </p:sp>
      <p:sp>
        <p:nvSpPr>
          <p:cNvPr id="83" name="Text 77"/>
          <p:cNvSpPr/>
          <p:nvPr/>
        </p:nvSpPr>
        <p:spPr>
          <a:xfrm>
            <a:off x="8239590" y="3960484"/>
            <a:ext cx="147117" cy="13715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240</a:t>
            </a:r>
            <a:endParaRPr lang="en-US" sz="628" dirty="0"/>
          </a:p>
        </p:txBody>
      </p:sp>
      <p:sp>
        <p:nvSpPr>
          <p:cNvPr id="84" name="Text 78"/>
          <p:cNvSpPr/>
          <p:nvPr/>
        </p:nvSpPr>
        <p:spPr>
          <a:xfrm>
            <a:off x="5043488" y="4183363"/>
            <a:ext cx="1428750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Driver de Áudio:</a:t>
            </a:r>
            <a:endParaRPr lang="en-US" sz="732" dirty="0"/>
          </a:p>
        </p:txBody>
      </p:sp>
      <p:sp>
        <p:nvSpPr>
          <p:cNvPr id="85" name="Shape 79"/>
          <p:cNvSpPr/>
          <p:nvPr/>
        </p:nvSpPr>
        <p:spPr>
          <a:xfrm>
            <a:off x="6472238" y="4183363"/>
            <a:ext cx="1914525" cy="2071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86" name="Text 80"/>
          <p:cNvSpPr/>
          <p:nvPr/>
        </p:nvSpPr>
        <p:spPr>
          <a:xfrm>
            <a:off x="5043488" y="4476257"/>
            <a:ext cx="1428750" cy="20716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Dispositivo de Saída:</a:t>
            </a:r>
            <a:endParaRPr lang="en-US" sz="732" dirty="0"/>
          </a:p>
        </p:txBody>
      </p:sp>
      <p:sp>
        <p:nvSpPr>
          <p:cNvPr id="87" name="Shape 81"/>
          <p:cNvSpPr/>
          <p:nvPr/>
        </p:nvSpPr>
        <p:spPr>
          <a:xfrm>
            <a:off x="6472238" y="4476257"/>
            <a:ext cx="1914525" cy="20716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88" name="Shape 82"/>
          <p:cNvSpPr/>
          <p:nvPr/>
        </p:nvSpPr>
        <p:spPr>
          <a:xfrm>
            <a:off x="7112636" y="4826301"/>
            <a:ext cx="565333" cy="260021"/>
          </a:xfrm>
          <a:prstGeom prst="rect">
            <a:avLst/>
          </a:prstGeom>
          <a:solidFill>
            <a:srgbClr val="00B0FF">
              <a:alpha val="20000"/>
            </a:srgbClr>
          </a:solidFill>
          <a:ln w="99">
            <a:solidFill>
              <a:srgbClr val="00B0FF"/>
            </a:solidFill>
            <a:prstDash val="solid"/>
          </a:ln>
        </p:spPr>
      </p:sp>
      <p:sp>
        <p:nvSpPr>
          <p:cNvPr id="89" name="Text 83"/>
          <p:cNvSpPr/>
          <p:nvPr/>
        </p:nvSpPr>
        <p:spPr>
          <a:xfrm>
            <a:off x="7112636" y="4826301"/>
            <a:ext cx="565333" cy="260021"/>
          </a:xfrm>
          <a:prstGeom prst="rect">
            <a:avLst/>
          </a:prstGeom>
          <a:noFill/>
          <a:ln/>
        </p:spPr>
        <p:txBody>
          <a:bodyPr wrap="square" lIns="136017" tIns="51054" rIns="136017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B0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</a:t>
            </a:r>
            <a:endParaRPr lang="en-US" sz="732" dirty="0"/>
          </a:p>
        </p:txBody>
      </p:sp>
      <p:sp>
        <p:nvSpPr>
          <p:cNvPr id="90" name="Shape 84"/>
          <p:cNvSpPr/>
          <p:nvPr/>
        </p:nvSpPr>
        <p:spPr>
          <a:xfrm>
            <a:off x="7735119" y="4826301"/>
            <a:ext cx="651644" cy="260021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30000"/>
              </a:srgbClr>
            </a:solidFill>
            <a:prstDash val="solid"/>
          </a:ln>
        </p:spPr>
      </p:sp>
      <p:sp>
        <p:nvSpPr>
          <p:cNvPr id="91" name="Text 85"/>
          <p:cNvSpPr/>
          <p:nvPr/>
        </p:nvSpPr>
        <p:spPr>
          <a:xfrm>
            <a:off x="7735119" y="4826301"/>
            <a:ext cx="651644" cy="260021"/>
          </a:xfrm>
          <a:prstGeom prst="rect">
            <a:avLst/>
          </a:prstGeom>
          <a:noFill/>
          <a:ln/>
        </p:spPr>
        <p:txBody>
          <a:bodyPr wrap="square" lIns="136017" tIns="51054" rIns="136017" bIns="51054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Cancelar</a:t>
            </a:r>
            <a:endParaRPr lang="en-US" sz="732" dirty="0"/>
          </a:p>
        </p:txBody>
      </p:sp>
      <p:sp>
        <p:nvSpPr>
          <p:cNvPr id="92" name="Text 86"/>
          <p:cNvSpPr/>
          <p:nvPr/>
        </p:nvSpPr>
        <p:spPr>
          <a:xfrm>
            <a:off x="285750" y="6865144"/>
            <a:ext cx="10191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PA5X Simulator v1.0.0</a:t>
            </a:r>
            <a:endParaRPr lang="en-US" sz="732" dirty="0"/>
          </a:p>
        </p:txBody>
      </p:sp>
      <p:sp>
        <p:nvSpPr>
          <p:cNvPr id="93" name="Text 87"/>
          <p:cNvSpPr/>
          <p:nvPr/>
        </p:nvSpPr>
        <p:spPr>
          <a:xfrm>
            <a:off x="8398985" y="6865144"/>
            <a:ext cx="45926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Slide 9/10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2025-09-16T22:49:04Z</dcterms:created>
  <dcterms:modified xsi:type="dcterms:W3CDTF">2025-09-16T22:49:04Z</dcterms:modified>
</cp:coreProperties>
</file>