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288" userDrawn="1">
          <p15:clr>
            <a:srgbClr val="A4A3A4"/>
          </p15:clr>
        </p15:guide>
        <p15:guide id="3" pos="7392" userDrawn="1">
          <p15:clr>
            <a:srgbClr val="A4A3A4"/>
          </p15:clr>
        </p15:guide>
        <p15:guide id="4" orient="horz" pos="672" userDrawn="1">
          <p15:clr>
            <a:srgbClr val="A4A3A4"/>
          </p15:clr>
        </p15:guide>
        <p15:guide id="5" orient="horz" pos="216" userDrawn="1">
          <p15:clr>
            <a:srgbClr val="A4A3A4"/>
          </p15:clr>
        </p15:guide>
        <p15:guide id="6" orient="horz"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45" autoAdjust="0"/>
    <p:restoredTop sz="94660"/>
  </p:normalViewPr>
  <p:slideViewPr>
    <p:cSldViewPr snapToGrid="0">
      <p:cViewPr varScale="1">
        <p:scale>
          <a:sx n="85" d="100"/>
          <a:sy n="85" d="100"/>
        </p:scale>
        <p:origin x="835" y="62"/>
      </p:cViewPr>
      <p:guideLst>
        <p:guide orient="horz" pos="864"/>
        <p:guide pos="288"/>
        <p:guide pos="7392"/>
        <p:guide orient="horz" pos="672"/>
        <p:guide orient="horz" pos="216"/>
        <p:guide orient="horz"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594D7-89D9-44DF-8EC4-339EC9FF5C1D}"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79EED-C460-4751-8E52-D18C6054A4B8}" type="slidenum">
              <a:rPr lang="en-US" smtClean="0"/>
              <a:t>‹#›</a:t>
            </a:fld>
            <a:endParaRPr lang="en-US"/>
          </a:p>
        </p:txBody>
      </p:sp>
    </p:spTree>
    <p:extLst>
      <p:ext uri="{BB962C8B-B14F-4D97-AF65-F5344CB8AC3E}">
        <p14:creationId xmlns:p14="http://schemas.microsoft.com/office/powerpoint/2010/main" val="149357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A8D2-7801-4C1A-8174-6461E62C0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BCCA18-2CDE-4DFC-BD38-534A78EBE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463E8-84B5-4771-B306-9BD537BBAC7D}"/>
              </a:ext>
            </a:extLst>
          </p:cNvPr>
          <p:cNvSpPr>
            <a:spLocks noGrp="1"/>
          </p:cNvSpPr>
          <p:nvPr>
            <p:ph type="dt" sz="half" idx="10"/>
          </p:nvPr>
        </p:nvSpPr>
        <p:spPr/>
        <p:txBody>
          <a:bodyPr/>
          <a:lstStyle/>
          <a:p>
            <a:fld id="{DF18388D-7049-4A58-ADEF-069566DE167C}" type="datetime1">
              <a:rPr lang="en-US" smtClean="0"/>
              <a:t>7/30/2024</a:t>
            </a:fld>
            <a:endParaRPr lang="en-US"/>
          </a:p>
        </p:txBody>
      </p:sp>
      <p:sp>
        <p:nvSpPr>
          <p:cNvPr id="5" name="Footer Placeholder 4">
            <a:extLst>
              <a:ext uri="{FF2B5EF4-FFF2-40B4-BE49-F238E27FC236}">
                <a16:creationId xmlns:a16="http://schemas.microsoft.com/office/drawing/2014/main" id="{837DAFE3-1E93-4F0F-9D33-8FC7EBD0D14D}"/>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52CBB345-F763-43E1-9677-9C8B46796F9D}"/>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73707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EB78-F0A3-4057-B8C5-D4FB73DB78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6F6B5E-9BC2-47EC-9A21-4DF177161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8AB22-76D6-44FD-85AC-FC624D4CA6BC}"/>
              </a:ext>
            </a:extLst>
          </p:cNvPr>
          <p:cNvSpPr>
            <a:spLocks noGrp="1"/>
          </p:cNvSpPr>
          <p:nvPr>
            <p:ph type="dt" sz="half" idx="10"/>
          </p:nvPr>
        </p:nvSpPr>
        <p:spPr/>
        <p:txBody>
          <a:bodyPr/>
          <a:lstStyle/>
          <a:p>
            <a:fld id="{A3E6A9BD-FB71-48D4-9715-A1838906E938}" type="datetime1">
              <a:rPr lang="en-US" smtClean="0"/>
              <a:t>7/30/2024</a:t>
            </a:fld>
            <a:endParaRPr lang="en-US"/>
          </a:p>
        </p:txBody>
      </p:sp>
      <p:sp>
        <p:nvSpPr>
          <p:cNvPr id="5" name="Footer Placeholder 4">
            <a:extLst>
              <a:ext uri="{FF2B5EF4-FFF2-40B4-BE49-F238E27FC236}">
                <a16:creationId xmlns:a16="http://schemas.microsoft.com/office/drawing/2014/main" id="{4F027D41-8927-4140-9BBB-3240D7037FE7}"/>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7F2790AD-13EB-472C-B70F-04CE90F24AC0}"/>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218483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AB713-8A5F-44D4-9418-40DEFBCA6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7F773D-F7CE-4EC2-8150-A14C1DBB44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2FFE4-6D17-4A33-809A-DE4018BAEF3D}"/>
              </a:ext>
            </a:extLst>
          </p:cNvPr>
          <p:cNvSpPr>
            <a:spLocks noGrp="1"/>
          </p:cNvSpPr>
          <p:nvPr>
            <p:ph type="dt" sz="half" idx="10"/>
          </p:nvPr>
        </p:nvSpPr>
        <p:spPr/>
        <p:txBody>
          <a:bodyPr/>
          <a:lstStyle/>
          <a:p>
            <a:fld id="{A156700E-BABF-48D7-91ED-16FA9F56B942}" type="datetime1">
              <a:rPr lang="en-US" smtClean="0"/>
              <a:t>7/30/2024</a:t>
            </a:fld>
            <a:endParaRPr lang="en-US"/>
          </a:p>
        </p:txBody>
      </p:sp>
      <p:sp>
        <p:nvSpPr>
          <p:cNvPr id="5" name="Footer Placeholder 4">
            <a:extLst>
              <a:ext uri="{FF2B5EF4-FFF2-40B4-BE49-F238E27FC236}">
                <a16:creationId xmlns:a16="http://schemas.microsoft.com/office/drawing/2014/main" id="{5A32F211-47EB-4D78-AA5E-7ACDE0062FAD}"/>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E1CD26BA-3599-4EE3-9F68-E75EFE9543F5}"/>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72375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E30E-2CF4-4C28-A728-ACC9709BA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D7D78-1CBF-4FC3-914C-F3FB674F3C74}"/>
              </a:ext>
            </a:extLst>
          </p:cNvPr>
          <p:cNvSpPr>
            <a:spLocks noGrp="1"/>
          </p:cNvSpPr>
          <p:nvPr>
            <p:ph idx="1"/>
          </p:nvPr>
        </p:nvSpPr>
        <p:spPr/>
        <p:txBody>
          <a:bodyPr/>
          <a:lstStyle>
            <a:lvl1pPr marL="177800" indent="-177800">
              <a:buClr>
                <a:srgbClr val="102747"/>
              </a:buClr>
              <a:buFont typeface="Garamond" panose="02020404030301010803" pitchFamily="18" charset="0"/>
              <a:buChar char="›"/>
              <a:defRPr/>
            </a:lvl1pPr>
            <a:lvl2pPr marL="342900" indent="-165100">
              <a:buClr>
                <a:srgbClr val="102747"/>
              </a:buClr>
              <a:buFont typeface="Garamond" panose="02020404030301010803" pitchFamily="18" charset="0"/>
              <a:buChar char="›"/>
              <a:defRPr/>
            </a:lvl2pPr>
            <a:lvl3pPr marL="520700" indent="-165100">
              <a:buClr>
                <a:srgbClr val="102747"/>
              </a:buClr>
              <a:buFont typeface="Garamond" panose="02020404030301010803" pitchFamily="18" charset="0"/>
              <a:buChar char="›"/>
              <a:tabLst>
                <a:tab pos="1943100" algn="l"/>
              </a:tabLst>
              <a:defRPr/>
            </a:lvl3pPr>
            <a:lvl4pPr marL="685800" indent="-177800">
              <a:buClr>
                <a:srgbClr val="102747"/>
              </a:buClr>
              <a:buFont typeface="Garamond" panose="02020404030301010803" pitchFamily="18" charset="0"/>
              <a:buChar char="›"/>
              <a:tabLst>
                <a:tab pos="1943100" algn="l"/>
              </a:tabLst>
              <a:defRPr/>
            </a:lvl4pPr>
            <a:lvl5pPr marL="863600" indent="-177800">
              <a:buClr>
                <a:srgbClr val="102747"/>
              </a:buClr>
              <a:buFont typeface="Garamond" panose="02020404030301010803" pitchFamily="18"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C459B1-99F0-4BD1-8B0B-58723E65F436}"/>
              </a:ext>
            </a:extLst>
          </p:cNvPr>
          <p:cNvSpPr>
            <a:spLocks noGrp="1"/>
          </p:cNvSpPr>
          <p:nvPr>
            <p:ph type="dt" sz="half" idx="10"/>
          </p:nvPr>
        </p:nvSpPr>
        <p:spPr/>
        <p:txBody>
          <a:bodyPr/>
          <a:lstStyle/>
          <a:p>
            <a:fld id="{2492679C-196D-4DE0-8A42-E5ADEB72970E}" type="datetime1">
              <a:rPr lang="en-US" smtClean="0"/>
              <a:t>7/30/2024</a:t>
            </a:fld>
            <a:endParaRPr lang="en-US"/>
          </a:p>
        </p:txBody>
      </p:sp>
      <p:sp>
        <p:nvSpPr>
          <p:cNvPr id="5" name="Footer Placeholder 4">
            <a:extLst>
              <a:ext uri="{FF2B5EF4-FFF2-40B4-BE49-F238E27FC236}">
                <a16:creationId xmlns:a16="http://schemas.microsoft.com/office/drawing/2014/main" id="{B7FE4102-C2B4-4A47-9F34-AB569C938059}"/>
              </a:ext>
            </a:extLst>
          </p:cNvPr>
          <p:cNvSpPr>
            <a:spLocks noGrp="1"/>
          </p:cNvSpPr>
          <p:nvPr>
            <p:ph type="ftr" sz="quarter" idx="11"/>
          </p:nvPr>
        </p:nvSpPr>
        <p:spPr/>
        <p:txBody>
          <a:bodyPr/>
          <a:lstStyle/>
          <a:p>
            <a:r>
              <a:rPr lang="en-US" dirty="0"/>
              <a:t>Insert Your Footer Here</a:t>
            </a:r>
          </a:p>
        </p:txBody>
      </p:sp>
      <p:sp>
        <p:nvSpPr>
          <p:cNvPr id="6" name="Slide Number Placeholder 5">
            <a:extLst>
              <a:ext uri="{FF2B5EF4-FFF2-40B4-BE49-F238E27FC236}">
                <a16:creationId xmlns:a16="http://schemas.microsoft.com/office/drawing/2014/main" id="{6238B167-E2CC-4E62-8049-AFC7D64DE587}"/>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211684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01E3-CDD6-4188-8C1C-C98FC9C361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061369-1D30-4C1E-9595-48AC121AD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DAB11-A9B4-4500-BF8F-B50C2BB4CCFF}"/>
              </a:ext>
            </a:extLst>
          </p:cNvPr>
          <p:cNvSpPr>
            <a:spLocks noGrp="1"/>
          </p:cNvSpPr>
          <p:nvPr>
            <p:ph type="dt" sz="half" idx="10"/>
          </p:nvPr>
        </p:nvSpPr>
        <p:spPr/>
        <p:txBody>
          <a:bodyPr/>
          <a:lstStyle/>
          <a:p>
            <a:fld id="{4374ED3D-CB9B-48CA-9D94-084D6089EB93}" type="datetime1">
              <a:rPr lang="en-US" smtClean="0"/>
              <a:t>7/30/2024</a:t>
            </a:fld>
            <a:endParaRPr lang="en-US"/>
          </a:p>
        </p:txBody>
      </p:sp>
      <p:sp>
        <p:nvSpPr>
          <p:cNvPr id="5" name="Footer Placeholder 4">
            <a:extLst>
              <a:ext uri="{FF2B5EF4-FFF2-40B4-BE49-F238E27FC236}">
                <a16:creationId xmlns:a16="http://schemas.microsoft.com/office/drawing/2014/main" id="{5C372044-A45B-41EA-930C-5263ADC40664}"/>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8E75C8D7-6F28-4815-9EE3-1AC310BBF67E}"/>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41647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24E2-8BD4-4D5F-8392-7AD00B785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613C7-50F2-424F-BE7F-7DE7F4441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18EE6-5835-4D32-A248-0BDDC8921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9169D1-83B0-400F-9319-38E8753A3B31}"/>
              </a:ext>
            </a:extLst>
          </p:cNvPr>
          <p:cNvSpPr>
            <a:spLocks noGrp="1"/>
          </p:cNvSpPr>
          <p:nvPr>
            <p:ph type="dt" sz="half" idx="10"/>
          </p:nvPr>
        </p:nvSpPr>
        <p:spPr/>
        <p:txBody>
          <a:bodyPr/>
          <a:lstStyle/>
          <a:p>
            <a:fld id="{0B5689B3-530D-4855-BCB9-DEB09A7CF906}" type="datetime1">
              <a:rPr lang="en-US" smtClean="0"/>
              <a:t>7/30/2024</a:t>
            </a:fld>
            <a:endParaRPr lang="en-US"/>
          </a:p>
        </p:txBody>
      </p:sp>
      <p:sp>
        <p:nvSpPr>
          <p:cNvPr id="6" name="Footer Placeholder 5">
            <a:extLst>
              <a:ext uri="{FF2B5EF4-FFF2-40B4-BE49-F238E27FC236}">
                <a16:creationId xmlns:a16="http://schemas.microsoft.com/office/drawing/2014/main" id="{A1C3FEED-4036-4191-A42E-A183CD0313EA}"/>
              </a:ext>
            </a:extLst>
          </p:cNvPr>
          <p:cNvSpPr>
            <a:spLocks noGrp="1"/>
          </p:cNvSpPr>
          <p:nvPr>
            <p:ph type="ftr" sz="quarter" idx="11"/>
          </p:nvPr>
        </p:nvSpPr>
        <p:spPr/>
        <p:txBody>
          <a:bodyPr/>
          <a:lstStyle/>
          <a:p>
            <a:r>
              <a:rPr lang="en-US"/>
              <a:t>Insert Your Footer Here</a:t>
            </a:r>
          </a:p>
        </p:txBody>
      </p:sp>
      <p:sp>
        <p:nvSpPr>
          <p:cNvPr id="7" name="Slide Number Placeholder 6">
            <a:extLst>
              <a:ext uri="{FF2B5EF4-FFF2-40B4-BE49-F238E27FC236}">
                <a16:creationId xmlns:a16="http://schemas.microsoft.com/office/drawing/2014/main" id="{40901FE4-4C37-487F-8A3F-7F8C96BE31C7}"/>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41341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9C24-40E6-4317-A009-BC709DF49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934740-2740-4357-8B9E-D5EDF7805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66345-5C80-4EA8-95D9-0896444A9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B0ECDC-8899-47DC-82BF-4A970E295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B3B67-BBA0-4D0C-A8CF-852BC026E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A4E01C-3297-4635-8452-9091983D59B6}"/>
              </a:ext>
            </a:extLst>
          </p:cNvPr>
          <p:cNvSpPr>
            <a:spLocks noGrp="1"/>
          </p:cNvSpPr>
          <p:nvPr>
            <p:ph type="dt" sz="half" idx="10"/>
          </p:nvPr>
        </p:nvSpPr>
        <p:spPr/>
        <p:txBody>
          <a:bodyPr/>
          <a:lstStyle/>
          <a:p>
            <a:fld id="{200FEFAF-07A3-4695-BB79-64B21819070B}" type="datetime1">
              <a:rPr lang="en-US" smtClean="0"/>
              <a:t>7/30/2024</a:t>
            </a:fld>
            <a:endParaRPr lang="en-US"/>
          </a:p>
        </p:txBody>
      </p:sp>
      <p:sp>
        <p:nvSpPr>
          <p:cNvPr id="8" name="Footer Placeholder 7">
            <a:extLst>
              <a:ext uri="{FF2B5EF4-FFF2-40B4-BE49-F238E27FC236}">
                <a16:creationId xmlns:a16="http://schemas.microsoft.com/office/drawing/2014/main" id="{EC84BF24-974A-42CF-A4DD-3F77B75E021C}"/>
              </a:ext>
            </a:extLst>
          </p:cNvPr>
          <p:cNvSpPr>
            <a:spLocks noGrp="1"/>
          </p:cNvSpPr>
          <p:nvPr>
            <p:ph type="ftr" sz="quarter" idx="11"/>
          </p:nvPr>
        </p:nvSpPr>
        <p:spPr/>
        <p:txBody>
          <a:bodyPr/>
          <a:lstStyle/>
          <a:p>
            <a:r>
              <a:rPr lang="en-US"/>
              <a:t>Insert Your Footer Here</a:t>
            </a:r>
          </a:p>
        </p:txBody>
      </p:sp>
      <p:sp>
        <p:nvSpPr>
          <p:cNvPr id="9" name="Slide Number Placeholder 8">
            <a:extLst>
              <a:ext uri="{FF2B5EF4-FFF2-40B4-BE49-F238E27FC236}">
                <a16:creationId xmlns:a16="http://schemas.microsoft.com/office/drawing/2014/main" id="{A350926F-924C-40C9-90A6-2C476AE82FF7}"/>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81094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EE6-F7BA-4C11-AA2C-6A393C9A2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4FEA8C-7DFC-4CD9-AEF4-7B81F2BDE2D9}"/>
              </a:ext>
            </a:extLst>
          </p:cNvPr>
          <p:cNvSpPr>
            <a:spLocks noGrp="1"/>
          </p:cNvSpPr>
          <p:nvPr>
            <p:ph type="dt" sz="half" idx="10"/>
          </p:nvPr>
        </p:nvSpPr>
        <p:spPr/>
        <p:txBody>
          <a:bodyPr/>
          <a:lstStyle/>
          <a:p>
            <a:fld id="{1F283797-4250-4407-9785-E305430B2792}" type="datetime1">
              <a:rPr lang="en-US" smtClean="0"/>
              <a:t>7/30/2024</a:t>
            </a:fld>
            <a:endParaRPr lang="en-US"/>
          </a:p>
        </p:txBody>
      </p:sp>
      <p:sp>
        <p:nvSpPr>
          <p:cNvPr id="4" name="Footer Placeholder 3">
            <a:extLst>
              <a:ext uri="{FF2B5EF4-FFF2-40B4-BE49-F238E27FC236}">
                <a16:creationId xmlns:a16="http://schemas.microsoft.com/office/drawing/2014/main" id="{131D82DD-A71A-499A-A598-A6104FD22784}"/>
              </a:ext>
            </a:extLst>
          </p:cNvPr>
          <p:cNvSpPr>
            <a:spLocks noGrp="1"/>
          </p:cNvSpPr>
          <p:nvPr>
            <p:ph type="ftr" sz="quarter" idx="11"/>
          </p:nvPr>
        </p:nvSpPr>
        <p:spPr/>
        <p:txBody>
          <a:bodyPr/>
          <a:lstStyle/>
          <a:p>
            <a:r>
              <a:rPr lang="en-US"/>
              <a:t>Insert Your Footer Here</a:t>
            </a:r>
          </a:p>
        </p:txBody>
      </p:sp>
      <p:sp>
        <p:nvSpPr>
          <p:cNvPr id="5" name="Slide Number Placeholder 4">
            <a:extLst>
              <a:ext uri="{FF2B5EF4-FFF2-40B4-BE49-F238E27FC236}">
                <a16:creationId xmlns:a16="http://schemas.microsoft.com/office/drawing/2014/main" id="{3C1A7A6E-C67E-4F89-ADB1-226826F618A3}"/>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32388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9F175-0F57-4EB3-B265-34517C43F307}"/>
              </a:ext>
            </a:extLst>
          </p:cNvPr>
          <p:cNvSpPr>
            <a:spLocks noGrp="1"/>
          </p:cNvSpPr>
          <p:nvPr>
            <p:ph type="dt" sz="half" idx="10"/>
          </p:nvPr>
        </p:nvSpPr>
        <p:spPr/>
        <p:txBody>
          <a:bodyPr/>
          <a:lstStyle/>
          <a:p>
            <a:fld id="{9EF207AB-517D-4491-9172-EBFFC880A0F5}" type="datetime1">
              <a:rPr lang="en-US" smtClean="0"/>
              <a:t>7/30/2024</a:t>
            </a:fld>
            <a:endParaRPr lang="en-US"/>
          </a:p>
        </p:txBody>
      </p:sp>
      <p:sp>
        <p:nvSpPr>
          <p:cNvPr id="3" name="Footer Placeholder 2">
            <a:extLst>
              <a:ext uri="{FF2B5EF4-FFF2-40B4-BE49-F238E27FC236}">
                <a16:creationId xmlns:a16="http://schemas.microsoft.com/office/drawing/2014/main" id="{52284187-B78A-4088-BD9A-54F6B432DBF7}"/>
              </a:ext>
            </a:extLst>
          </p:cNvPr>
          <p:cNvSpPr>
            <a:spLocks noGrp="1"/>
          </p:cNvSpPr>
          <p:nvPr>
            <p:ph type="ftr" sz="quarter" idx="11"/>
          </p:nvPr>
        </p:nvSpPr>
        <p:spPr/>
        <p:txBody>
          <a:bodyPr/>
          <a:lstStyle/>
          <a:p>
            <a:r>
              <a:rPr lang="en-US"/>
              <a:t>Insert Your Footer Here</a:t>
            </a:r>
          </a:p>
        </p:txBody>
      </p:sp>
      <p:sp>
        <p:nvSpPr>
          <p:cNvPr id="4" name="Slide Number Placeholder 3">
            <a:extLst>
              <a:ext uri="{FF2B5EF4-FFF2-40B4-BE49-F238E27FC236}">
                <a16:creationId xmlns:a16="http://schemas.microsoft.com/office/drawing/2014/main" id="{A023A28F-8FE9-46BF-A895-C31A14937FC1}"/>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3278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C224-3EAF-4EE6-A0D5-9A804E237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A226DD-F5E8-414C-BDF0-C2F770A53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3F688C-1DE6-44DD-988C-9CB1769E2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98EE2-070C-405B-B3AD-0DE7B0F727AE}"/>
              </a:ext>
            </a:extLst>
          </p:cNvPr>
          <p:cNvSpPr>
            <a:spLocks noGrp="1"/>
          </p:cNvSpPr>
          <p:nvPr>
            <p:ph type="dt" sz="half" idx="10"/>
          </p:nvPr>
        </p:nvSpPr>
        <p:spPr/>
        <p:txBody>
          <a:bodyPr/>
          <a:lstStyle/>
          <a:p>
            <a:fld id="{49940FA8-FD76-4777-81F3-EA849AAF49D9}" type="datetime1">
              <a:rPr lang="en-US" smtClean="0"/>
              <a:t>7/30/2024</a:t>
            </a:fld>
            <a:endParaRPr lang="en-US"/>
          </a:p>
        </p:txBody>
      </p:sp>
      <p:sp>
        <p:nvSpPr>
          <p:cNvPr id="6" name="Footer Placeholder 5">
            <a:extLst>
              <a:ext uri="{FF2B5EF4-FFF2-40B4-BE49-F238E27FC236}">
                <a16:creationId xmlns:a16="http://schemas.microsoft.com/office/drawing/2014/main" id="{A3C71937-FE79-46E8-880E-54563256039B}"/>
              </a:ext>
            </a:extLst>
          </p:cNvPr>
          <p:cNvSpPr>
            <a:spLocks noGrp="1"/>
          </p:cNvSpPr>
          <p:nvPr>
            <p:ph type="ftr" sz="quarter" idx="11"/>
          </p:nvPr>
        </p:nvSpPr>
        <p:spPr/>
        <p:txBody>
          <a:bodyPr/>
          <a:lstStyle/>
          <a:p>
            <a:r>
              <a:rPr lang="en-US"/>
              <a:t>Insert Your Footer Here</a:t>
            </a:r>
          </a:p>
        </p:txBody>
      </p:sp>
      <p:sp>
        <p:nvSpPr>
          <p:cNvPr id="7" name="Slide Number Placeholder 6">
            <a:extLst>
              <a:ext uri="{FF2B5EF4-FFF2-40B4-BE49-F238E27FC236}">
                <a16:creationId xmlns:a16="http://schemas.microsoft.com/office/drawing/2014/main" id="{CD56B417-789C-4CF7-8948-08A457455EFA}"/>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419326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0891-E02B-4A29-A955-5E06630F0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55FE48-8E40-498D-AA77-9E67F7F84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5DF13E-98FF-4848-9799-8BCF36FB4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BA9BE-8217-4F2F-AC35-168B6095098C}"/>
              </a:ext>
            </a:extLst>
          </p:cNvPr>
          <p:cNvSpPr>
            <a:spLocks noGrp="1"/>
          </p:cNvSpPr>
          <p:nvPr>
            <p:ph type="dt" sz="half" idx="10"/>
          </p:nvPr>
        </p:nvSpPr>
        <p:spPr/>
        <p:txBody>
          <a:bodyPr/>
          <a:lstStyle/>
          <a:p>
            <a:fld id="{B2E5968D-F649-4BB4-A9DF-559D2CA7055F}" type="datetime1">
              <a:rPr lang="en-US" smtClean="0"/>
              <a:t>7/30/2024</a:t>
            </a:fld>
            <a:endParaRPr lang="en-US"/>
          </a:p>
        </p:txBody>
      </p:sp>
      <p:sp>
        <p:nvSpPr>
          <p:cNvPr id="6" name="Footer Placeholder 5">
            <a:extLst>
              <a:ext uri="{FF2B5EF4-FFF2-40B4-BE49-F238E27FC236}">
                <a16:creationId xmlns:a16="http://schemas.microsoft.com/office/drawing/2014/main" id="{B7863AB8-90C3-4C6E-8ABE-02803C029275}"/>
              </a:ext>
            </a:extLst>
          </p:cNvPr>
          <p:cNvSpPr>
            <a:spLocks noGrp="1"/>
          </p:cNvSpPr>
          <p:nvPr>
            <p:ph type="ftr" sz="quarter" idx="11"/>
          </p:nvPr>
        </p:nvSpPr>
        <p:spPr/>
        <p:txBody>
          <a:bodyPr/>
          <a:lstStyle/>
          <a:p>
            <a:r>
              <a:rPr lang="en-US"/>
              <a:t>Insert Your Footer Here</a:t>
            </a:r>
          </a:p>
        </p:txBody>
      </p:sp>
      <p:sp>
        <p:nvSpPr>
          <p:cNvPr id="7" name="Slide Number Placeholder 6">
            <a:extLst>
              <a:ext uri="{FF2B5EF4-FFF2-40B4-BE49-F238E27FC236}">
                <a16:creationId xmlns:a16="http://schemas.microsoft.com/office/drawing/2014/main" id="{D199F9E5-7A14-4B53-85EF-77D661FA7B3E}"/>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349285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C7549-7BA2-4483-80DE-044F01FB2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F9A2D-9010-4365-9F0A-6371B64B0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D3941-B14F-4EAD-86E2-820976428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026A1-4838-47B3-BDB6-2E6C2423384E}" type="datetime1">
              <a:rPr lang="en-US" smtClean="0"/>
              <a:t>7/30/2024</a:t>
            </a:fld>
            <a:endParaRPr lang="en-US"/>
          </a:p>
        </p:txBody>
      </p:sp>
      <p:sp>
        <p:nvSpPr>
          <p:cNvPr id="5" name="Footer Placeholder 4">
            <a:extLst>
              <a:ext uri="{FF2B5EF4-FFF2-40B4-BE49-F238E27FC236}">
                <a16:creationId xmlns:a16="http://schemas.microsoft.com/office/drawing/2014/main" id="{1420FA04-5677-48F2-93C7-E80C17D69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Insert Your Footer Here</a:t>
            </a:r>
          </a:p>
        </p:txBody>
      </p:sp>
      <p:sp>
        <p:nvSpPr>
          <p:cNvPr id="6" name="Slide Number Placeholder 5">
            <a:extLst>
              <a:ext uri="{FF2B5EF4-FFF2-40B4-BE49-F238E27FC236}">
                <a16:creationId xmlns:a16="http://schemas.microsoft.com/office/drawing/2014/main" id="{16E9B155-7C67-4B01-800F-B47EEE4F9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EE5B-6B89-47D3-A969-11CC9D54FA43}" type="slidenum">
              <a:rPr lang="en-US" smtClean="0"/>
              <a:t>‹#›</a:t>
            </a:fld>
            <a:endParaRPr lang="en-US"/>
          </a:p>
        </p:txBody>
      </p:sp>
    </p:spTree>
    <p:extLst>
      <p:ext uri="{BB962C8B-B14F-4D97-AF65-F5344CB8AC3E}">
        <p14:creationId xmlns:p14="http://schemas.microsoft.com/office/powerpoint/2010/main" val="72205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Rectangle 1038">
            <a:extLst>
              <a:ext uri="{FF2B5EF4-FFF2-40B4-BE49-F238E27FC236}">
                <a16:creationId xmlns:a16="http://schemas.microsoft.com/office/drawing/2014/main" id="{0A4DC169-4993-4B1E-8950-4347355BC6A3}"/>
              </a:ext>
            </a:extLst>
          </p:cNvPr>
          <p:cNvSpPr/>
          <p:nvPr/>
        </p:nvSpPr>
        <p:spPr>
          <a:xfrm>
            <a:off x="9299732" y="0"/>
            <a:ext cx="2892267" cy="6858000"/>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5" name="Straight Connector 1034">
            <a:extLst>
              <a:ext uri="{FF2B5EF4-FFF2-40B4-BE49-F238E27FC236}">
                <a16:creationId xmlns:a16="http://schemas.microsoft.com/office/drawing/2014/main" id="{33867141-BFE8-4AF0-8CDC-F95068AF5D23}"/>
              </a:ext>
            </a:extLst>
          </p:cNvPr>
          <p:cNvCxnSpPr>
            <a:cxnSpLocks/>
          </p:cNvCxnSpPr>
          <p:nvPr/>
        </p:nvCxnSpPr>
        <p:spPr>
          <a:xfrm>
            <a:off x="0" y="6495609"/>
            <a:ext cx="92997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EBF723D-A4F4-419F-A9B7-75AA050B8271}"/>
              </a:ext>
            </a:extLst>
          </p:cNvPr>
          <p:cNvSpPr/>
          <p:nvPr/>
        </p:nvSpPr>
        <p:spPr>
          <a:xfrm>
            <a:off x="1043190" y="2609850"/>
            <a:ext cx="11148810" cy="34947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53B379B-E74C-4691-8BE5-FBE0E846CB72}"/>
              </a:ext>
            </a:extLst>
          </p:cNvPr>
          <p:cNvGrpSpPr/>
          <p:nvPr/>
        </p:nvGrpSpPr>
        <p:grpSpPr>
          <a:xfrm>
            <a:off x="1592510" y="4296107"/>
            <a:ext cx="8063425" cy="1331086"/>
            <a:chOff x="810520" y="2817755"/>
            <a:chExt cx="8063425" cy="1331086"/>
          </a:xfrm>
        </p:grpSpPr>
        <p:sp>
          <p:nvSpPr>
            <p:cNvPr id="6" name="TextBox 5">
              <a:extLst>
                <a:ext uri="{FF2B5EF4-FFF2-40B4-BE49-F238E27FC236}">
                  <a16:creationId xmlns:a16="http://schemas.microsoft.com/office/drawing/2014/main" id="{7741E572-75DE-459D-A703-6B6847D7931B}"/>
                </a:ext>
              </a:extLst>
            </p:cNvPr>
            <p:cNvSpPr txBox="1"/>
            <p:nvPr/>
          </p:nvSpPr>
          <p:spPr>
            <a:xfrm>
              <a:off x="810520" y="2817755"/>
              <a:ext cx="8063425" cy="615553"/>
            </a:xfrm>
            <a:prstGeom prst="rect">
              <a:avLst/>
            </a:prstGeom>
            <a:noFill/>
          </p:spPr>
          <p:txBody>
            <a:bodyPr wrap="square" lIns="0" tIns="0" rIns="0" bIns="0" rtlCol="0" anchor="b">
              <a:spAutoFit/>
            </a:bodyPr>
            <a:lstStyle/>
            <a:p>
              <a:r>
                <a:rPr lang="en-US" sz="4000" dirty="0">
                  <a:solidFill>
                    <a:srgbClr val="102747"/>
                  </a:solidFill>
                  <a:latin typeface="Garamond" panose="02020404030301010803" pitchFamily="18" charset="0"/>
                </a:rPr>
                <a:t>Full waveform inversion data analysis</a:t>
              </a:r>
            </a:p>
          </p:txBody>
        </p:sp>
        <p:sp>
          <p:nvSpPr>
            <p:cNvPr id="10" name="TextBox 9">
              <a:extLst>
                <a:ext uri="{FF2B5EF4-FFF2-40B4-BE49-F238E27FC236}">
                  <a16:creationId xmlns:a16="http://schemas.microsoft.com/office/drawing/2014/main" id="{D0E15474-EB57-4BE6-A0DE-6F17AC4329AD}"/>
                </a:ext>
              </a:extLst>
            </p:cNvPr>
            <p:cNvSpPr txBox="1"/>
            <p:nvPr/>
          </p:nvSpPr>
          <p:spPr>
            <a:xfrm>
              <a:off x="810520" y="3717954"/>
              <a:ext cx="8063425" cy="430887"/>
            </a:xfrm>
            <a:prstGeom prst="rect">
              <a:avLst/>
            </a:prstGeom>
            <a:noFill/>
          </p:spPr>
          <p:txBody>
            <a:bodyPr wrap="square" lIns="0" tIns="0" rIns="0" bIns="0" rtlCol="0">
              <a:spAutoFit/>
            </a:bodyPr>
            <a:lstStyle/>
            <a:p>
              <a:endParaRPr lang="en-US" sz="2800" dirty="0">
                <a:solidFill>
                  <a:srgbClr val="102747"/>
                </a:solidFill>
                <a:latin typeface="Garamond" panose="02020404030301010803" pitchFamily="18" charset="0"/>
              </a:endParaRPr>
            </a:p>
          </p:txBody>
        </p:sp>
        <p:cxnSp>
          <p:nvCxnSpPr>
            <p:cNvPr id="11" name="Straight Connector 10">
              <a:extLst>
                <a:ext uri="{FF2B5EF4-FFF2-40B4-BE49-F238E27FC236}">
                  <a16:creationId xmlns:a16="http://schemas.microsoft.com/office/drawing/2014/main" id="{B2EC4867-BBC1-4B30-8F0D-2830056F8454}"/>
                </a:ext>
              </a:extLst>
            </p:cNvPr>
            <p:cNvCxnSpPr>
              <a:cxnSpLocks/>
            </p:cNvCxnSpPr>
            <p:nvPr/>
          </p:nvCxnSpPr>
          <p:spPr>
            <a:xfrm>
              <a:off x="810520" y="3575631"/>
              <a:ext cx="80634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44" name="Group 1043">
            <a:extLst>
              <a:ext uri="{FF2B5EF4-FFF2-40B4-BE49-F238E27FC236}">
                <a16:creationId xmlns:a16="http://schemas.microsoft.com/office/drawing/2014/main" id="{3FC859BB-9DED-4BC3-A24A-683432F38FB3}"/>
              </a:ext>
            </a:extLst>
          </p:cNvPr>
          <p:cNvGrpSpPr/>
          <p:nvPr/>
        </p:nvGrpSpPr>
        <p:grpSpPr>
          <a:xfrm>
            <a:off x="532299" y="2988605"/>
            <a:ext cx="3202734" cy="738655"/>
            <a:chOff x="684699" y="2988605"/>
            <a:chExt cx="3202734" cy="738655"/>
          </a:xfrm>
        </p:grpSpPr>
        <p:sp>
          <p:nvSpPr>
            <p:cNvPr id="1036" name="Rectangle 1035">
              <a:extLst>
                <a:ext uri="{FF2B5EF4-FFF2-40B4-BE49-F238E27FC236}">
                  <a16:creationId xmlns:a16="http://schemas.microsoft.com/office/drawing/2014/main" id="{1B14BE5B-21DC-47E0-8177-5D05CFFDF548}"/>
                </a:ext>
              </a:extLst>
            </p:cNvPr>
            <p:cNvSpPr/>
            <p:nvPr/>
          </p:nvSpPr>
          <p:spPr>
            <a:xfrm>
              <a:off x="684699" y="2988605"/>
              <a:ext cx="3202734" cy="73865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01B0588-6C51-459D-ACC8-5C467E5B1F7B}"/>
                </a:ext>
              </a:extLst>
            </p:cNvPr>
            <p:cNvCxnSpPr>
              <a:cxnSpLocks/>
            </p:cNvCxnSpPr>
            <p:nvPr/>
          </p:nvCxnSpPr>
          <p:spPr>
            <a:xfrm>
              <a:off x="1320921" y="3135115"/>
              <a:ext cx="0" cy="4431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C47DFAF3-7A6F-483E-9BBB-030930CF6727}"/>
              </a:ext>
            </a:extLst>
          </p:cNvPr>
          <p:cNvCxnSpPr>
            <a:cxnSpLocks/>
          </p:cNvCxnSpPr>
          <p:nvPr/>
        </p:nvCxnSpPr>
        <p:spPr>
          <a:xfrm>
            <a:off x="9299732" y="6495609"/>
            <a:ext cx="8562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10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81037"/>
            <a:ext cx="11258550" cy="701675"/>
          </a:xfrm>
        </p:spPr>
        <p:txBody>
          <a:bodyPr lIns="0" tIns="0" rIns="0" bIns="0" anchor="ctr">
            <a:normAutofit fontScale="90000"/>
          </a:bodyPr>
          <a:lstStyle/>
          <a:p>
            <a:r>
              <a:rPr lang="en-US" sz="2800" b="1" dirty="0"/>
              <a:t>7</a:t>
            </a:r>
            <a:br>
              <a:rPr lang="en-US" sz="2800" dirty="0"/>
            </a:br>
            <a:r>
              <a:rPr lang="en-US" sz="2200" dirty="0"/>
              <a:t>"Physics and Data Based Hybrid Deep Learning Approach" for Full-Waveform Inversion problem.</a:t>
            </a: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10</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Объект 4">
                <a:extLst>
                  <a:ext uri="{FF2B5EF4-FFF2-40B4-BE49-F238E27FC236}">
                    <a16:creationId xmlns:a16="http://schemas.microsoft.com/office/drawing/2014/main" id="{05F2B425-3B10-0C34-84CB-845EC5E60B21}"/>
                  </a:ext>
                </a:extLst>
              </p:cNvPr>
              <p:cNvSpPr>
                <a:spLocks noGrp="1"/>
              </p:cNvSpPr>
              <p:nvPr>
                <p:ph idx="1"/>
              </p:nvPr>
            </p:nvSpPr>
            <p:spPr>
              <a:xfrm>
                <a:off x="797641" y="1825626"/>
                <a:ext cx="10515600" cy="2568822"/>
              </a:xfrm>
            </p:spPr>
            <p:txBody>
              <a:bodyPr/>
              <a:lstStyle/>
              <a:p>
                <a:pPr marL="0" indent="0" algn="just">
                  <a:buNone/>
                </a:pPr>
                <a:endParaRPr lang="en-US" sz="2000" dirty="0"/>
              </a:p>
              <a:p>
                <a:pPr algn="just"/>
                <a:r>
                  <a:rPr lang="en-US" sz="2000" dirty="0"/>
                  <a:t>Full waveform inversion is a technique for building a velocity model that can characterize Earth’s subsurface. This model has to minimize the difference between recorded dataset and dataset produced by a model. There are some scientific papers on the topic in one of which (A theory-guided deep learning formulation and optimization of seismic waveform inversion, Jian Sun and others) it was proposed to use a RNN for FWI, the cell operation of which is based on a wave PDE which is:</a:t>
                </a:r>
                <a:endParaRPr lang="en-US" sz="1000" dirty="0"/>
              </a:p>
              <a:p>
                <a:pPr lvl="6" algn="just"/>
                <a14:m>
                  <m:oMath xmlns:m="http://schemas.openxmlformats.org/officeDocument/2006/math">
                    <m:sSup>
                      <m:sSupPr>
                        <m:ctrlPr>
                          <a:rPr lang="ru-RU" i="1" dirty="0" smtClean="0">
                            <a:solidFill>
                              <a:srgbClr val="836967"/>
                            </a:solidFill>
                            <a:latin typeface="Cambria Math" panose="02040503050406030204" pitchFamily="18" charset="0"/>
                          </a:rPr>
                        </m:ctrlPr>
                      </m:sSupPr>
                      <m:e>
                        <m:r>
                          <m:rPr>
                            <m:sty m:val="p"/>
                          </m:rPr>
                          <a:rPr lang="ru-RU" dirty="0">
                            <a:latin typeface="Cambria Math" panose="02040503050406030204" pitchFamily="18" charset="0"/>
                          </a:rPr>
                          <m:t>∇</m:t>
                        </m:r>
                      </m:e>
                      <m:sup>
                        <m:r>
                          <a:rPr lang="ru-RU" i="0" dirty="0">
                            <a:latin typeface="Cambria Math" panose="02040503050406030204" pitchFamily="18" charset="0"/>
                          </a:rPr>
                          <m:t>2</m:t>
                        </m:r>
                      </m:sup>
                    </m:sSup>
                    <m:r>
                      <a:rPr lang="ru-RU" i="1" dirty="0">
                        <a:latin typeface="Cambria Math" panose="02040503050406030204" pitchFamily="18" charset="0"/>
                      </a:rPr>
                      <m:t>𝑈</m:t>
                    </m:r>
                    <m:d>
                      <m:dPr>
                        <m:ctrlPr>
                          <a:rPr lang="ru-RU" i="1" dirty="0">
                            <a:solidFill>
                              <a:srgbClr val="836967"/>
                            </a:solidFill>
                            <a:latin typeface="Cambria Math" panose="02040503050406030204" pitchFamily="18" charset="0"/>
                          </a:rPr>
                        </m:ctrlPr>
                      </m:dPr>
                      <m:e>
                        <m:r>
                          <a:rPr lang="ru-RU" i="1" dirty="0">
                            <a:latin typeface="Cambria Math" panose="02040503050406030204" pitchFamily="18" charset="0"/>
                          </a:rPr>
                          <m:t>𝑟</m:t>
                        </m:r>
                        <m:r>
                          <a:rPr lang="ru-RU" i="0" dirty="0">
                            <a:latin typeface="Cambria Math" panose="02040503050406030204" pitchFamily="18" charset="0"/>
                          </a:rPr>
                          <m:t>,</m:t>
                        </m:r>
                        <m:r>
                          <a:rPr lang="ru-RU" i="1" dirty="0">
                            <a:latin typeface="Cambria Math" panose="02040503050406030204" pitchFamily="18" charset="0"/>
                          </a:rPr>
                          <m:t>𝑡</m:t>
                        </m:r>
                      </m:e>
                    </m:d>
                    <m:r>
                      <a:rPr lang="ru-RU" i="0" dirty="0">
                        <a:latin typeface="Cambria Math" panose="02040503050406030204" pitchFamily="18" charset="0"/>
                      </a:rPr>
                      <m:t>=</m:t>
                    </m:r>
                    <m:f>
                      <m:fPr>
                        <m:ctrlPr>
                          <a:rPr lang="ru-RU" i="1" dirty="0">
                            <a:solidFill>
                              <a:srgbClr val="836967"/>
                            </a:solidFill>
                            <a:latin typeface="Cambria Math" panose="02040503050406030204" pitchFamily="18" charset="0"/>
                          </a:rPr>
                        </m:ctrlPr>
                      </m:fPr>
                      <m:num>
                        <m:r>
                          <a:rPr lang="ru-RU" i="0" dirty="0">
                            <a:latin typeface="Cambria Math" panose="02040503050406030204" pitchFamily="18" charset="0"/>
                          </a:rPr>
                          <m:t>1</m:t>
                        </m:r>
                      </m:num>
                      <m:den>
                        <m:sSup>
                          <m:sSupPr>
                            <m:ctrlPr>
                              <a:rPr lang="ru-RU" i="1" dirty="0">
                                <a:solidFill>
                                  <a:srgbClr val="836967"/>
                                </a:solidFill>
                                <a:latin typeface="Cambria Math" panose="02040503050406030204" pitchFamily="18" charset="0"/>
                              </a:rPr>
                            </m:ctrlPr>
                          </m:sSupPr>
                          <m:e>
                            <m:r>
                              <a:rPr lang="ru-RU" i="1" dirty="0">
                                <a:latin typeface="Cambria Math" panose="02040503050406030204" pitchFamily="18" charset="0"/>
                              </a:rPr>
                              <m:t>𝑣</m:t>
                            </m:r>
                          </m:e>
                          <m:sup>
                            <m:r>
                              <a:rPr lang="ru-RU" i="0" dirty="0">
                                <a:latin typeface="Cambria Math" panose="02040503050406030204" pitchFamily="18" charset="0"/>
                              </a:rPr>
                              <m:t>2</m:t>
                            </m:r>
                          </m:sup>
                        </m:sSup>
                        <m:d>
                          <m:dPr>
                            <m:ctrlPr>
                              <a:rPr lang="ru-RU" i="1" dirty="0">
                                <a:solidFill>
                                  <a:srgbClr val="836967"/>
                                </a:solidFill>
                                <a:latin typeface="Cambria Math" panose="02040503050406030204" pitchFamily="18" charset="0"/>
                              </a:rPr>
                            </m:ctrlPr>
                          </m:dPr>
                          <m:e>
                            <m:r>
                              <a:rPr lang="ru-RU" i="1" dirty="0">
                                <a:latin typeface="Cambria Math" panose="02040503050406030204" pitchFamily="18" charset="0"/>
                              </a:rPr>
                              <m:t>𝑡</m:t>
                            </m:r>
                          </m:e>
                        </m:d>
                      </m:den>
                    </m:f>
                    <m:f>
                      <m:fPr>
                        <m:ctrlPr>
                          <a:rPr lang="ru-RU" i="1" dirty="0">
                            <a:solidFill>
                              <a:srgbClr val="836967"/>
                            </a:solidFill>
                            <a:latin typeface="Cambria Math" panose="02040503050406030204" pitchFamily="18" charset="0"/>
                          </a:rPr>
                        </m:ctrlPr>
                      </m:fPr>
                      <m:num>
                        <m:sSup>
                          <m:sSupPr>
                            <m:ctrlPr>
                              <a:rPr lang="ru-RU" i="1" dirty="0">
                                <a:solidFill>
                                  <a:srgbClr val="836967"/>
                                </a:solidFill>
                                <a:latin typeface="Cambria Math" panose="02040503050406030204" pitchFamily="18" charset="0"/>
                              </a:rPr>
                            </m:ctrlPr>
                          </m:sSupPr>
                          <m:e>
                            <m:r>
                              <a:rPr lang="ru-RU" i="0" dirty="0">
                                <a:latin typeface="Cambria Math" panose="02040503050406030204" pitchFamily="18" charset="0"/>
                              </a:rPr>
                              <m:t>𝜕</m:t>
                            </m:r>
                          </m:e>
                          <m:sup>
                            <m:r>
                              <a:rPr lang="ru-RU" i="0" dirty="0">
                                <a:latin typeface="Cambria Math" panose="02040503050406030204" pitchFamily="18" charset="0"/>
                              </a:rPr>
                              <m:t>2</m:t>
                            </m:r>
                          </m:sup>
                        </m:sSup>
                        <m:r>
                          <a:rPr lang="ru-RU" i="1" dirty="0">
                            <a:latin typeface="Cambria Math" panose="02040503050406030204" pitchFamily="18" charset="0"/>
                          </a:rPr>
                          <m:t>𝑈</m:t>
                        </m:r>
                        <m:d>
                          <m:dPr>
                            <m:ctrlPr>
                              <a:rPr lang="ru-RU" i="1" dirty="0">
                                <a:solidFill>
                                  <a:srgbClr val="836967"/>
                                </a:solidFill>
                                <a:latin typeface="Cambria Math" panose="02040503050406030204" pitchFamily="18" charset="0"/>
                              </a:rPr>
                            </m:ctrlPr>
                          </m:dPr>
                          <m:e>
                            <m:r>
                              <a:rPr lang="ru-RU" i="1" dirty="0">
                                <a:latin typeface="Cambria Math" panose="02040503050406030204" pitchFamily="18" charset="0"/>
                              </a:rPr>
                              <m:t>𝑟</m:t>
                            </m:r>
                            <m:r>
                              <a:rPr lang="ru-RU" i="0" dirty="0">
                                <a:latin typeface="Cambria Math" panose="02040503050406030204" pitchFamily="18" charset="0"/>
                              </a:rPr>
                              <m:t>,</m:t>
                            </m:r>
                            <m:r>
                              <a:rPr lang="ru-RU" i="1" dirty="0">
                                <a:latin typeface="Cambria Math" panose="02040503050406030204" pitchFamily="18" charset="0"/>
                              </a:rPr>
                              <m:t>𝑡</m:t>
                            </m:r>
                          </m:e>
                        </m:d>
                      </m:num>
                      <m:den>
                        <m:r>
                          <a:rPr lang="ru-RU" i="0" dirty="0">
                            <a:latin typeface="Cambria Math" panose="02040503050406030204" pitchFamily="18" charset="0"/>
                          </a:rPr>
                          <m:t>𝜕</m:t>
                        </m:r>
                        <m:sSup>
                          <m:sSupPr>
                            <m:ctrlPr>
                              <a:rPr lang="ru-RU" i="1" dirty="0">
                                <a:solidFill>
                                  <a:srgbClr val="836967"/>
                                </a:solidFill>
                                <a:latin typeface="Cambria Math" panose="02040503050406030204" pitchFamily="18" charset="0"/>
                              </a:rPr>
                            </m:ctrlPr>
                          </m:sSupPr>
                          <m:e>
                            <m:r>
                              <a:rPr lang="ru-RU" i="1" dirty="0">
                                <a:latin typeface="Cambria Math" panose="02040503050406030204" pitchFamily="18" charset="0"/>
                              </a:rPr>
                              <m:t>𝑡</m:t>
                            </m:r>
                          </m:e>
                          <m:sup>
                            <m:r>
                              <a:rPr lang="ru-RU" i="0" dirty="0">
                                <a:latin typeface="Cambria Math" panose="02040503050406030204" pitchFamily="18" charset="0"/>
                              </a:rPr>
                              <m:t>2</m:t>
                            </m:r>
                          </m:sup>
                        </m:sSup>
                      </m:den>
                    </m:f>
                    <m:r>
                      <a:rPr lang="ru-RU" i="0" dirty="0">
                        <a:latin typeface="Cambria Math" panose="02040503050406030204" pitchFamily="18" charset="0"/>
                      </a:rPr>
                      <m:t>+</m:t>
                    </m:r>
                    <m:r>
                      <a:rPr lang="ru-RU" i="1" dirty="0">
                        <a:latin typeface="Cambria Math" panose="02040503050406030204" pitchFamily="18" charset="0"/>
                      </a:rPr>
                      <m:t>𝑠</m:t>
                    </m:r>
                    <m:d>
                      <m:dPr>
                        <m:ctrlPr>
                          <a:rPr lang="ru-RU" i="1" dirty="0">
                            <a:solidFill>
                              <a:srgbClr val="836967"/>
                            </a:solidFill>
                            <a:latin typeface="Cambria Math" panose="02040503050406030204" pitchFamily="18" charset="0"/>
                          </a:rPr>
                        </m:ctrlPr>
                      </m:dPr>
                      <m:e>
                        <m:r>
                          <a:rPr lang="ru-RU" i="1" dirty="0">
                            <a:latin typeface="Cambria Math" panose="02040503050406030204" pitchFamily="18" charset="0"/>
                          </a:rPr>
                          <m:t>𝑟</m:t>
                        </m:r>
                        <m:r>
                          <a:rPr lang="ru-RU" i="0" dirty="0">
                            <a:latin typeface="Cambria Math" panose="02040503050406030204" pitchFamily="18" charset="0"/>
                          </a:rPr>
                          <m:t>,</m:t>
                        </m:r>
                        <m:r>
                          <a:rPr lang="ru-RU" i="1" dirty="0">
                            <a:latin typeface="Cambria Math" panose="02040503050406030204" pitchFamily="18" charset="0"/>
                          </a:rPr>
                          <m:t>𝑡</m:t>
                        </m:r>
                      </m:e>
                    </m:d>
                    <m:r>
                      <a:rPr lang="ru-RU" i="1" dirty="0">
                        <a:latin typeface="Cambria Math" panose="02040503050406030204" pitchFamily="18" charset="0"/>
                      </a:rPr>
                      <m:t>𝛿</m:t>
                    </m:r>
                    <m:d>
                      <m:dPr>
                        <m:ctrlPr>
                          <a:rPr lang="ru-RU" i="1" dirty="0" smtClean="0">
                            <a:solidFill>
                              <a:srgbClr val="836967"/>
                            </a:solidFill>
                            <a:latin typeface="Cambria Math" panose="02040503050406030204" pitchFamily="18" charset="0"/>
                          </a:rPr>
                        </m:ctrlPr>
                      </m:dPr>
                      <m:e>
                        <m:r>
                          <a:rPr lang="ru-RU" i="1" dirty="0">
                            <a:latin typeface="Cambria Math" panose="02040503050406030204" pitchFamily="18" charset="0"/>
                          </a:rPr>
                          <m:t>𝑟</m:t>
                        </m:r>
                        <m:r>
                          <a:rPr lang="ru-RU" i="0" dirty="0">
                            <a:latin typeface="Cambria Math" panose="02040503050406030204" pitchFamily="18" charset="0"/>
                          </a:rPr>
                          <m:t>−</m:t>
                        </m:r>
                        <m:sSub>
                          <m:sSubPr>
                            <m:ctrlPr>
                              <a:rPr lang="ru-RU" i="1" dirty="0">
                                <a:solidFill>
                                  <a:srgbClr val="836967"/>
                                </a:solidFill>
                                <a:latin typeface="Cambria Math" panose="02040503050406030204" pitchFamily="18" charset="0"/>
                              </a:rPr>
                            </m:ctrlPr>
                          </m:sSubPr>
                          <m:e>
                            <m:r>
                              <a:rPr lang="ru-RU" i="1" dirty="0">
                                <a:latin typeface="Cambria Math" panose="02040503050406030204" pitchFamily="18" charset="0"/>
                              </a:rPr>
                              <m:t>𝑟</m:t>
                            </m:r>
                          </m:e>
                          <m:sub>
                            <m:r>
                              <m:rPr>
                                <m:sty m:val="p"/>
                              </m:rPr>
                              <a:rPr lang="en-US" b="0" i="0" dirty="0" smtClean="0">
                                <a:latin typeface="Cambria Math" panose="02040503050406030204" pitchFamily="18" charset="0"/>
                              </a:rPr>
                              <m:t>s</m:t>
                            </m:r>
                          </m:sub>
                        </m:sSub>
                      </m:e>
                    </m:d>
                  </m:oMath>
                </a14:m>
                <a:endParaRPr lang="en-US" dirty="0"/>
              </a:p>
              <a:p>
                <a:pPr lvl="6" algn="just"/>
                <a:endParaRPr lang="en-US" dirty="0"/>
              </a:p>
            </p:txBody>
          </p:sp>
        </mc:Choice>
        <mc:Fallback xmlns="">
          <p:sp>
            <p:nvSpPr>
              <p:cNvPr id="7" name="Объект 4">
                <a:extLst>
                  <a:ext uri="{FF2B5EF4-FFF2-40B4-BE49-F238E27FC236}">
                    <a16:creationId xmlns:a16="http://schemas.microsoft.com/office/drawing/2014/main" id="{05F2B425-3B10-0C34-84CB-845EC5E60B21}"/>
                  </a:ext>
                </a:extLst>
              </p:cNvPr>
              <p:cNvSpPr>
                <a:spLocks noGrp="1" noRot="1" noChangeAspect="1" noMove="1" noResize="1" noEditPoints="1" noAdjustHandles="1" noChangeArrowheads="1" noChangeShapeType="1" noTextEdit="1"/>
              </p:cNvSpPr>
              <p:nvPr>
                <p:ph idx="1"/>
              </p:nvPr>
            </p:nvSpPr>
            <p:spPr>
              <a:xfrm>
                <a:off x="797641" y="1825626"/>
                <a:ext cx="10515600" cy="2568822"/>
              </a:xfrm>
              <a:blipFill>
                <a:blip r:embed="rId2"/>
                <a:stretch>
                  <a:fillRect l="-522" r="-58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E5791672-F7F1-EE3C-C7DF-21745A52ED12}"/>
                  </a:ext>
                </a:extLst>
              </p:cNvPr>
              <p:cNvSpPr txBox="1">
                <a:spLocks/>
              </p:cNvSpPr>
              <p:nvPr/>
            </p:nvSpPr>
            <p:spPr>
              <a:xfrm>
                <a:off x="764594" y="3824582"/>
                <a:ext cx="10515600" cy="2568822"/>
              </a:xfrm>
              <a:prstGeom prst="rect">
                <a:avLst/>
              </a:prstGeom>
            </p:spPr>
            <p:txBody>
              <a:bodyPr vert="horz" lIns="91440" tIns="45720" rIns="91440" bIns="45720" rtlCol="0">
                <a:norm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Garamond" panose="02020404030301010803" pitchFamily="18" charset="0"/>
                  <a:buNone/>
                </a:pPr>
                <a:endParaRPr lang="en-US" sz="2000" dirty="0"/>
              </a:p>
              <a:p>
                <a:pPr algn="just"/>
                <a:r>
                  <a:rPr lang="en-US" sz="2000" dirty="0"/>
                  <a:t> in media with constant density where r-position, u-pressure, s-source function, </a:t>
                </a:r>
                <a14:m>
                  <m:oMath xmlns:m="http://schemas.openxmlformats.org/officeDocument/2006/math">
                    <m:sSub>
                      <m:sSubPr>
                        <m:ctrlPr>
                          <a:rPr lang="ru-RU" sz="1800" i="1" dirty="0" smtClean="0">
                            <a:solidFill>
                              <a:srgbClr val="836967"/>
                            </a:solidFill>
                            <a:latin typeface="Cambria Math" panose="02040503050406030204" pitchFamily="18" charset="0"/>
                          </a:rPr>
                        </m:ctrlPr>
                      </m:sSubPr>
                      <m:e>
                        <m:r>
                          <a:rPr lang="ru-RU" sz="1800" i="1" dirty="0">
                            <a:latin typeface="Cambria Math" panose="02040503050406030204" pitchFamily="18" charset="0"/>
                          </a:rPr>
                          <m:t>𝑟</m:t>
                        </m:r>
                      </m:e>
                      <m:sub>
                        <m:r>
                          <m:rPr>
                            <m:sty m:val="p"/>
                          </m:rPr>
                          <a:rPr lang="en-US" sz="1800" b="0" i="0" dirty="0" smtClean="0">
                            <a:latin typeface="Cambria Math" panose="02040503050406030204" pitchFamily="18" charset="0"/>
                          </a:rPr>
                          <m:t>s</m:t>
                        </m:r>
                      </m:sub>
                    </m:sSub>
                  </m:oMath>
                </a14:m>
                <a:r>
                  <a:rPr lang="en-US" sz="1800" dirty="0"/>
                  <a:t>-source location.  </a:t>
                </a:r>
              </a:p>
              <a:p>
                <a:pPr lvl="6" algn="just"/>
                <a:endParaRPr lang="en-US" dirty="0"/>
              </a:p>
            </p:txBody>
          </p:sp>
        </mc:Choice>
        <mc:Fallback xmlns="">
          <p:sp>
            <p:nvSpPr>
              <p:cNvPr id="5" name="Объект 4">
                <a:extLst>
                  <a:ext uri="{FF2B5EF4-FFF2-40B4-BE49-F238E27FC236}">
                    <a16:creationId xmlns:a16="http://schemas.microsoft.com/office/drawing/2014/main" id="{E5791672-F7F1-EE3C-C7DF-21745A52ED12}"/>
                  </a:ext>
                </a:extLst>
              </p:cNvPr>
              <p:cNvSpPr txBox="1">
                <a:spLocks noRot="1" noChangeAspect="1" noMove="1" noResize="1" noEditPoints="1" noAdjustHandles="1" noChangeArrowheads="1" noChangeShapeType="1" noTextEdit="1"/>
              </p:cNvSpPr>
              <p:nvPr/>
            </p:nvSpPr>
            <p:spPr>
              <a:xfrm>
                <a:off x="764594" y="3824582"/>
                <a:ext cx="10515600" cy="2568822"/>
              </a:xfrm>
              <a:prstGeom prst="rect">
                <a:avLst/>
              </a:prstGeom>
              <a:blipFill>
                <a:blip r:embed="rId3"/>
                <a:stretch>
                  <a:fillRect l="-522"/>
                </a:stretch>
              </a:blipFill>
            </p:spPr>
            <p:txBody>
              <a:bodyPr/>
              <a:lstStyle/>
              <a:p>
                <a:r>
                  <a:rPr lang="ru-RU">
                    <a:noFill/>
                  </a:rPr>
                  <a:t> </a:t>
                </a:r>
              </a:p>
            </p:txBody>
          </p:sp>
        </mc:Fallback>
      </mc:AlternateContent>
    </p:spTree>
    <p:extLst>
      <p:ext uri="{BB962C8B-B14F-4D97-AF65-F5344CB8AC3E}">
        <p14:creationId xmlns:p14="http://schemas.microsoft.com/office/powerpoint/2010/main" val="9899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98534" y="632619"/>
            <a:ext cx="11258550" cy="701675"/>
          </a:xfrm>
        </p:spPr>
        <p:txBody>
          <a:bodyPr lIns="0" tIns="0" rIns="0" bIns="0" anchor="ctr">
            <a:normAutofit fontScale="90000"/>
          </a:bodyPr>
          <a:lstStyle/>
          <a:p>
            <a:r>
              <a:rPr lang="en-US" sz="2800" b="1" dirty="0"/>
              <a:t>7</a:t>
            </a:r>
            <a:br>
              <a:rPr lang="en-US" sz="2800" dirty="0"/>
            </a:br>
            <a:r>
              <a:rPr lang="en-US" sz="2200" dirty="0"/>
              <a:t>"Physics and Data Based Hybrid Deep Learning Approach" for Full-Waveform Inversion problem</a:t>
            </a: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11</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Объект 7">
                <a:extLst>
                  <a:ext uri="{FF2B5EF4-FFF2-40B4-BE49-F238E27FC236}">
                    <a16:creationId xmlns:a16="http://schemas.microsoft.com/office/drawing/2014/main" id="{DD6D9F1B-0B3D-AFD5-E64D-9F10B32B5BD2}"/>
                  </a:ext>
                </a:extLst>
              </p:cNvPr>
              <p:cNvSpPr>
                <a:spLocks noGrp="1"/>
              </p:cNvSpPr>
              <p:nvPr>
                <p:ph idx="1"/>
              </p:nvPr>
            </p:nvSpPr>
            <p:spPr>
              <a:xfrm>
                <a:off x="838200" y="1825625"/>
                <a:ext cx="4870142" cy="4351338"/>
              </a:xfrm>
            </p:spPr>
            <p:txBody>
              <a:bodyPr>
                <a:normAutofit/>
              </a:bodyPr>
              <a:lstStyle/>
              <a:p>
                <a14:m>
                  <m:oMath xmlns:m="http://schemas.openxmlformats.org/officeDocument/2006/math">
                    <m:f>
                      <m:fPr>
                        <m:ctrlPr>
                          <a:rPr lang="ru-RU" sz="1800" i="1" dirty="0">
                            <a:latin typeface="Cambria Math" panose="02040503050406030204" pitchFamily="18" charset="0"/>
                          </a:rPr>
                        </m:ctrlPr>
                      </m:fPr>
                      <m:num>
                        <m:sSup>
                          <m:sSupPr>
                            <m:ctrlPr>
                              <a:rPr lang="ru-RU" sz="1800" i="1" dirty="0">
                                <a:latin typeface="Cambria Math" panose="02040503050406030204" pitchFamily="18" charset="0"/>
                              </a:rPr>
                            </m:ctrlPr>
                          </m:sSupPr>
                          <m:e>
                            <m:r>
                              <a:rPr lang="ru-RU" sz="1800" dirty="0">
                                <a:latin typeface="Cambria Math" panose="02040503050406030204" pitchFamily="18" charset="0"/>
                              </a:rPr>
                              <m:t>𝜕</m:t>
                            </m:r>
                          </m:e>
                          <m:sup>
                            <m:r>
                              <a:rPr lang="ru-RU" sz="1800" dirty="0">
                                <a:latin typeface="Cambria Math" panose="02040503050406030204" pitchFamily="18" charset="0"/>
                              </a:rPr>
                              <m:t>2</m:t>
                            </m:r>
                          </m:sup>
                        </m:sSup>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e>
                        </m:d>
                      </m:num>
                      <m:den>
                        <m:r>
                          <a:rPr lang="ru-RU" sz="1800" dirty="0">
                            <a:latin typeface="Cambria Math" panose="02040503050406030204" pitchFamily="18" charset="0"/>
                          </a:rPr>
                          <m:t>𝜕</m:t>
                        </m:r>
                        <m:sSup>
                          <m:sSupPr>
                            <m:ctrlPr>
                              <a:rPr lang="ru-RU" sz="1800" i="1" dirty="0">
                                <a:latin typeface="Cambria Math" panose="02040503050406030204" pitchFamily="18" charset="0"/>
                              </a:rPr>
                            </m:ctrlPr>
                          </m:sSupPr>
                          <m:e>
                            <m:r>
                              <a:rPr lang="ru-RU" sz="1800" dirty="0">
                                <a:latin typeface="Cambria Math" panose="02040503050406030204" pitchFamily="18" charset="0"/>
                              </a:rPr>
                              <m:t>𝑡</m:t>
                            </m:r>
                          </m:e>
                          <m:sup>
                            <m:r>
                              <a:rPr lang="ru-RU" sz="1800" dirty="0">
                                <a:latin typeface="Cambria Math" panose="02040503050406030204" pitchFamily="18" charset="0"/>
                              </a:rPr>
                              <m:t>2</m:t>
                            </m:r>
                          </m:sup>
                        </m:sSup>
                      </m:den>
                    </m:f>
                  </m:oMath>
                </a14:m>
                <a:r>
                  <a:rPr lang="en-US" sz="1800" dirty="0"/>
                  <a:t> can be written as </a:t>
                </a:r>
                <a14:m>
                  <m:oMath xmlns:m="http://schemas.openxmlformats.org/officeDocument/2006/math">
                    <m:f>
                      <m:fPr>
                        <m:ctrlPr>
                          <a:rPr lang="ru-RU" sz="1800" i="1" dirty="0">
                            <a:latin typeface="Cambria Math" panose="02040503050406030204" pitchFamily="18" charset="0"/>
                          </a:rPr>
                        </m:ctrlPr>
                      </m:fPr>
                      <m:num>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r>
                              <a:rPr lang="ru-RU" sz="1800" dirty="0">
                                <a:latin typeface="Cambria Math" panose="02040503050406030204" pitchFamily="18" charset="0"/>
                              </a:rPr>
                              <m:t>+</m:t>
                            </m:r>
                            <m:r>
                              <m:rPr>
                                <m:sty m:val="p"/>
                              </m:rPr>
                              <a:rPr lang="ru-RU" sz="1800" dirty="0">
                                <a:latin typeface="Cambria Math" panose="02040503050406030204" pitchFamily="18" charset="0"/>
                              </a:rPr>
                              <m:t>Δ</m:t>
                            </m:r>
                            <m:r>
                              <a:rPr lang="ru-RU" sz="1800" dirty="0">
                                <a:latin typeface="Cambria Math" panose="02040503050406030204" pitchFamily="18" charset="0"/>
                              </a:rPr>
                              <m:t>𝑡</m:t>
                            </m:r>
                          </m:e>
                        </m:d>
                        <m:r>
                          <a:rPr lang="ru-RU" sz="1800" dirty="0">
                            <a:latin typeface="Cambria Math" panose="02040503050406030204" pitchFamily="18" charset="0"/>
                          </a:rPr>
                          <m:t>−2</m:t>
                        </m:r>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e>
                        </m:d>
                        <m:r>
                          <a:rPr lang="ru-RU" sz="1800" dirty="0">
                            <a:latin typeface="Cambria Math" panose="02040503050406030204" pitchFamily="18" charset="0"/>
                          </a:rPr>
                          <m:t>+</m:t>
                        </m:r>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r>
                              <a:rPr lang="ru-RU" sz="1800" dirty="0">
                                <a:latin typeface="Cambria Math" panose="02040503050406030204" pitchFamily="18" charset="0"/>
                              </a:rPr>
                              <m:t>−</m:t>
                            </m:r>
                            <m:r>
                              <m:rPr>
                                <m:sty m:val="p"/>
                              </m:rPr>
                              <a:rPr lang="ru-RU" sz="1800" dirty="0">
                                <a:latin typeface="Cambria Math" panose="02040503050406030204" pitchFamily="18" charset="0"/>
                              </a:rPr>
                              <m:t>Δ</m:t>
                            </m:r>
                            <m:r>
                              <a:rPr lang="ru-RU" sz="1800" dirty="0">
                                <a:latin typeface="Cambria Math" panose="02040503050406030204" pitchFamily="18" charset="0"/>
                              </a:rPr>
                              <m:t>𝑡</m:t>
                            </m:r>
                          </m:e>
                        </m:d>
                      </m:num>
                      <m:den>
                        <m:r>
                          <m:rPr>
                            <m:sty m:val="p"/>
                          </m:rPr>
                          <a:rPr lang="ru-RU" sz="1800" dirty="0">
                            <a:latin typeface="Cambria Math" panose="02040503050406030204" pitchFamily="18" charset="0"/>
                          </a:rPr>
                          <m:t>Δ</m:t>
                        </m:r>
                        <m:sSup>
                          <m:sSupPr>
                            <m:ctrlPr>
                              <a:rPr lang="ru-RU" sz="1800" i="1" dirty="0">
                                <a:latin typeface="Cambria Math" panose="02040503050406030204" pitchFamily="18" charset="0"/>
                              </a:rPr>
                            </m:ctrlPr>
                          </m:sSupPr>
                          <m:e>
                            <m:r>
                              <a:rPr lang="ru-RU" sz="1800" dirty="0">
                                <a:latin typeface="Cambria Math" panose="02040503050406030204" pitchFamily="18" charset="0"/>
                              </a:rPr>
                              <m:t>𝑡</m:t>
                            </m:r>
                          </m:e>
                          <m:sup>
                            <m:r>
                              <a:rPr lang="ru-RU" sz="1800" dirty="0">
                                <a:latin typeface="Cambria Math" panose="02040503050406030204" pitchFamily="18" charset="0"/>
                              </a:rPr>
                              <m:t>2</m:t>
                            </m:r>
                          </m:sup>
                        </m:sSup>
                      </m:den>
                    </m:f>
                  </m:oMath>
                </a14:m>
                <a:r>
                  <a:rPr lang="en-US" sz="1800" dirty="0"/>
                  <a:t> and then with use of PDE we can get:</a:t>
                </a:r>
              </a:p>
              <a:p>
                <a:endParaRPr lang="en-US" sz="1800" dirty="0"/>
              </a:p>
              <a:p>
                <a14:m>
                  <m:oMath xmlns:m="http://schemas.openxmlformats.org/officeDocument/2006/math">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r>
                          <a:rPr lang="ru-RU" sz="1800" dirty="0">
                            <a:latin typeface="Cambria Math" panose="02040503050406030204" pitchFamily="18" charset="0"/>
                          </a:rPr>
                          <m:t>+</m:t>
                        </m:r>
                        <m:r>
                          <m:rPr>
                            <m:sty m:val="p"/>
                          </m:rPr>
                          <a:rPr lang="ru-RU" sz="1800" dirty="0">
                            <a:latin typeface="Cambria Math" panose="02040503050406030204" pitchFamily="18" charset="0"/>
                          </a:rPr>
                          <m:t>Δ</m:t>
                        </m:r>
                        <m:r>
                          <a:rPr lang="ru-RU" sz="1800" dirty="0">
                            <a:latin typeface="Cambria Math" panose="02040503050406030204" pitchFamily="18" charset="0"/>
                          </a:rPr>
                          <m:t>𝑡</m:t>
                        </m:r>
                      </m:e>
                    </m:d>
                    <m:r>
                      <a:rPr lang="en-US" sz="1800" dirty="0">
                        <a:latin typeface="Cambria Math" panose="02040503050406030204" pitchFamily="18" charset="0"/>
                      </a:rPr>
                      <m:t>=</m:t>
                    </m:r>
                    <m:sSup>
                      <m:sSupPr>
                        <m:ctrlPr>
                          <a:rPr lang="ru-RU" sz="1800" i="1" dirty="0">
                            <a:latin typeface="Cambria Math" panose="02040503050406030204" pitchFamily="18" charset="0"/>
                          </a:rPr>
                        </m:ctrlPr>
                      </m:sSupPr>
                      <m:e>
                        <m:r>
                          <a:rPr lang="ru-RU" sz="1800" dirty="0">
                            <a:latin typeface="Cambria Math" panose="02040503050406030204" pitchFamily="18" charset="0"/>
                          </a:rPr>
                          <m:t>𝑣</m:t>
                        </m:r>
                      </m:e>
                      <m:sup>
                        <m:r>
                          <a:rPr lang="ru-RU" sz="1800" dirty="0">
                            <a:latin typeface="Cambria Math" panose="02040503050406030204" pitchFamily="18" charset="0"/>
                          </a:rPr>
                          <m:t>2</m:t>
                        </m:r>
                      </m:sup>
                    </m:sSup>
                    <m:d>
                      <m:dPr>
                        <m:ctrlPr>
                          <a:rPr lang="ru-RU" sz="1800" i="1" dirty="0">
                            <a:latin typeface="Cambria Math" panose="02040503050406030204" pitchFamily="18" charset="0"/>
                          </a:rPr>
                        </m:ctrlPr>
                      </m:dPr>
                      <m:e>
                        <m:r>
                          <a:rPr lang="ru-RU" sz="1800" dirty="0">
                            <a:latin typeface="Cambria Math" panose="02040503050406030204" pitchFamily="18" charset="0"/>
                          </a:rPr>
                          <m:t>𝑡</m:t>
                        </m:r>
                      </m:e>
                    </m:d>
                    <m:r>
                      <m:rPr>
                        <m:sty m:val="p"/>
                      </m:rPr>
                      <a:rPr lang="ru-RU" sz="1800" dirty="0">
                        <a:latin typeface="Cambria Math" panose="02040503050406030204" pitchFamily="18" charset="0"/>
                      </a:rPr>
                      <m:t>Δ</m:t>
                    </m:r>
                    <m:sSup>
                      <m:sSupPr>
                        <m:ctrlPr>
                          <a:rPr lang="ru-RU" sz="1800" i="1" dirty="0">
                            <a:latin typeface="Cambria Math" panose="02040503050406030204" pitchFamily="18" charset="0"/>
                          </a:rPr>
                        </m:ctrlPr>
                      </m:sSupPr>
                      <m:e>
                        <m:r>
                          <a:rPr lang="ru-RU" sz="1800" dirty="0">
                            <a:latin typeface="Cambria Math" panose="02040503050406030204" pitchFamily="18" charset="0"/>
                          </a:rPr>
                          <m:t>𝑡</m:t>
                        </m:r>
                      </m:e>
                      <m:sup>
                        <m:r>
                          <a:rPr lang="ru-RU" sz="1800" dirty="0">
                            <a:latin typeface="Cambria Math" panose="02040503050406030204" pitchFamily="18" charset="0"/>
                          </a:rPr>
                          <m:t>2</m:t>
                        </m:r>
                      </m:sup>
                    </m:sSup>
                    <m:d>
                      <m:dPr>
                        <m:ctrlPr>
                          <a:rPr lang="ru-RU" sz="1800" i="1" dirty="0">
                            <a:latin typeface="Cambria Math" panose="02040503050406030204" pitchFamily="18" charset="0"/>
                          </a:rPr>
                        </m:ctrlPr>
                      </m:dPr>
                      <m:e>
                        <m:sSup>
                          <m:sSupPr>
                            <m:ctrlPr>
                              <a:rPr lang="ru-RU" sz="1800" i="1" dirty="0">
                                <a:latin typeface="Cambria Math" panose="02040503050406030204" pitchFamily="18" charset="0"/>
                              </a:rPr>
                            </m:ctrlPr>
                          </m:sSupPr>
                          <m:e>
                            <m:r>
                              <m:rPr>
                                <m:sty m:val="p"/>
                              </m:rPr>
                              <a:rPr lang="ru-RU" sz="1800" dirty="0">
                                <a:latin typeface="Cambria Math" panose="02040503050406030204" pitchFamily="18" charset="0"/>
                              </a:rPr>
                              <m:t>∇</m:t>
                            </m:r>
                          </m:e>
                          <m:sup>
                            <m:r>
                              <a:rPr lang="ru-RU" sz="1800" dirty="0">
                                <a:latin typeface="Cambria Math" panose="02040503050406030204" pitchFamily="18" charset="0"/>
                              </a:rPr>
                              <m:t>2</m:t>
                            </m:r>
                          </m:sup>
                        </m:sSup>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e>
                        </m:d>
                        <m:r>
                          <a:rPr lang="en-US" sz="1800" dirty="0">
                            <a:latin typeface="Cambria Math" panose="02040503050406030204" pitchFamily="18" charset="0"/>
                          </a:rPr>
                          <m:t>−</m:t>
                        </m:r>
                        <m:r>
                          <a:rPr lang="ru-RU" sz="1800" dirty="0">
                            <a:latin typeface="Cambria Math" panose="02040503050406030204" pitchFamily="18" charset="0"/>
                          </a:rPr>
                          <m:t>𝑠</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e>
                        </m:d>
                        <m:r>
                          <a:rPr lang="ru-RU" sz="1800" dirty="0">
                            <a:latin typeface="Cambria Math" panose="02040503050406030204" pitchFamily="18" charset="0"/>
                          </a:rPr>
                          <m:t>𝛿</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sSub>
                              <m:sSubPr>
                                <m:ctrlPr>
                                  <a:rPr lang="ru-RU" sz="1800" i="1" dirty="0">
                                    <a:latin typeface="Cambria Math" panose="02040503050406030204" pitchFamily="18" charset="0"/>
                                  </a:rPr>
                                </m:ctrlPr>
                              </m:sSubPr>
                              <m:e>
                                <m:r>
                                  <a:rPr lang="ru-RU" sz="1800" dirty="0">
                                    <a:latin typeface="Cambria Math" panose="02040503050406030204" pitchFamily="18" charset="0"/>
                                  </a:rPr>
                                  <m:t>𝑟</m:t>
                                </m:r>
                              </m:e>
                              <m:sub>
                                <m:r>
                                  <m:rPr>
                                    <m:sty m:val="p"/>
                                  </m:rPr>
                                  <a:rPr lang="en-US" sz="1800" dirty="0">
                                    <a:latin typeface="Cambria Math" panose="02040503050406030204" pitchFamily="18" charset="0"/>
                                  </a:rPr>
                                  <m:t>s</m:t>
                                </m:r>
                              </m:sub>
                            </m:sSub>
                          </m:e>
                        </m:d>
                      </m:e>
                    </m:d>
                    <m:r>
                      <a:rPr lang="en-US" sz="1800" dirty="0">
                        <a:latin typeface="Cambria Math" panose="02040503050406030204" pitchFamily="18" charset="0"/>
                      </a:rPr>
                      <m:t>+</m:t>
                    </m:r>
                    <m:r>
                      <a:rPr lang="ru-RU" sz="1800" dirty="0">
                        <a:latin typeface="Cambria Math" panose="02040503050406030204" pitchFamily="18" charset="0"/>
                      </a:rPr>
                      <m:t>2</m:t>
                    </m:r>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e>
                    </m:d>
                    <m:r>
                      <a:rPr lang="en-US" sz="1800" dirty="0">
                        <a:latin typeface="Cambria Math" panose="02040503050406030204" pitchFamily="18" charset="0"/>
                      </a:rPr>
                      <m:t>−</m:t>
                    </m:r>
                    <m:r>
                      <a:rPr lang="ru-RU" sz="1800" dirty="0">
                        <a:latin typeface="Cambria Math" panose="02040503050406030204" pitchFamily="18" charset="0"/>
                      </a:rPr>
                      <m:t>𝑈</m:t>
                    </m:r>
                    <m:d>
                      <m:dPr>
                        <m:ctrlPr>
                          <a:rPr lang="ru-RU" sz="1800" i="1" dirty="0">
                            <a:latin typeface="Cambria Math" panose="02040503050406030204" pitchFamily="18" charset="0"/>
                          </a:rPr>
                        </m:ctrlPr>
                      </m:dPr>
                      <m:e>
                        <m:r>
                          <a:rPr lang="ru-RU" sz="1800" dirty="0">
                            <a:latin typeface="Cambria Math" panose="02040503050406030204" pitchFamily="18" charset="0"/>
                          </a:rPr>
                          <m:t>𝑟</m:t>
                        </m:r>
                        <m:r>
                          <a:rPr lang="ru-RU" sz="1800" dirty="0">
                            <a:latin typeface="Cambria Math" panose="02040503050406030204" pitchFamily="18" charset="0"/>
                          </a:rPr>
                          <m:t>,</m:t>
                        </m:r>
                        <m:r>
                          <a:rPr lang="ru-RU" sz="1800" dirty="0">
                            <a:latin typeface="Cambria Math" panose="02040503050406030204" pitchFamily="18" charset="0"/>
                          </a:rPr>
                          <m:t>𝑡</m:t>
                        </m:r>
                        <m:r>
                          <a:rPr lang="ru-RU" sz="1800" dirty="0">
                            <a:latin typeface="Cambria Math" panose="02040503050406030204" pitchFamily="18" charset="0"/>
                          </a:rPr>
                          <m:t>−</m:t>
                        </m:r>
                        <m:r>
                          <m:rPr>
                            <m:sty m:val="p"/>
                          </m:rPr>
                          <a:rPr lang="ru-RU" sz="1800" dirty="0">
                            <a:latin typeface="Cambria Math" panose="02040503050406030204" pitchFamily="18" charset="0"/>
                          </a:rPr>
                          <m:t>Δ</m:t>
                        </m:r>
                        <m:r>
                          <a:rPr lang="ru-RU" sz="1800" dirty="0">
                            <a:latin typeface="Cambria Math" panose="02040503050406030204" pitchFamily="18" charset="0"/>
                          </a:rPr>
                          <m:t>𝑡</m:t>
                        </m:r>
                      </m:e>
                    </m:d>
                  </m:oMath>
                </a14:m>
                <a:endParaRPr lang="en-US" sz="1800" dirty="0"/>
              </a:p>
              <a:p>
                <a:endParaRPr lang="en-US" sz="1800" dirty="0"/>
              </a:p>
              <a:p>
                <a:r>
                  <a:rPr lang="en-US" sz="1800" dirty="0"/>
                  <a:t>with a use of this formula its possible to iteratively simulate wave propagation and create </a:t>
                </a:r>
                <a:r>
                  <a:rPr lang="en-US" sz="1800" dirty="0" err="1"/>
                  <a:t>rnn</a:t>
                </a:r>
                <a:r>
                  <a:rPr lang="en-US" sz="1800" dirty="0"/>
                  <a:t>, cell of which will represent wavefield at one instant in time. This cell that simulate this is shown on the right, where </a:t>
                </a:r>
                <a14:m>
                  <m:oMath xmlns:m="http://schemas.openxmlformats.org/officeDocument/2006/math">
                    <m:sSup>
                      <m:sSupPr>
                        <m:ctrlPr>
                          <a:rPr lang="ru-RU" sz="1800" i="1" dirty="0" smtClean="0">
                            <a:latin typeface="Cambria Math" panose="02040503050406030204" pitchFamily="18" charset="0"/>
                          </a:rPr>
                        </m:ctrlPr>
                      </m:sSupPr>
                      <m:e>
                        <m:r>
                          <a:rPr lang="ru-RU" sz="1800" dirty="0">
                            <a:latin typeface="Cambria Math" panose="02040503050406030204" pitchFamily="18" charset="0"/>
                          </a:rPr>
                          <m:t>𝑣</m:t>
                        </m:r>
                      </m:e>
                      <m:sup>
                        <m:r>
                          <a:rPr lang="ru-RU" sz="1800" dirty="0">
                            <a:latin typeface="Cambria Math" panose="02040503050406030204" pitchFamily="18" charset="0"/>
                          </a:rPr>
                          <m:t>2</m:t>
                        </m:r>
                      </m:sup>
                    </m:sSup>
                    <m:d>
                      <m:dPr>
                        <m:ctrlPr>
                          <a:rPr lang="ru-RU" sz="1800" i="1" dirty="0">
                            <a:latin typeface="Cambria Math" panose="02040503050406030204" pitchFamily="18" charset="0"/>
                          </a:rPr>
                        </m:ctrlPr>
                      </m:dPr>
                      <m:e>
                        <m:r>
                          <a:rPr lang="ru-RU" sz="1800" dirty="0">
                            <a:latin typeface="Cambria Math" panose="02040503050406030204" pitchFamily="18" charset="0"/>
                          </a:rPr>
                          <m:t>𝑡</m:t>
                        </m:r>
                      </m:e>
                    </m:d>
                    <m:r>
                      <m:rPr>
                        <m:sty m:val="p"/>
                      </m:rPr>
                      <a:rPr lang="ru-RU" sz="1800" dirty="0">
                        <a:latin typeface="Cambria Math" panose="02040503050406030204" pitchFamily="18" charset="0"/>
                      </a:rPr>
                      <m:t>Δ</m:t>
                    </m:r>
                    <m:sSup>
                      <m:sSupPr>
                        <m:ctrlPr>
                          <a:rPr lang="ru-RU" sz="1800" i="1" dirty="0">
                            <a:latin typeface="Cambria Math" panose="02040503050406030204" pitchFamily="18" charset="0"/>
                          </a:rPr>
                        </m:ctrlPr>
                      </m:sSupPr>
                      <m:e>
                        <m:r>
                          <a:rPr lang="ru-RU" sz="1800" dirty="0">
                            <a:latin typeface="Cambria Math" panose="02040503050406030204" pitchFamily="18" charset="0"/>
                          </a:rPr>
                          <m:t>𝑡</m:t>
                        </m:r>
                      </m:e>
                      <m:sup>
                        <m:r>
                          <a:rPr lang="ru-RU" sz="1800" dirty="0">
                            <a:latin typeface="Cambria Math" panose="02040503050406030204" pitchFamily="18" charset="0"/>
                          </a:rPr>
                          <m:t>2</m:t>
                        </m:r>
                      </m:sup>
                    </m:sSup>
                  </m:oMath>
                </a14:m>
                <a:r>
                  <a:rPr lang="ru-RU" sz="1800" dirty="0"/>
                  <a:t> </a:t>
                </a:r>
                <a:r>
                  <a:rPr lang="en-US" sz="1800" dirty="0"/>
                  <a:t>our trainable parameter.</a:t>
                </a:r>
                <a:endParaRPr lang="ru-RU" sz="1800" dirty="0"/>
              </a:p>
            </p:txBody>
          </p:sp>
        </mc:Choice>
        <mc:Fallback xmlns="">
          <p:sp>
            <p:nvSpPr>
              <p:cNvPr id="8" name="Объект 7">
                <a:extLst>
                  <a:ext uri="{FF2B5EF4-FFF2-40B4-BE49-F238E27FC236}">
                    <a16:creationId xmlns:a16="http://schemas.microsoft.com/office/drawing/2014/main" id="{DD6D9F1B-0B3D-AFD5-E64D-9F10B32B5BD2}"/>
                  </a:ext>
                </a:extLst>
              </p:cNvPr>
              <p:cNvSpPr>
                <a:spLocks noGrp="1" noRot="1" noChangeAspect="1" noMove="1" noResize="1" noEditPoints="1" noAdjustHandles="1" noChangeArrowheads="1" noChangeShapeType="1" noTextEdit="1"/>
              </p:cNvSpPr>
              <p:nvPr>
                <p:ph idx="1"/>
              </p:nvPr>
            </p:nvSpPr>
            <p:spPr>
              <a:xfrm>
                <a:off x="838200" y="1825625"/>
                <a:ext cx="4870142" cy="4351338"/>
              </a:xfrm>
              <a:blipFill>
                <a:blip r:embed="rId2"/>
                <a:stretch>
                  <a:fillRect l="-877" r="-1629"/>
                </a:stretch>
              </a:blipFill>
            </p:spPr>
            <p:txBody>
              <a:bodyPr/>
              <a:lstStyle/>
              <a:p>
                <a:r>
                  <a:rPr lang="ru-RU">
                    <a:noFill/>
                  </a:rPr>
                  <a:t> </a:t>
                </a:r>
              </a:p>
            </p:txBody>
          </p:sp>
        </mc:Fallback>
      </mc:AlternateContent>
      <p:pic>
        <p:nvPicPr>
          <p:cNvPr id="11" name="Рисунок 10">
            <a:extLst>
              <a:ext uri="{FF2B5EF4-FFF2-40B4-BE49-F238E27FC236}">
                <a16:creationId xmlns:a16="http://schemas.microsoft.com/office/drawing/2014/main" id="{1EEC885E-5A5D-65CB-5E82-BB2241E39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028" y="1382712"/>
            <a:ext cx="5448772" cy="4435224"/>
          </a:xfrm>
          <a:prstGeom prst="rect">
            <a:avLst/>
          </a:prstGeom>
        </p:spPr>
      </p:pic>
    </p:spTree>
    <p:extLst>
      <p:ext uri="{BB962C8B-B14F-4D97-AF65-F5344CB8AC3E}">
        <p14:creationId xmlns:p14="http://schemas.microsoft.com/office/powerpoint/2010/main" val="383895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81037"/>
            <a:ext cx="11258550" cy="701675"/>
          </a:xfrm>
        </p:spPr>
        <p:txBody>
          <a:bodyPr lIns="0" tIns="0" rIns="0" bIns="0" anchor="ctr">
            <a:normAutofit fontScale="90000"/>
          </a:bodyPr>
          <a:lstStyle/>
          <a:p>
            <a:r>
              <a:rPr lang="en-US" sz="2800" b="1" dirty="0"/>
              <a:t>7</a:t>
            </a:r>
            <a:br>
              <a:rPr lang="en-US" sz="2800" dirty="0"/>
            </a:br>
            <a:r>
              <a:rPr lang="en-US" sz="2200" dirty="0"/>
              <a:t>"Physics and Data Based Hybrid Deep Learning Approach" for Full-Waveform Inversion problem</a:t>
            </a: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12</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Объект 7">
                <a:extLst>
                  <a:ext uri="{FF2B5EF4-FFF2-40B4-BE49-F238E27FC236}">
                    <a16:creationId xmlns:a16="http://schemas.microsoft.com/office/drawing/2014/main" id="{DD6D9F1B-0B3D-AFD5-E64D-9F10B32B5BD2}"/>
                  </a:ext>
                </a:extLst>
              </p:cNvPr>
              <p:cNvSpPr>
                <a:spLocks noGrp="1"/>
              </p:cNvSpPr>
              <p:nvPr>
                <p:ph idx="1"/>
              </p:nvPr>
            </p:nvSpPr>
            <p:spPr>
              <a:xfrm>
                <a:off x="838200" y="1825625"/>
                <a:ext cx="10178988" cy="4351338"/>
              </a:xfrm>
            </p:spPr>
            <p:txBody>
              <a:bodyPr>
                <a:normAutofit/>
              </a:bodyPr>
              <a:lstStyle/>
              <a:p>
                <a:r>
                  <a:rPr lang="en-US" sz="1800" dirty="0"/>
                  <a:t>After implementation of this cell this recurrent neural network basically follows standard learning approach, with a loss function defined as </a:t>
                </a:r>
                <a14:m>
                  <m:oMath xmlns:m="http://schemas.openxmlformats.org/officeDocument/2006/math">
                    <m:nary>
                      <m:naryPr>
                        <m:chr m:val="∑"/>
                        <m:grow m:val="on"/>
                        <m:subHide m:val="on"/>
                        <m:supHide m:val="on"/>
                        <m:ctrlPr>
                          <a:rPr lang="en-US" sz="1800" i="1" smtClean="0">
                            <a:latin typeface="Cambria Math" panose="02040503050406030204" pitchFamily="18" charset="0"/>
                          </a:rPr>
                        </m:ctrlPr>
                      </m:naryPr>
                      <m:sub/>
                      <m:sup/>
                      <m:e>
                        <m:r>
                          <a:rPr lang="en-US" sz="1800" i="1" smtClean="0">
                            <a:latin typeface="Cambria Math" panose="02040503050406030204" pitchFamily="18" charset="0"/>
                          </a:rPr>
                          <m:t>𝑑</m:t>
                        </m:r>
                      </m:e>
                    </m:nary>
                    <m:r>
                      <a:rPr lang="en-US" sz="1800" i="0" smtClean="0">
                        <a:latin typeface="Cambria Math" panose="02040503050406030204" pitchFamily="18" charset="0"/>
                      </a:rPr>
                      <m:t>−</m:t>
                    </m:r>
                    <m:acc>
                      <m:accPr>
                        <m:chr m:val="̂"/>
                        <m:ctrlPr>
                          <a:rPr lang="en-US" sz="1800" i="1" smtClean="0">
                            <a:solidFill>
                              <a:srgbClr val="836967"/>
                            </a:solidFill>
                            <a:latin typeface="Cambria Math" panose="02040503050406030204" pitchFamily="18" charset="0"/>
                          </a:rPr>
                        </m:ctrlPr>
                      </m:accPr>
                      <m:e>
                        <m:r>
                          <a:rPr lang="en-US" sz="1800" i="1" smtClean="0">
                            <a:latin typeface="Cambria Math" panose="02040503050406030204" pitchFamily="18" charset="0"/>
                          </a:rPr>
                          <m:t>𝑑</m:t>
                        </m:r>
                      </m:e>
                    </m:acc>
                  </m:oMath>
                </a14:m>
                <a:r>
                  <a:rPr lang="en-US" sz="1800" dirty="0"/>
                  <a:t>  where </a:t>
                </a:r>
                <a14:m>
                  <m:oMath xmlns:m="http://schemas.openxmlformats.org/officeDocument/2006/math">
                    <m:r>
                      <a:rPr lang="en-US" sz="1800" i="1">
                        <a:latin typeface="Cambria Math" panose="02040503050406030204" pitchFamily="18" charset="0"/>
                      </a:rPr>
                      <m:t>𝑑</m:t>
                    </m:r>
                  </m:oMath>
                </a14:m>
                <a:r>
                  <a:rPr lang="en-US" sz="1800" dirty="0"/>
                  <a:t> is training data and </a:t>
                </a:r>
                <a14:m>
                  <m:oMath xmlns:m="http://schemas.openxmlformats.org/officeDocument/2006/math">
                    <m:acc>
                      <m:accPr>
                        <m:chr m:val="̂"/>
                        <m:ctrlPr>
                          <a:rPr lang="en-US" sz="1800" i="1">
                            <a:solidFill>
                              <a:srgbClr val="836967"/>
                            </a:solidFill>
                            <a:latin typeface="Cambria Math" panose="02040503050406030204" pitchFamily="18" charset="0"/>
                          </a:rPr>
                        </m:ctrlPr>
                      </m:accPr>
                      <m:e>
                        <m:r>
                          <a:rPr lang="en-US" sz="1800" i="1">
                            <a:latin typeface="Cambria Math" panose="02040503050406030204" pitchFamily="18" charset="0"/>
                          </a:rPr>
                          <m:t>𝑑</m:t>
                        </m:r>
                      </m:e>
                    </m:acc>
                  </m:oMath>
                </a14:m>
                <a:r>
                  <a:rPr lang="en-US" sz="1800" dirty="0"/>
                  <a:t> is RNN modeled data at a fixed receiver position, source position, and time. After each training iteration, in order to minimize the loss, the weights of the model (velocities) are updated with the use of the loss gradient and the backpropagation algorithm based on the chain rule. After training of RNN we obtain our velocity model. This algorithm was tested on </a:t>
                </a:r>
                <a:r>
                  <a:rPr lang="en-US" sz="1800" dirty="0" err="1"/>
                  <a:t>Marmousi</a:t>
                </a:r>
                <a:r>
                  <a:rPr lang="en-US" sz="1800" dirty="0"/>
                  <a:t> model with different optimizers such as Adam, LBFGS, CG, best result obtained with Adam optimizer, learning rate 40.</a:t>
                </a:r>
              </a:p>
              <a:p>
                <a:endParaRPr lang="ru-RU" sz="1800" dirty="0"/>
              </a:p>
            </p:txBody>
          </p:sp>
        </mc:Choice>
        <mc:Fallback xmlns="">
          <p:sp>
            <p:nvSpPr>
              <p:cNvPr id="8" name="Объект 7">
                <a:extLst>
                  <a:ext uri="{FF2B5EF4-FFF2-40B4-BE49-F238E27FC236}">
                    <a16:creationId xmlns:a16="http://schemas.microsoft.com/office/drawing/2014/main" id="{DD6D9F1B-0B3D-AFD5-E64D-9F10B32B5BD2}"/>
                  </a:ext>
                </a:extLst>
              </p:cNvPr>
              <p:cNvSpPr>
                <a:spLocks noGrp="1" noRot="1" noChangeAspect="1" noMove="1" noResize="1" noEditPoints="1" noAdjustHandles="1" noChangeArrowheads="1" noChangeShapeType="1" noTextEdit="1"/>
              </p:cNvSpPr>
              <p:nvPr>
                <p:ph idx="1"/>
              </p:nvPr>
            </p:nvSpPr>
            <p:spPr>
              <a:xfrm>
                <a:off x="838200" y="1825625"/>
                <a:ext cx="10178988" cy="4351338"/>
              </a:xfrm>
              <a:blipFill>
                <a:blip r:embed="rId2"/>
                <a:stretch>
                  <a:fillRect l="-419" t="-4902"/>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D4EC73D1-C7A1-03E4-28C5-78A27366B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70" y="3638451"/>
            <a:ext cx="4807020" cy="3002062"/>
          </a:xfrm>
          <a:prstGeom prst="rect">
            <a:avLst/>
          </a:prstGeom>
        </p:spPr>
      </p:pic>
      <p:pic>
        <p:nvPicPr>
          <p:cNvPr id="9" name="Рисунок 8">
            <a:extLst>
              <a:ext uri="{FF2B5EF4-FFF2-40B4-BE49-F238E27FC236}">
                <a16:creationId xmlns:a16="http://schemas.microsoft.com/office/drawing/2014/main" id="{5AC04364-19E9-4301-7380-22D0B698A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5425" y="3800377"/>
            <a:ext cx="6475013" cy="2819499"/>
          </a:xfrm>
          <a:prstGeom prst="rect">
            <a:avLst/>
          </a:prstGeom>
        </p:spPr>
      </p:pic>
    </p:spTree>
    <p:extLst>
      <p:ext uri="{BB962C8B-B14F-4D97-AF65-F5344CB8AC3E}">
        <p14:creationId xmlns:p14="http://schemas.microsoft.com/office/powerpoint/2010/main" val="8353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79943"/>
            <a:ext cx="11258550" cy="701675"/>
          </a:xfrm>
        </p:spPr>
        <p:txBody>
          <a:bodyPr lIns="0" tIns="0" rIns="0" bIns="0" anchor="ctr">
            <a:normAutofit fontScale="90000"/>
          </a:bodyPr>
          <a:lstStyle/>
          <a:p>
            <a:r>
              <a:rPr lang="en-US" sz="2800" b="1" dirty="0"/>
              <a:t>1</a:t>
            </a:r>
            <a:br>
              <a:rPr lang="en-US" sz="2800" dirty="0"/>
            </a:br>
            <a:r>
              <a:rPr lang="en-US" sz="2200" dirty="0"/>
              <a:t>Calculation of averaged FT spectrum. </a:t>
            </a:r>
            <a:br>
              <a:rPr lang="en-US" sz="2800" dirty="0"/>
            </a:br>
            <a:br>
              <a:rPr lang="en-US" sz="2800" dirty="0"/>
            </a:br>
            <a:endParaRPr lang="en-US" sz="28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2</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Объект 10">
            <a:extLst>
              <a:ext uri="{FF2B5EF4-FFF2-40B4-BE49-F238E27FC236}">
                <a16:creationId xmlns:a16="http://schemas.microsoft.com/office/drawing/2014/main" id="{4D21ABAC-C96B-4617-6412-C498E949C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721" y="1561553"/>
            <a:ext cx="8695161" cy="4351338"/>
          </a:xfrm>
        </p:spPr>
      </p:pic>
    </p:spTree>
    <p:extLst>
      <p:ext uri="{BB962C8B-B14F-4D97-AF65-F5344CB8AC3E}">
        <p14:creationId xmlns:p14="http://schemas.microsoft.com/office/powerpoint/2010/main" val="227346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79943"/>
            <a:ext cx="11258550" cy="701675"/>
          </a:xfrm>
        </p:spPr>
        <p:txBody>
          <a:bodyPr lIns="0" tIns="0" rIns="0" bIns="0" anchor="ctr">
            <a:normAutofit fontScale="90000"/>
          </a:bodyPr>
          <a:lstStyle/>
          <a:p>
            <a:r>
              <a:rPr lang="en-US" sz="2800" b="1" dirty="0"/>
              <a:t>2</a:t>
            </a:r>
            <a:br>
              <a:rPr lang="en-US" sz="2800" dirty="0"/>
            </a:br>
            <a:r>
              <a:rPr lang="en-US" sz="2200" dirty="0"/>
              <a:t>Calculation STFT for a trace. Sensitivity analysis for different windows</a:t>
            </a:r>
            <a:br>
              <a:rPr lang="en-US" sz="2800" dirty="0"/>
            </a:br>
            <a:br>
              <a:rPr lang="en-US" sz="2800" dirty="0"/>
            </a:br>
            <a:endParaRPr lang="en-US" sz="28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3</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Объект 4">
            <a:extLst>
              <a:ext uri="{FF2B5EF4-FFF2-40B4-BE49-F238E27FC236}">
                <a16:creationId xmlns:a16="http://schemas.microsoft.com/office/drawing/2014/main" id="{07BCC875-2BBB-024C-CB02-770E2B7CEB43}"/>
              </a:ext>
            </a:extLst>
          </p:cNvPr>
          <p:cNvSpPr>
            <a:spLocks noGrp="1"/>
          </p:cNvSpPr>
          <p:nvPr>
            <p:ph idx="1"/>
          </p:nvPr>
        </p:nvSpPr>
        <p:spPr>
          <a:xfrm>
            <a:off x="5455181" y="1436411"/>
            <a:ext cx="6085362" cy="4351338"/>
          </a:xfrm>
        </p:spPr>
        <p:txBody>
          <a:bodyPr/>
          <a:lstStyle/>
          <a:p>
            <a:pPr algn="just"/>
            <a:r>
              <a:rPr lang="en-US" sz="2400" dirty="0"/>
              <a:t>STFT was calculated for a trace at points x=400, y=400. Sensitivity analysis was performed for windows Hann, Flat-top and Rectangular. </a:t>
            </a:r>
            <a:r>
              <a:rPr lang="en-US" sz="2400" dirty="0" err="1"/>
              <a:t>Framesize</a:t>
            </a:r>
            <a:r>
              <a:rPr lang="en-US" sz="2400" dirty="0"/>
              <a:t> is 32 samples. First, it was checked how windows behave on certain time points, like 0.96, 1.216 and 1.34.</a:t>
            </a:r>
          </a:p>
          <a:p>
            <a:endParaRPr lang="ru-RU" dirty="0"/>
          </a:p>
        </p:txBody>
      </p:sp>
      <p:pic>
        <p:nvPicPr>
          <p:cNvPr id="9" name="Рисунок 8">
            <a:extLst>
              <a:ext uri="{FF2B5EF4-FFF2-40B4-BE49-F238E27FC236}">
                <a16:creationId xmlns:a16="http://schemas.microsoft.com/office/drawing/2014/main" id="{8F2B2E2D-4DE5-879E-6DAA-4F6765963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59" y="1257511"/>
            <a:ext cx="5116225" cy="2576224"/>
          </a:xfrm>
          <a:prstGeom prst="rect">
            <a:avLst/>
          </a:prstGeom>
        </p:spPr>
      </p:pic>
      <p:pic>
        <p:nvPicPr>
          <p:cNvPr id="13" name="Рисунок 12">
            <a:extLst>
              <a:ext uri="{FF2B5EF4-FFF2-40B4-BE49-F238E27FC236}">
                <a16:creationId xmlns:a16="http://schemas.microsoft.com/office/drawing/2014/main" id="{604D782F-57F4-9806-E2AC-BF6129CDD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771" y="3733456"/>
            <a:ext cx="5271064" cy="2669701"/>
          </a:xfrm>
          <a:prstGeom prst="rect">
            <a:avLst/>
          </a:prstGeom>
        </p:spPr>
      </p:pic>
      <p:pic>
        <p:nvPicPr>
          <p:cNvPr id="15" name="Рисунок 14">
            <a:extLst>
              <a:ext uri="{FF2B5EF4-FFF2-40B4-BE49-F238E27FC236}">
                <a16:creationId xmlns:a16="http://schemas.microsoft.com/office/drawing/2014/main" id="{006533A5-01CD-4160-63DC-F082E2AAC1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037" y="3733456"/>
            <a:ext cx="5163807" cy="2644877"/>
          </a:xfrm>
          <a:prstGeom prst="rect">
            <a:avLst/>
          </a:prstGeom>
        </p:spPr>
      </p:pic>
    </p:spTree>
    <p:extLst>
      <p:ext uri="{BB962C8B-B14F-4D97-AF65-F5344CB8AC3E}">
        <p14:creationId xmlns:p14="http://schemas.microsoft.com/office/powerpoint/2010/main" val="253450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79943"/>
            <a:ext cx="11258550" cy="701675"/>
          </a:xfrm>
        </p:spPr>
        <p:txBody>
          <a:bodyPr lIns="0" tIns="0" rIns="0" bIns="0" anchor="ctr">
            <a:normAutofit fontScale="90000"/>
          </a:bodyPr>
          <a:lstStyle/>
          <a:p>
            <a:r>
              <a:rPr lang="en-US" sz="2800" b="1" dirty="0"/>
              <a:t>2</a:t>
            </a:r>
            <a:br>
              <a:rPr lang="en-US" sz="2800" dirty="0"/>
            </a:br>
            <a:r>
              <a:rPr lang="en-US" sz="2200" dirty="0"/>
              <a:t>Calculation STFT for a trace. Sensitivity analysis for different windows</a:t>
            </a:r>
            <a:br>
              <a:rPr lang="en-US" sz="2800" dirty="0"/>
            </a:br>
            <a:br>
              <a:rPr lang="en-US" sz="2800" dirty="0"/>
            </a:br>
            <a:endParaRPr lang="en-US" sz="28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4</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Объект 4">
            <a:extLst>
              <a:ext uri="{FF2B5EF4-FFF2-40B4-BE49-F238E27FC236}">
                <a16:creationId xmlns:a16="http://schemas.microsoft.com/office/drawing/2014/main" id="{07BCC875-2BBB-024C-CB02-770E2B7CEB43}"/>
              </a:ext>
            </a:extLst>
          </p:cNvPr>
          <p:cNvSpPr>
            <a:spLocks noGrp="1"/>
          </p:cNvSpPr>
          <p:nvPr>
            <p:ph idx="1"/>
          </p:nvPr>
        </p:nvSpPr>
        <p:spPr>
          <a:xfrm>
            <a:off x="683379" y="1379928"/>
            <a:ext cx="5829696" cy="4351338"/>
          </a:xfrm>
        </p:spPr>
        <p:txBody>
          <a:bodyPr/>
          <a:lstStyle/>
          <a:p>
            <a:pPr algn="just"/>
            <a:r>
              <a:rPr lang="en-US" sz="2000" dirty="0"/>
              <a:t>It can be seen that Hann does better job at eliminating discontinuity at sides (closer to zero), hence less spectral leakage occurs, whereas Flat top gives more accurate amplitude information. Results of STFT for different windows:</a:t>
            </a:r>
          </a:p>
          <a:p>
            <a:endParaRPr lang="en-US" dirty="0"/>
          </a:p>
          <a:p>
            <a:endParaRPr lang="ru-RU" dirty="0"/>
          </a:p>
        </p:txBody>
      </p:sp>
      <p:pic>
        <p:nvPicPr>
          <p:cNvPr id="8" name="Рисунок 7">
            <a:extLst>
              <a:ext uri="{FF2B5EF4-FFF2-40B4-BE49-F238E27FC236}">
                <a16:creationId xmlns:a16="http://schemas.microsoft.com/office/drawing/2014/main" id="{FD781BD3-BDBD-A7DB-4BAA-F05EAF7C3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96" y="3633611"/>
            <a:ext cx="4724587" cy="2389591"/>
          </a:xfrm>
          <a:prstGeom prst="rect">
            <a:avLst/>
          </a:prstGeom>
        </p:spPr>
      </p:pic>
      <p:pic>
        <p:nvPicPr>
          <p:cNvPr id="11" name="Рисунок 10">
            <a:extLst>
              <a:ext uri="{FF2B5EF4-FFF2-40B4-BE49-F238E27FC236}">
                <a16:creationId xmlns:a16="http://schemas.microsoft.com/office/drawing/2014/main" id="{2F54AA31-C514-9CAD-27C5-C57D0CCA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9" y="3627312"/>
            <a:ext cx="4690990" cy="2402190"/>
          </a:xfrm>
          <a:prstGeom prst="rect">
            <a:avLst/>
          </a:prstGeom>
        </p:spPr>
      </p:pic>
      <p:pic>
        <p:nvPicPr>
          <p:cNvPr id="13" name="Рисунок 12">
            <a:extLst>
              <a:ext uri="{FF2B5EF4-FFF2-40B4-BE49-F238E27FC236}">
                <a16:creationId xmlns:a16="http://schemas.microsoft.com/office/drawing/2014/main" id="{611FB36C-4481-8E7D-C4DA-C87E0FFD8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896" y="949892"/>
            <a:ext cx="4678391" cy="2389591"/>
          </a:xfrm>
          <a:prstGeom prst="rect">
            <a:avLst/>
          </a:prstGeom>
        </p:spPr>
      </p:pic>
      <p:sp>
        <p:nvSpPr>
          <p:cNvPr id="15" name="TextBox 14">
            <a:extLst>
              <a:ext uri="{FF2B5EF4-FFF2-40B4-BE49-F238E27FC236}">
                <a16:creationId xmlns:a16="http://schemas.microsoft.com/office/drawing/2014/main" id="{19970DB0-35D3-CD5A-BDF6-1E660376EE07}"/>
              </a:ext>
            </a:extLst>
          </p:cNvPr>
          <p:cNvSpPr txBox="1"/>
          <p:nvPr/>
        </p:nvSpPr>
        <p:spPr>
          <a:xfrm>
            <a:off x="2634328" y="5993391"/>
            <a:ext cx="655949" cy="369332"/>
          </a:xfrm>
          <a:prstGeom prst="rect">
            <a:avLst/>
          </a:prstGeom>
          <a:noFill/>
        </p:spPr>
        <p:txBody>
          <a:bodyPr wrap="none" rtlCol="0">
            <a:spAutoFit/>
          </a:bodyPr>
          <a:lstStyle/>
          <a:p>
            <a:r>
              <a:rPr lang="en-US" i="1" dirty="0"/>
              <a:t>Hann</a:t>
            </a:r>
            <a:endParaRPr lang="ru-RU" i="1" dirty="0"/>
          </a:p>
        </p:txBody>
      </p:sp>
      <p:sp>
        <p:nvSpPr>
          <p:cNvPr id="16" name="TextBox 15">
            <a:extLst>
              <a:ext uri="{FF2B5EF4-FFF2-40B4-BE49-F238E27FC236}">
                <a16:creationId xmlns:a16="http://schemas.microsoft.com/office/drawing/2014/main" id="{91C31558-A800-6523-21FE-149A394684A5}"/>
              </a:ext>
            </a:extLst>
          </p:cNvPr>
          <p:cNvSpPr txBox="1"/>
          <p:nvPr/>
        </p:nvSpPr>
        <p:spPr>
          <a:xfrm>
            <a:off x="8549338" y="3254152"/>
            <a:ext cx="1376079" cy="369332"/>
          </a:xfrm>
          <a:prstGeom prst="rect">
            <a:avLst/>
          </a:prstGeom>
          <a:noFill/>
        </p:spPr>
        <p:txBody>
          <a:bodyPr wrap="square" rtlCol="0">
            <a:spAutoFit/>
          </a:bodyPr>
          <a:lstStyle/>
          <a:p>
            <a:r>
              <a:rPr lang="en-US" i="1" dirty="0"/>
              <a:t>Rectangular</a:t>
            </a:r>
            <a:endParaRPr lang="ru-RU" i="1" dirty="0"/>
          </a:p>
        </p:txBody>
      </p:sp>
      <p:sp>
        <p:nvSpPr>
          <p:cNvPr id="17" name="TextBox 16">
            <a:extLst>
              <a:ext uri="{FF2B5EF4-FFF2-40B4-BE49-F238E27FC236}">
                <a16:creationId xmlns:a16="http://schemas.microsoft.com/office/drawing/2014/main" id="{034E98BC-15E5-8306-229A-D07766021420}"/>
              </a:ext>
            </a:extLst>
          </p:cNvPr>
          <p:cNvSpPr txBox="1"/>
          <p:nvPr/>
        </p:nvSpPr>
        <p:spPr>
          <a:xfrm>
            <a:off x="8663086" y="6016544"/>
            <a:ext cx="1376079" cy="369332"/>
          </a:xfrm>
          <a:prstGeom prst="rect">
            <a:avLst/>
          </a:prstGeom>
          <a:noFill/>
        </p:spPr>
        <p:txBody>
          <a:bodyPr wrap="square" rtlCol="0">
            <a:spAutoFit/>
          </a:bodyPr>
          <a:lstStyle/>
          <a:p>
            <a:r>
              <a:rPr lang="en-US" i="1" dirty="0"/>
              <a:t>Flat-top</a:t>
            </a:r>
            <a:endParaRPr lang="ru-RU" i="1" dirty="0"/>
          </a:p>
        </p:txBody>
      </p:sp>
    </p:spTree>
    <p:extLst>
      <p:ext uri="{BB962C8B-B14F-4D97-AF65-F5344CB8AC3E}">
        <p14:creationId xmlns:p14="http://schemas.microsoft.com/office/powerpoint/2010/main" val="42264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79943"/>
            <a:ext cx="11258550" cy="701675"/>
          </a:xfrm>
        </p:spPr>
        <p:txBody>
          <a:bodyPr lIns="0" tIns="0" rIns="0" bIns="0" anchor="ctr">
            <a:normAutofit fontScale="90000"/>
          </a:bodyPr>
          <a:lstStyle/>
          <a:p>
            <a:r>
              <a:rPr lang="en-US" sz="2800" b="1" dirty="0"/>
              <a:t>3</a:t>
            </a:r>
            <a:br>
              <a:rPr lang="en-US" sz="2800" dirty="0"/>
            </a:br>
            <a:r>
              <a:rPr lang="en-US" sz="2200" dirty="0"/>
              <a:t>Calculation SNR for 2D and 3D sub-frame form provided cube</a:t>
            </a:r>
            <a:br>
              <a:rPr lang="en-US" sz="2800" dirty="0"/>
            </a:br>
            <a:br>
              <a:rPr lang="en-US" sz="2800" dirty="0"/>
            </a:br>
            <a:endParaRPr lang="en-US" sz="28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5</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07BCC875-2BBB-024C-CB02-770E2B7CEB43}"/>
                  </a:ext>
                </a:extLst>
              </p:cNvPr>
              <p:cNvSpPr>
                <a:spLocks noGrp="1"/>
              </p:cNvSpPr>
              <p:nvPr>
                <p:ph idx="1"/>
              </p:nvPr>
            </p:nvSpPr>
            <p:spPr>
              <a:xfrm>
                <a:off x="798789" y="1561553"/>
                <a:ext cx="10547498" cy="4351338"/>
              </a:xfrm>
            </p:spPr>
            <p:txBody>
              <a:bodyPr/>
              <a:lstStyle/>
              <a:p>
                <a:pPr algn="just"/>
                <a:r>
                  <a:rPr lang="en-US" sz="2000" dirty="0"/>
                  <a:t>SNR was calculated as</a:t>
                </a:r>
                <a14:m>
                  <m:oMath xmlns:m="http://schemas.openxmlformats.org/officeDocument/2006/math">
                    <m:r>
                      <a:rPr lang="en-US" sz="2000" b="0" i="0" smtClean="0">
                        <a:latin typeface="Cambria Math" panose="02040503050406030204" pitchFamily="18" charset="0"/>
                      </a:rPr>
                      <m:t> </m:t>
                    </m:r>
                    <m:r>
                      <a:rPr lang="en-US" sz="2000">
                        <a:latin typeface="Cambria Math" panose="02040503050406030204" pitchFamily="18" charset="0"/>
                      </a:rPr>
                      <m:t>10 </m:t>
                    </m:r>
                    <m:sSub>
                      <m:sSubPr>
                        <m:ctrlPr>
                          <a:rPr lang="en-US" sz="2000" i="1">
                            <a:latin typeface="Cambria Math" panose="02040503050406030204" pitchFamily="18" charset="0"/>
                          </a:rPr>
                        </m:ctrlPr>
                      </m:sSubPr>
                      <m:e>
                        <m:r>
                          <a:rPr lang="en-US" sz="2000">
                            <a:latin typeface="Cambria Math" panose="02040503050406030204" pitchFamily="18" charset="0"/>
                          </a:rPr>
                          <m:t>𝑙𝑜𝑔</m:t>
                        </m:r>
                      </m:e>
                      <m:sub>
                        <m:r>
                          <a:rPr lang="en-US" sz="2000">
                            <a:latin typeface="Cambria Math" panose="02040503050406030204" pitchFamily="18" charset="0"/>
                          </a:rPr>
                          <m:t>10</m:t>
                        </m:r>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a:latin typeface="Cambria Math" panose="02040503050406030204" pitchFamily="18" charset="0"/>
                              </a:rPr>
                              <m:t>𝜇</m:t>
                            </m:r>
                          </m:num>
                          <m:den>
                            <m:r>
                              <a:rPr lang="en-US" sz="2000">
                                <a:latin typeface="Cambria Math" panose="02040503050406030204" pitchFamily="18" charset="0"/>
                              </a:rPr>
                              <m:t>𝜃</m:t>
                            </m:r>
                          </m:den>
                        </m:f>
                      </m:e>
                    </m:d>
                    <m:r>
                      <a:rPr lang="en-US" sz="2000">
                        <a:latin typeface="Cambria Math" panose="02040503050406030204" pitchFamily="18" charset="0"/>
                      </a:rPr>
                      <m:t>, </m:t>
                    </m:r>
                    <m:r>
                      <m:rPr>
                        <m:nor/>
                      </m:rPr>
                      <a:rPr lang="en-US" sz="2000" dirty="0"/>
                      <m:t>where</m:t>
                    </m:r>
                    <m:r>
                      <m:rPr>
                        <m:nor/>
                      </m:rPr>
                      <a:rPr lang="en-US" sz="2000" b="0" i="0" dirty="0" smtClean="0"/>
                      <m:t> </m:t>
                    </m:r>
                    <m:r>
                      <a:rPr lang="en-US" sz="2000">
                        <a:latin typeface="Cambria Math" panose="02040503050406030204" pitchFamily="18" charset="0"/>
                      </a:rPr>
                      <m:t>𝜇</m:t>
                    </m:r>
                    <m:r>
                      <a:rPr lang="en-US" sz="2000">
                        <a:latin typeface="Cambria Math" panose="02040503050406030204" pitchFamily="18" charset="0"/>
                      </a:rPr>
                      <m:t>−</m:t>
                    </m:r>
                    <m:r>
                      <m:rPr>
                        <m:nor/>
                      </m:rPr>
                      <a:rPr lang="en-US" sz="2000" dirty="0"/>
                      <m:t>mean</m:t>
                    </m:r>
                    <m:r>
                      <a:rPr lang="en-US" sz="2000" smtClean="0">
                        <a:latin typeface="Cambria Math" panose="02040503050406030204" pitchFamily="18" charset="0"/>
                      </a:rPr>
                      <m:t>, </m:t>
                    </m:r>
                    <m:r>
                      <a:rPr lang="en-US" sz="2000">
                        <a:latin typeface="Cambria Math" panose="02040503050406030204" pitchFamily="18" charset="0"/>
                      </a:rPr>
                      <m:t>𝜃</m:t>
                    </m:r>
                  </m:oMath>
                </a14:m>
                <a:r>
                  <a:rPr lang="en-US" sz="2000" dirty="0"/>
                  <a:t> – standard deviation. Outcome results are as the following: </a:t>
                </a:r>
                <a:endParaRPr lang="ru-RU" dirty="0"/>
              </a:p>
            </p:txBody>
          </p:sp>
        </mc:Choice>
        <mc:Fallback xmlns="">
          <p:sp>
            <p:nvSpPr>
              <p:cNvPr id="5" name="Объект 4">
                <a:extLst>
                  <a:ext uri="{FF2B5EF4-FFF2-40B4-BE49-F238E27FC236}">
                    <a16:creationId xmlns:a16="http://schemas.microsoft.com/office/drawing/2014/main" id="{07BCC875-2BBB-024C-CB02-770E2B7CEB43}"/>
                  </a:ext>
                </a:extLst>
              </p:cNvPr>
              <p:cNvSpPr>
                <a:spLocks noGrp="1" noRot="1" noChangeAspect="1" noMove="1" noResize="1" noEditPoints="1" noAdjustHandles="1" noChangeArrowheads="1" noChangeShapeType="1" noTextEdit="1"/>
              </p:cNvSpPr>
              <p:nvPr>
                <p:ph idx="1"/>
              </p:nvPr>
            </p:nvSpPr>
            <p:spPr>
              <a:xfrm>
                <a:off x="798789" y="1561553"/>
                <a:ext cx="10547498" cy="4351338"/>
              </a:xfrm>
              <a:blipFill>
                <a:blip r:embed="rId2"/>
                <a:stretch>
                  <a:fillRect l="-520" r="-636"/>
                </a:stretch>
              </a:blipFill>
            </p:spPr>
            <p:txBody>
              <a:bodyPr/>
              <a:lstStyle/>
              <a:p>
                <a:r>
                  <a:rPr lang="ru-RU">
                    <a:noFill/>
                  </a:rPr>
                  <a:t> </a:t>
                </a:r>
              </a:p>
            </p:txBody>
          </p:sp>
        </mc:Fallback>
      </mc:AlternateContent>
      <p:pic>
        <p:nvPicPr>
          <p:cNvPr id="7" name="Рисунок 6">
            <a:extLst>
              <a:ext uri="{FF2B5EF4-FFF2-40B4-BE49-F238E27FC236}">
                <a16:creationId xmlns:a16="http://schemas.microsoft.com/office/drawing/2014/main" id="{EA4C3EDF-5B07-F834-B88D-CA354BECFF53}"/>
              </a:ext>
            </a:extLst>
          </p:cNvPr>
          <p:cNvPicPr>
            <a:picLocks noChangeAspect="1"/>
          </p:cNvPicPr>
          <p:nvPr/>
        </p:nvPicPr>
        <p:blipFill rotWithShape="1">
          <a:blip r:embed="rId3">
            <a:extLst>
              <a:ext uri="{28A0092B-C50C-407E-A947-70E740481C1C}">
                <a14:useLocalDpi xmlns:a14="http://schemas.microsoft.com/office/drawing/2010/main" val="0"/>
              </a:ext>
            </a:extLst>
          </a:blip>
          <a:srcRect r="30227"/>
          <a:stretch/>
        </p:blipFill>
        <p:spPr>
          <a:xfrm>
            <a:off x="1085066" y="2653961"/>
            <a:ext cx="5369001" cy="3187909"/>
          </a:xfrm>
          <a:prstGeom prst="rect">
            <a:avLst/>
          </a:prstGeom>
        </p:spPr>
      </p:pic>
    </p:spTree>
    <p:extLst>
      <p:ext uri="{BB962C8B-B14F-4D97-AF65-F5344CB8AC3E}">
        <p14:creationId xmlns:p14="http://schemas.microsoft.com/office/powerpoint/2010/main" val="10559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79943"/>
            <a:ext cx="11258550" cy="701675"/>
          </a:xfrm>
        </p:spPr>
        <p:txBody>
          <a:bodyPr lIns="0" tIns="0" rIns="0" bIns="0" anchor="ctr">
            <a:normAutofit fontScale="90000"/>
          </a:bodyPr>
          <a:lstStyle/>
          <a:p>
            <a:r>
              <a:rPr lang="en-US" sz="2800" b="1" dirty="0"/>
              <a:t>4</a:t>
            </a:r>
            <a:br>
              <a:rPr lang="en-US" sz="2800" dirty="0"/>
            </a:br>
            <a:r>
              <a:rPr lang="en-US" sz="2200" dirty="0"/>
              <a:t>Calculation of f-k plot in physical domain for 2-3 slices</a:t>
            </a:r>
            <a:br>
              <a:rPr lang="en-US" sz="2200" dirty="0"/>
            </a:b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6</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Объект 7">
            <a:extLst>
              <a:ext uri="{FF2B5EF4-FFF2-40B4-BE49-F238E27FC236}">
                <a16:creationId xmlns:a16="http://schemas.microsoft.com/office/drawing/2014/main" id="{72FD57D2-09E9-BA3F-7A62-21215C53B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85" y="2193674"/>
            <a:ext cx="4109910" cy="3156133"/>
          </a:xfrm>
        </p:spPr>
      </p:pic>
      <p:pic>
        <p:nvPicPr>
          <p:cNvPr id="11" name="Рисунок 10">
            <a:extLst>
              <a:ext uri="{FF2B5EF4-FFF2-40B4-BE49-F238E27FC236}">
                <a16:creationId xmlns:a16="http://schemas.microsoft.com/office/drawing/2014/main" id="{FA2244E1-C90C-CF36-94EF-6AFA040E4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136" y="2193674"/>
            <a:ext cx="4046778" cy="3061968"/>
          </a:xfrm>
          <a:prstGeom prst="rect">
            <a:avLst/>
          </a:prstGeom>
        </p:spPr>
      </p:pic>
      <p:pic>
        <p:nvPicPr>
          <p:cNvPr id="13" name="Рисунок 12">
            <a:extLst>
              <a:ext uri="{FF2B5EF4-FFF2-40B4-BE49-F238E27FC236}">
                <a16:creationId xmlns:a16="http://schemas.microsoft.com/office/drawing/2014/main" id="{689E8E48-CAB0-A393-0D98-01BC232BA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090" y="2079427"/>
            <a:ext cx="4109910" cy="3137116"/>
          </a:xfrm>
          <a:prstGeom prst="rect">
            <a:avLst/>
          </a:prstGeom>
        </p:spPr>
      </p:pic>
    </p:spTree>
    <p:extLst>
      <p:ext uri="{BB962C8B-B14F-4D97-AF65-F5344CB8AC3E}">
        <p14:creationId xmlns:p14="http://schemas.microsoft.com/office/powerpoint/2010/main" val="382306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81037"/>
            <a:ext cx="11258550" cy="701675"/>
          </a:xfrm>
        </p:spPr>
        <p:txBody>
          <a:bodyPr lIns="0" tIns="0" rIns="0" bIns="0" anchor="ctr">
            <a:normAutofit fontScale="90000"/>
          </a:bodyPr>
          <a:lstStyle/>
          <a:p>
            <a:r>
              <a:rPr lang="en-US" sz="2800" b="1" dirty="0"/>
              <a:t>5</a:t>
            </a:r>
            <a:br>
              <a:rPr lang="en-US" sz="2800" dirty="0"/>
            </a:br>
            <a:r>
              <a:rPr lang="en-US" sz="2200" dirty="0"/>
              <a:t>Rate of </a:t>
            </a:r>
            <a:r>
              <a:rPr lang="en-US" sz="2200" dirty="0">
                <a:latin typeface="+mn-lt"/>
                <a:ea typeface="+mn-ea"/>
                <a:cs typeface="+mn-cs"/>
              </a:rPr>
              <a:t>attenuation</a:t>
            </a:r>
            <a:r>
              <a:rPr lang="en-US" sz="2200" dirty="0"/>
              <a:t> for different traces</a:t>
            </a:r>
            <a:br>
              <a:rPr lang="en-US" sz="2200" dirty="0"/>
            </a:b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7</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Объект 4">
                <a:extLst>
                  <a:ext uri="{FF2B5EF4-FFF2-40B4-BE49-F238E27FC236}">
                    <a16:creationId xmlns:a16="http://schemas.microsoft.com/office/drawing/2014/main" id="{05F2B425-3B10-0C34-84CB-845EC5E60B21}"/>
                  </a:ext>
                </a:extLst>
              </p:cNvPr>
              <p:cNvSpPr>
                <a:spLocks noGrp="1"/>
              </p:cNvSpPr>
              <p:nvPr>
                <p:ph idx="1"/>
              </p:nvPr>
            </p:nvSpPr>
            <p:spPr>
              <a:xfrm>
                <a:off x="838200" y="1825625"/>
                <a:ext cx="10515600" cy="4351338"/>
              </a:xfrm>
            </p:spPr>
            <p:txBody>
              <a:bodyPr/>
              <a:lstStyle/>
              <a:p>
                <a:pPr algn="just"/>
                <a:r>
                  <a:rPr lang="en-US" sz="2000" dirty="0"/>
                  <a:t>It was decided to calculate attenuation rate as: </a:t>
                </a:r>
                <a14:m>
                  <m:oMath xmlns:m="http://schemas.openxmlformats.org/officeDocument/2006/math">
                    <m:r>
                      <a:rPr lang="ru-RU" sz="2000" dirty="0">
                        <a:latin typeface="Cambria Math" panose="02040503050406030204" pitchFamily="18" charset="0"/>
                      </a:rPr>
                      <m:t>−</m:t>
                    </m:r>
                    <m:f>
                      <m:fPr>
                        <m:ctrlPr>
                          <a:rPr lang="ru-RU" sz="2000" i="1" dirty="0">
                            <a:latin typeface="Cambria Math" panose="02040503050406030204" pitchFamily="18" charset="0"/>
                          </a:rPr>
                        </m:ctrlPr>
                      </m:fPr>
                      <m:num>
                        <m:r>
                          <a:rPr lang="ru-RU" sz="2000" dirty="0">
                            <a:latin typeface="Cambria Math" panose="02040503050406030204" pitchFamily="18" charset="0"/>
                          </a:rPr>
                          <m:t>1</m:t>
                        </m:r>
                      </m:num>
                      <m:den>
                        <m:r>
                          <a:rPr lang="ru-RU" sz="2000" dirty="0">
                            <a:latin typeface="Cambria Math" panose="02040503050406030204" pitchFamily="18" charset="0"/>
                          </a:rPr>
                          <m:t>𝑛</m:t>
                        </m:r>
                        <m:r>
                          <a:rPr lang="ru-RU" sz="2000" dirty="0">
                            <a:latin typeface="Cambria Math" panose="02040503050406030204" pitchFamily="18" charset="0"/>
                          </a:rPr>
                          <m:t>−1</m:t>
                        </m:r>
                      </m:den>
                    </m:f>
                    <m:nary>
                      <m:naryPr>
                        <m:chr m:val="∑"/>
                        <m:grow m:val="on"/>
                        <m:subHide m:val="on"/>
                        <m:supHide m:val="on"/>
                        <m:ctrlPr>
                          <a:rPr lang="ru-RU" sz="2000" i="1" dirty="0">
                            <a:latin typeface="Cambria Math" panose="02040503050406030204" pitchFamily="18" charset="0"/>
                          </a:rPr>
                        </m:ctrlPr>
                      </m:naryPr>
                      <m:sub/>
                      <m:sup/>
                      <m:e>
                        <m:func>
                          <m:funcPr>
                            <m:ctrlPr>
                              <a:rPr lang="ru-RU" sz="2000" i="1" dirty="0">
                                <a:latin typeface="Cambria Math" panose="02040503050406030204" pitchFamily="18" charset="0"/>
                              </a:rPr>
                            </m:ctrlPr>
                          </m:funcPr>
                          <m:fName>
                            <m:r>
                              <m:rPr>
                                <m:sty m:val="p"/>
                              </m:rPr>
                              <a:rPr lang="ru-RU" sz="2000" dirty="0">
                                <a:latin typeface="Cambria Math" panose="02040503050406030204" pitchFamily="18" charset="0"/>
                              </a:rPr>
                              <m:t>ln</m:t>
                            </m:r>
                          </m:fName>
                          <m:e>
                            <m:f>
                              <m:fPr>
                                <m:ctrlPr>
                                  <a:rPr lang="ru-RU" sz="2000" i="1" dirty="0">
                                    <a:latin typeface="Cambria Math" panose="02040503050406030204" pitchFamily="18" charset="0"/>
                                  </a:rPr>
                                </m:ctrlPr>
                              </m:fPr>
                              <m:num>
                                <m:sSub>
                                  <m:sSubPr>
                                    <m:ctrlPr>
                                      <a:rPr lang="ru-RU" sz="2000" i="1" dirty="0">
                                        <a:latin typeface="Cambria Math" panose="02040503050406030204" pitchFamily="18" charset="0"/>
                                      </a:rPr>
                                    </m:ctrlPr>
                                  </m:sSubPr>
                                  <m:e>
                                    <m:r>
                                      <a:rPr lang="ru-RU" sz="2000" dirty="0">
                                        <a:latin typeface="Cambria Math" panose="02040503050406030204" pitchFamily="18" charset="0"/>
                                      </a:rPr>
                                      <m:t>𝐴</m:t>
                                    </m:r>
                                  </m:e>
                                  <m:sub>
                                    <m:r>
                                      <a:rPr lang="ru-RU" sz="2000" dirty="0">
                                        <a:latin typeface="Cambria Math" panose="02040503050406030204" pitchFamily="18" charset="0"/>
                                      </a:rPr>
                                      <m:t>𝑖</m:t>
                                    </m:r>
                                    <m:r>
                                      <a:rPr lang="ru-RU" sz="2000" dirty="0">
                                        <a:latin typeface="Cambria Math" panose="02040503050406030204" pitchFamily="18" charset="0"/>
                                      </a:rPr>
                                      <m:t>+1</m:t>
                                    </m:r>
                                  </m:sub>
                                </m:sSub>
                              </m:num>
                              <m:den>
                                <m:sSub>
                                  <m:sSubPr>
                                    <m:ctrlPr>
                                      <a:rPr lang="ru-RU" sz="2000" i="1" dirty="0">
                                        <a:latin typeface="Cambria Math" panose="02040503050406030204" pitchFamily="18" charset="0"/>
                                      </a:rPr>
                                    </m:ctrlPr>
                                  </m:sSubPr>
                                  <m:e>
                                    <m:r>
                                      <a:rPr lang="ru-RU" sz="2000" dirty="0">
                                        <a:latin typeface="Cambria Math" panose="02040503050406030204" pitchFamily="18" charset="0"/>
                                      </a:rPr>
                                      <m:t>𝐴</m:t>
                                    </m:r>
                                  </m:e>
                                  <m:sub>
                                    <m:r>
                                      <a:rPr lang="ru-RU" sz="2000" dirty="0">
                                        <a:latin typeface="Cambria Math" panose="02040503050406030204" pitchFamily="18" charset="0"/>
                                      </a:rPr>
                                      <m:t>𝑖</m:t>
                                    </m:r>
                                  </m:sub>
                                </m:sSub>
                              </m:den>
                            </m:f>
                          </m:e>
                        </m:func>
                      </m:e>
                    </m:nary>
                  </m:oMath>
                </a14:m>
                <a:r>
                  <a:rPr lang="en-US" sz="2000" dirty="0"/>
                  <a:t> where </a:t>
                </a:r>
                <a14:m>
                  <m:oMath xmlns:m="http://schemas.openxmlformats.org/officeDocument/2006/math">
                    <m:sSub>
                      <m:sSubPr>
                        <m:ctrlPr>
                          <a:rPr lang="ru-RU" sz="2000" i="1" dirty="0">
                            <a:latin typeface="Cambria Math" panose="02040503050406030204" pitchFamily="18" charset="0"/>
                          </a:rPr>
                        </m:ctrlPr>
                      </m:sSubPr>
                      <m:e>
                        <m:r>
                          <a:rPr lang="ru-RU" sz="2000" dirty="0">
                            <a:latin typeface="Cambria Math" panose="02040503050406030204" pitchFamily="18" charset="0"/>
                          </a:rPr>
                          <m:t>𝐴</m:t>
                        </m:r>
                      </m:e>
                      <m:sub>
                        <m:r>
                          <a:rPr lang="ru-RU" sz="2000" dirty="0">
                            <a:latin typeface="Cambria Math" panose="02040503050406030204" pitchFamily="18" charset="0"/>
                          </a:rPr>
                          <m:t>𝑖</m:t>
                        </m:r>
                      </m:sub>
                    </m:sSub>
                  </m:oMath>
                </a14:m>
                <a:r>
                  <a:rPr lang="en-US" sz="2000" dirty="0"/>
                  <a:t> amplitude of a trace. Outcome results are following:</a:t>
                </a:r>
              </a:p>
              <a:p>
                <a:pPr algn="just"/>
                <a:endParaRPr lang="en-US" dirty="0"/>
              </a:p>
              <a:p>
                <a:pPr algn="just"/>
                <a:endParaRPr lang="ru-RU" dirty="0"/>
              </a:p>
            </p:txBody>
          </p:sp>
        </mc:Choice>
        <mc:Fallback xmlns="">
          <p:sp>
            <p:nvSpPr>
              <p:cNvPr id="7" name="Объект 4">
                <a:extLst>
                  <a:ext uri="{FF2B5EF4-FFF2-40B4-BE49-F238E27FC236}">
                    <a16:creationId xmlns:a16="http://schemas.microsoft.com/office/drawing/2014/main" id="{05F2B425-3B10-0C34-84CB-845EC5E60B2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522" r="-580"/>
                </a:stretch>
              </a:blipFill>
            </p:spPr>
            <p:txBody>
              <a:bodyPr/>
              <a:lstStyle/>
              <a:p>
                <a:r>
                  <a:rPr lang="ru-RU">
                    <a:noFill/>
                  </a:rPr>
                  <a:t> </a:t>
                </a:r>
              </a:p>
            </p:txBody>
          </p:sp>
        </mc:Fallback>
      </mc:AlternateContent>
      <p:pic>
        <p:nvPicPr>
          <p:cNvPr id="12" name="Рисунок 11">
            <a:extLst>
              <a:ext uri="{FF2B5EF4-FFF2-40B4-BE49-F238E27FC236}">
                <a16:creationId xmlns:a16="http://schemas.microsoft.com/office/drawing/2014/main" id="{280964DD-B8FA-5706-3D03-FD1371EDE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598" y="2955659"/>
            <a:ext cx="7495358" cy="1367766"/>
          </a:xfrm>
          <a:prstGeom prst="rect">
            <a:avLst/>
          </a:prstGeom>
        </p:spPr>
      </p:pic>
    </p:spTree>
    <p:extLst>
      <p:ext uri="{BB962C8B-B14F-4D97-AF65-F5344CB8AC3E}">
        <p14:creationId xmlns:p14="http://schemas.microsoft.com/office/powerpoint/2010/main" val="258804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81037"/>
            <a:ext cx="11258550" cy="701675"/>
          </a:xfrm>
        </p:spPr>
        <p:txBody>
          <a:bodyPr lIns="0" tIns="0" rIns="0" bIns="0" anchor="ctr">
            <a:normAutofit fontScale="90000"/>
          </a:bodyPr>
          <a:lstStyle/>
          <a:p>
            <a:r>
              <a:rPr lang="en-US" sz="2800" b="1" dirty="0"/>
              <a:t>6</a:t>
            </a:r>
            <a:br>
              <a:rPr lang="en-US" sz="2800" dirty="0"/>
            </a:br>
            <a:r>
              <a:rPr lang="en-US" sz="2200" dirty="0"/>
              <a:t>Implementation of LSTM architecture to predict several points from second half of the signal based on first half of the trace. </a:t>
            </a:r>
            <a:br>
              <a:rPr lang="en-US" sz="2200" dirty="0"/>
            </a:b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8</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Объект 4">
            <a:extLst>
              <a:ext uri="{FF2B5EF4-FFF2-40B4-BE49-F238E27FC236}">
                <a16:creationId xmlns:a16="http://schemas.microsoft.com/office/drawing/2014/main" id="{05F2B425-3B10-0C34-84CB-845EC5E60B21}"/>
              </a:ext>
            </a:extLst>
          </p:cNvPr>
          <p:cNvSpPr>
            <a:spLocks noGrp="1"/>
          </p:cNvSpPr>
          <p:nvPr>
            <p:ph idx="1"/>
          </p:nvPr>
        </p:nvSpPr>
        <p:spPr>
          <a:xfrm>
            <a:off x="838200" y="1825625"/>
            <a:ext cx="10515600" cy="4351338"/>
          </a:xfrm>
        </p:spPr>
        <p:txBody>
          <a:bodyPr/>
          <a:lstStyle/>
          <a:p>
            <a:pPr algn="just"/>
            <a:r>
              <a:rPr lang="en-US" sz="2000" dirty="0"/>
              <a:t>After reshaping of a given cube, traces for training were chosen in range from 400 to 500, 100 traces overall, for testing were chosen 5 traces from 560 to 565. </a:t>
            </a:r>
            <a:r>
              <a:rPr lang="en-US" sz="2000" dirty="0" err="1"/>
              <a:t>Lstm</a:t>
            </a:r>
            <a:r>
              <a:rPr lang="en-US" sz="2000" dirty="0"/>
              <a:t> network contained 128 hidden features, loss function-MSE, optimizer-LBFGS, learning rate 0.05. After training 50 points were predicted for trace 560.</a:t>
            </a:r>
          </a:p>
          <a:p>
            <a:pPr algn="just"/>
            <a:endParaRPr lang="ru-RU" dirty="0"/>
          </a:p>
        </p:txBody>
      </p:sp>
      <p:pic>
        <p:nvPicPr>
          <p:cNvPr id="9" name="Рисунок 8">
            <a:extLst>
              <a:ext uri="{FF2B5EF4-FFF2-40B4-BE49-F238E27FC236}">
                <a16:creationId xmlns:a16="http://schemas.microsoft.com/office/drawing/2014/main" id="{03D009BB-EBAC-3102-925D-96BF827CF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411" y="3000652"/>
            <a:ext cx="9906469" cy="3790765"/>
          </a:xfrm>
          <a:prstGeom prst="rect">
            <a:avLst/>
          </a:prstGeom>
        </p:spPr>
      </p:pic>
    </p:spTree>
    <p:extLst>
      <p:ext uri="{BB962C8B-B14F-4D97-AF65-F5344CB8AC3E}">
        <p14:creationId xmlns:p14="http://schemas.microsoft.com/office/powerpoint/2010/main" val="125657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476250" y="681037"/>
            <a:ext cx="11258550" cy="701675"/>
          </a:xfrm>
        </p:spPr>
        <p:txBody>
          <a:bodyPr lIns="0" tIns="0" rIns="0" bIns="0" anchor="ctr">
            <a:normAutofit fontScale="90000"/>
          </a:bodyPr>
          <a:lstStyle/>
          <a:p>
            <a:r>
              <a:rPr lang="en-US" sz="2800" b="1" dirty="0"/>
              <a:t>6</a:t>
            </a:r>
            <a:br>
              <a:rPr lang="en-US" sz="2800" dirty="0"/>
            </a:br>
            <a:r>
              <a:rPr lang="en-US" sz="2200" dirty="0"/>
              <a:t>Implementation of LSTM architecture to predict several points from second half of the signal based on first half of the trace. </a:t>
            </a:r>
            <a:br>
              <a:rPr lang="en-US" sz="2200" dirty="0"/>
            </a:br>
            <a:br>
              <a:rPr lang="en-US" sz="2200" dirty="0"/>
            </a:br>
            <a:endParaRPr lang="en-US" sz="2200" dirty="0"/>
          </a:p>
        </p:txBody>
      </p:sp>
      <p:sp>
        <p:nvSpPr>
          <p:cNvPr id="4" name="Rectangle 3">
            <a:extLst>
              <a:ext uri="{FF2B5EF4-FFF2-40B4-BE49-F238E27FC236}">
                <a16:creationId xmlns:a16="http://schemas.microsoft.com/office/drawing/2014/main" id="{5CDF7546-5B53-457F-BF1F-872AA9DC4568}"/>
              </a:ext>
            </a:extLst>
          </p:cNvPr>
          <p:cNvSpPr/>
          <p:nvPr/>
        </p:nvSpPr>
        <p:spPr>
          <a:xfrm>
            <a:off x="0" y="365125"/>
            <a:ext cx="275771" cy="70167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11346287" y="6275388"/>
            <a:ext cx="388513" cy="365125"/>
          </a:xfrm>
          <a:solidFill>
            <a:srgbClr val="102747"/>
          </a:solidFill>
        </p:spPr>
        <p:txBody>
          <a:bodyPr/>
          <a:lstStyle/>
          <a:p>
            <a:pPr algn="ctr"/>
            <a:fld id="{20ACEE5B-6B89-47D3-A969-11CC9D54FA43}" type="slidenum">
              <a:rPr lang="en-US" smtClean="0">
                <a:solidFill>
                  <a:schemeClr val="bg1"/>
                </a:solidFill>
              </a:rPr>
              <a:pPr algn="ctr"/>
              <a:t>9</a:t>
            </a:fld>
            <a:endParaRPr lang="en-US">
              <a:solidFill>
                <a:schemeClr val="bg1"/>
              </a:solidFil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4723238" y="6457950"/>
            <a:ext cx="64908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Объект 4">
            <a:extLst>
              <a:ext uri="{FF2B5EF4-FFF2-40B4-BE49-F238E27FC236}">
                <a16:creationId xmlns:a16="http://schemas.microsoft.com/office/drawing/2014/main" id="{05F2B425-3B10-0C34-84CB-845EC5E60B21}"/>
              </a:ext>
            </a:extLst>
          </p:cNvPr>
          <p:cNvSpPr>
            <a:spLocks noGrp="1"/>
          </p:cNvSpPr>
          <p:nvPr>
            <p:ph idx="1"/>
          </p:nvPr>
        </p:nvSpPr>
        <p:spPr>
          <a:xfrm>
            <a:off x="838200" y="1825625"/>
            <a:ext cx="10515600" cy="4351338"/>
          </a:xfrm>
        </p:spPr>
        <p:txBody>
          <a:bodyPr/>
          <a:lstStyle/>
          <a:p>
            <a:pPr marL="0" indent="0" algn="just">
              <a:buNone/>
            </a:pPr>
            <a:r>
              <a:rPr lang="en-US" sz="2000" dirty="0"/>
              <a:t>    Number of predicted points versus the minimum absolute error plot and loss function plot:</a:t>
            </a:r>
          </a:p>
          <a:p>
            <a:pPr marL="0" indent="0" algn="just">
              <a:buNone/>
            </a:pPr>
            <a:endParaRPr lang="en-US" sz="2000" dirty="0"/>
          </a:p>
          <a:p>
            <a:pPr algn="just"/>
            <a:endParaRPr lang="ru-RU" dirty="0"/>
          </a:p>
        </p:txBody>
      </p:sp>
      <p:pic>
        <p:nvPicPr>
          <p:cNvPr id="12" name="Рисунок 11">
            <a:extLst>
              <a:ext uri="{FF2B5EF4-FFF2-40B4-BE49-F238E27FC236}">
                <a16:creationId xmlns:a16="http://schemas.microsoft.com/office/drawing/2014/main" id="{F4B8EC28-D8E7-9D01-7355-8B1DB98ED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2718464"/>
            <a:ext cx="5764329" cy="2750181"/>
          </a:xfrm>
          <a:prstGeom prst="rect">
            <a:avLst/>
          </a:prstGeom>
        </p:spPr>
      </p:pic>
      <p:pic>
        <p:nvPicPr>
          <p:cNvPr id="14" name="Рисунок 13">
            <a:extLst>
              <a:ext uri="{FF2B5EF4-FFF2-40B4-BE49-F238E27FC236}">
                <a16:creationId xmlns:a16="http://schemas.microsoft.com/office/drawing/2014/main" id="{530A9939-A032-7033-4024-A7AD50E38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232" y="2718464"/>
            <a:ext cx="5512831" cy="2823954"/>
          </a:xfrm>
          <a:prstGeom prst="rect">
            <a:avLst/>
          </a:prstGeom>
        </p:spPr>
      </p:pic>
    </p:spTree>
    <p:extLst>
      <p:ext uri="{BB962C8B-B14F-4D97-AF65-F5344CB8AC3E}">
        <p14:creationId xmlns:p14="http://schemas.microsoft.com/office/powerpoint/2010/main" val="4023385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4">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743</Words>
  <Application>Microsoft Office PowerPoint</Application>
  <PresentationFormat>Широкоэкранный</PresentationFormat>
  <Paragraphs>43</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Cambria Math</vt:lpstr>
      <vt:lpstr>Garamond</vt:lpstr>
      <vt:lpstr>Office Theme</vt:lpstr>
      <vt:lpstr>Презентация PowerPoint</vt:lpstr>
      <vt:lpstr>1 Calculation of averaged FT spectrum.   </vt:lpstr>
      <vt:lpstr>2 Calculation STFT for a trace. Sensitivity analysis for different windows  </vt:lpstr>
      <vt:lpstr>2 Calculation STFT for a trace. Sensitivity analysis for different windows  </vt:lpstr>
      <vt:lpstr>3 Calculation SNR for 2D and 3D sub-frame form provided cube  </vt:lpstr>
      <vt:lpstr>4 Calculation of f-k plot in physical domain for 2-3 slices  </vt:lpstr>
      <vt:lpstr>5 Rate of attenuation for different traces  </vt:lpstr>
      <vt:lpstr>6 Implementation of LSTM architecture to predict several points from second half of the signal based on first half of the trace.   </vt:lpstr>
      <vt:lpstr>6 Implementation of LSTM architecture to predict several points from second half of the signal based on first half of the trace.   </vt:lpstr>
      <vt:lpstr>7 "Physics and Data Based Hybrid Deep Learning Approach" for Full-Waveform Inversion problem. </vt:lpstr>
      <vt:lpstr>7 "Physics and Data Based Hybrid Deep Learning Approach" for Full-Waveform Inversion problem </vt:lpstr>
      <vt:lpstr>7 "Physics and Data Based Hybrid Deep Learning Approach" for Full-Waveform Inversion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 Galifanov</dc:creator>
  <cp:lastModifiedBy>Renat Galifanov</cp:lastModifiedBy>
  <cp:revision>60</cp:revision>
  <dcterms:created xsi:type="dcterms:W3CDTF">2019-11-01T07:33:21Z</dcterms:created>
  <dcterms:modified xsi:type="dcterms:W3CDTF">2024-07-30T00:51:18Z</dcterms:modified>
</cp:coreProperties>
</file>