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3" r:id="rId3"/>
    <p:sldId id="288" r:id="rId4"/>
    <p:sldId id="289" r:id="rId5"/>
    <p:sldId id="298" r:id="rId6"/>
    <p:sldId id="301" r:id="rId7"/>
    <p:sldId id="302" r:id="rId8"/>
    <p:sldId id="311" r:id="rId9"/>
    <p:sldId id="313" r:id="rId10"/>
    <p:sldId id="283" r:id="rId11"/>
    <p:sldId id="307" r:id="rId12"/>
    <p:sldId id="308" r:id="rId13"/>
    <p:sldId id="306" r:id="rId14"/>
    <p:sldId id="309" r:id="rId15"/>
    <p:sldId id="315" r:id="rId16"/>
    <p:sldId id="303" r:id="rId17"/>
    <p:sldId id="304" r:id="rId18"/>
    <p:sldId id="305" r:id="rId19"/>
    <p:sldId id="314" r:id="rId20"/>
    <p:sldId id="310" r:id="rId21"/>
    <p:sldId id="320" r:id="rId22"/>
    <p:sldId id="317" r:id="rId23"/>
    <p:sldId id="318" r:id="rId24"/>
    <p:sldId id="321" r:id="rId25"/>
    <p:sldId id="296" r:id="rId26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884BC7-9293-4779-826E-AA30675442FF}" v="889" dt="2025-01-02T03:01:32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 autoAdjust="0"/>
    <p:restoredTop sz="81438" autoAdjust="0"/>
  </p:normalViewPr>
  <p:slideViewPr>
    <p:cSldViewPr snapToGrid="0">
      <p:cViewPr>
        <p:scale>
          <a:sx n="100" d="100"/>
          <a:sy n="100" d="100"/>
        </p:scale>
        <p:origin x="396" y="-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ta Cristina Amorim dos Santos Borghi" userId="b4914ac19f0f288f" providerId="LiveId" clId="{8A884BC7-9293-4779-826E-AA30675442FF}"/>
    <pc:docChg chg="undo custSel modSld">
      <pc:chgData name="Renata Cristina Amorim dos Santos Borghi" userId="b4914ac19f0f288f" providerId="LiveId" clId="{8A884BC7-9293-4779-826E-AA30675442FF}" dt="2025-01-02T03:01:32.844" v="905" actId="20577"/>
      <pc:docMkLst>
        <pc:docMk/>
      </pc:docMkLst>
      <pc:sldChg chg="modNotesTx">
        <pc:chgData name="Renata Cristina Amorim dos Santos Borghi" userId="b4914ac19f0f288f" providerId="LiveId" clId="{8A884BC7-9293-4779-826E-AA30675442FF}" dt="2025-01-02T02:35:24.347" v="1" actId="5793"/>
        <pc:sldMkLst>
          <pc:docMk/>
          <pc:sldMk cId="3856144342" sldId="256"/>
        </pc:sldMkLst>
      </pc:sldChg>
      <pc:sldChg chg="modNotesTx">
        <pc:chgData name="Renata Cristina Amorim dos Santos Borghi" userId="b4914ac19f0f288f" providerId="LiveId" clId="{8A884BC7-9293-4779-826E-AA30675442FF}" dt="2025-01-02T02:35:32.483" v="2" actId="20577"/>
        <pc:sldMkLst>
          <pc:docMk/>
          <pc:sldMk cId="2141549717" sldId="273"/>
        </pc:sldMkLst>
      </pc:sldChg>
      <pc:sldChg chg="modNotesTx">
        <pc:chgData name="Renata Cristina Amorim dos Santos Borghi" userId="b4914ac19f0f288f" providerId="LiveId" clId="{8A884BC7-9293-4779-826E-AA30675442FF}" dt="2025-01-02T02:35:55.047" v="3" actId="6549"/>
        <pc:sldMkLst>
          <pc:docMk/>
          <pc:sldMk cId="1406305292" sldId="288"/>
        </pc:sldMkLst>
      </pc:sldChg>
      <pc:sldChg chg="modNotesTx">
        <pc:chgData name="Renata Cristina Amorim dos Santos Borghi" userId="b4914ac19f0f288f" providerId="LiveId" clId="{8A884BC7-9293-4779-826E-AA30675442FF}" dt="2025-01-02T02:36:06.316" v="4" actId="6549"/>
        <pc:sldMkLst>
          <pc:docMk/>
          <pc:sldMk cId="2109309511" sldId="289"/>
        </pc:sldMkLst>
      </pc:sldChg>
      <pc:sldChg chg="modSp">
        <pc:chgData name="Renata Cristina Amorim dos Santos Borghi" userId="b4914ac19f0f288f" providerId="LiveId" clId="{8A884BC7-9293-4779-826E-AA30675442FF}" dt="2025-01-02T02:46:57.631" v="46" actId="20577"/>
        <pc:sldMkLst>
          <pc:docMk/>
          <pc:sldMk cId="107121393" sldId="298"/>
        </pc:sldMkLst>
        <pc:spChg chg="mod">
          <ac:chgData name="Renata Cristina Amorim dos Santos Borghi" userId="b4914ac19f0f288f" providerId="LiveId" clId="{8A884BC7-9293-4779-826E-AA30675442FF}" dt="2025-01-02T02:46:57.631" v="46" actId="20577"/>
          <ac:spMkLst>
            <pc:docMk/>
            <pc:sldMk cId="107121393" sldId="298"/>
            <ac:spMk id="141" creationId="{F1F2212C-E4F7-A43E-BA26-71D8A2580B3D}"/>
          </ac:spMkLst>
        </pc:spChg>
      </pc:sldChg>
      <pc:sldChg chg="modAnim">
        <pc:chgData name="Renata Cristina Amorim dos Santos Borghi" userId="b4914ac19f0f288f" providerId="LiveId" clId="{8A884BC7-9293-4779-826E-AA30675442FF}" dt="2025-01-02T02:50:54.051" v="64"/>
        <pc:sldMkLst>
          <pc:docMk/>
          <pc:sldMk cId="235564683" sldId="303"/>
        </pc:sldMkLst>
      </pc:sldChg>
      <pc:sldChg chg="modAnim">
        <pc:chgData name="Renata Cristina Amorim dos Santos Borghi" userId="b4914ac19f0f288f" providerId="LiveId" clId="{8A884BC7-9293-4779-826E-AA30675442FF}" dt="2025-01-02T02:51:17.024" v="65"/>
        <pc:sldMkLst>
          <pc:docMk/>
          <pc:sldMk cId="3604694572" sldId="304"/>
        </pc:sldMkLst>
      </pc:sldChg>
      <pc:sldChg chg="modAnim">
        <pc:chgData name="Renata Cristina Amorim dos Santos Borghi" userId="b4914ac19f0f288f" providerId="LiveId" clId="{8A884BC7-9293-4779-826E-AA30675442FF}" dt="2025-01-02T02:51:33.713" v="66"/>
        <pc:sldMkLst>
          <pc:docMk/>
          <pc:sldMk cId="1064462990" sldId="305"/>
        </pc:sldMkLst>
      </pc:sldChg>
      <pc:sldChg chg="modSp modAnim modNotesTx">
        <pc:chgData name="Renata Cristina Amorim dos Santos Borghi" userId="b4914ac19f0f288f" providerId="LiveId" clId="{8A884BC7-9293-4779-826E-AA30675442FF}" dt="2025-01-02T02:49:59.726" v="63" actId="6549"/>
        <pc:sldMkLst>
          <pc:docMk/>
          <pc:sldMk cId="3175680510" sldId="308"/>
        </pc:sldMkLst>
        <pc:spChg chg="mod">
          <ac:chgData name="Renata Cristina Amorim dos Santos Borghi" userId="b4914ac19f0f288f" providerId="LiveId" clId="{8A884BC7-9293-4779-826E-AA30675442FF}" dt="2025-01-02T02:49:56.850" v="62" actId="20577"/>
          <ac:spMkLst>
            <pc:docMk/>
            <pc:sldMk cId="3175680510" sldId="308"/>
            <ac:spMk id="16" creationId="{18875C72-2FA6-6C00-2ED2-DF7D72F80E84}"/>
          </ac:spMkLst>
        </pc:spChg>
      </pc:sldChg>
      <pc:sldChg chg="modSp modAnim">
        <pc:chgData name="Renata Cristina Amorim dos Santos Borghi" userId="b4914ac19f0f288f" providerId="LiveId" clId="{8A884BC7-9293-4779-826E-AA30675442FF}" dt="2025-01-02T02:53:58.027" v="83" actId="20577"/>
        <pc:sldMkLst>
          <pc:docMk/>
          <pc:sldMk cId="1411314281" sldId="314"/>
        </pc:sldMkLst>
        <pc:spChg chg="mod">
          <ac:chgData name="Renata Cristina Amorim dos Santos Borghi" userId="b4914ac19f0f288f" providerId="LiveId" clId="{8A884BC7-9293-4779-826E-AA30675442FF}" dt="2025-01-02T02:53:58.027" v="83" actId="20577"/>
          <ac:spMkLst>
            <pc:docMk/>
            <pc:sldMk cId="1411314281" sldId="314"/>
            <ac:spMk id="16" creationId="{3E2CBBD1-69B1-8A40-EC9D-EA812BD47B67}"/>
          </ac:spMkLst>
        </pc:spChg>
      </pc:sldChg>
      <pc:sldChg chg="modSp mod modAnim">
        <pc:chgData name="Renata Cristina Amorim dos Santos Borghi" userId="b4914ac19f0f288f" providerId="LiveId" clId="{8A884BC7-9293-4779-826E-AA30675442FF}" dt="2025-01-02T02:57:47.701" v="337" actId="20577"/>
        <pc:sldMkLst>
          <pc:docMk/>
          <pc:sldMk cId="411466960" sldId="317"/>
        </pc:sldMkLst>
        <pc:spChg chg="mod">
          <ac:chgData name="Renata Cristina Amorim dos Santos Borghi" userId="b4914ac19f0f288f" providerId="LiveId" clId="{8A884BC7-9293-4779-826E-AA30675442FF}" dt="2025-01-02T02:57:47.701" v="337" actId="20577"/>
          <ac:spMkLst>
            <pc:docMk/>
            <pc:sldMk cId="411466960" sldId="317"/>
            <ac:spMk id="16" creationId="{7F193A6B-04F4-AD56-4043-B5179A97913F}"/>
          </ac:spMkLst>
        </pc:spChg>
      </pc:sldChg>
      <pc:sldChg chg="modAnim">
        <pc:chgData name="Renata Cristina Amorim dos Santos Borghi" userId="b4914ac19f0f288f" providerId="LiveId" clId="{8A884BC7-9293-4779-826E-AA30675442FF}" dt="2025-01-02T02:58:10.050" v="339"/>
        <pc:sldMkLst>
          <pc:docMk/>
          <pc:sldMk cId="137169658" sldId="318"/>
        </pc:sldMkLst>
      </pc:sldChg>
      <pc:sldChg chg="modSp mod modAnim">
        <pc:chgData name="Renata Cristina Amorim dos Santos Borghi" userId="b4914ac19f0f288f" providerId="LiveId" clId="{8A884BC7-9293-4779-826E-AA30675442FF}" dt="2025-01-02T03:01:32.844" v="905" actId="20577"/>
        <pc:sldMkLst>
          <pc:docMk/>
          <pc:sldMk cId="2522899699" sldId="321"/>
        </pc:sldMkLst>
        <pc:spChg chg="mod">
          <ac:chgData name="Renata Cristina Amorim dos Santos Borghi" userId="b4914ac19f0f288f" providerId="LiveId" clId="{8A884BC7-9293-4779-826E-AA30675442FF}" dt="2025-01-02T03:01:32.844" v="905" actId="20577"/>
          <ac:spMkLst>
            <pc:docMk/>
            <pc:sldMk cId="2522899699" sldId="321"/>
            <ac:spMk id="16" creationId="{3D2B7339-B18D-0B4F-C9BE-0F233B1F3C7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57DFA98-9AB1-4CAD-95B1-A27E235EFD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BD031-8139-493C-909F-74E4AA7116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24DC0-25FC-49C5-9FBF-2655FBC204AC}" type="datetimeFigureOut">
              <a:rPr lang="pt-BR" smtClean="0"/>
              <a:t>01/01/2025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BC0E2B-175C-4580-94C1-39B152EA40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B6DF28-4C31-4797-8A13-B3F34C8FF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34958-AF52-4EB9-9DB0-FFF5BB34ED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16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2T01:43:02.66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1 24575,'7'1'0,"0"0"0,0 1 0,0 0 0,0 0 0,0 1 0,-1-1 0,1 1 0,-1 1 0,0-1 0,1 1 0,-2 1 0,1-1 0,0 1 0,6 7 0,74 85 0,-68-75 0,225 317 0,-180-241 0,4-3 0,4-3 0,142 142 0,-57-76 0,-7 7 0,-7 6 0,205 324 0,198 197 0,-3-7 0,-350-374 0,-119-184 0,6-3 0,122 145 0,-57-82-1365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2T01:43:18.57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4414 24415,'2648'-4414'0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CE56A-1A7C-4761-9AB6-5A6D464B6A3B}" type="datetimeFigureOut">
              <a:rPr lang="pt-BR" noProof="0" smtClean="0"/>
              <a:t>01/01/2025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8D1C3-CBFC-4B77-95BF-E6BE1360A8C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094570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8D1C3-CBFC-4B77-95BF-E6BE1360A8C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176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4FF01-FD11-EB5F-13F3-23434A936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BBD28E3-3339-9B66-9D71-FF86F3FF98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829484F-9191-FD4F-29C0-0D746E4AAF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Ainda usando o mesmo exemplo do restaurante, o que seriam os erros (</a:t>
            </a:r>
            <a:r>
              <a:rPr lang="pt-BR" dirty="0" err="1"/>
              <a:t>exceptions</a:t>
            </a:r>
            <a:r>
              <a:rPr lang="pt-BR" dirty="0"/>
              <a:t>) ?</a:t>
            </a:r>
          </a:p>
          <a:p>
            <a:r>
              <a:rPr lang="pt-BR" dirty="0"/>
              <a:t>São situações em que, por algum motivo específico, não é possível concluir a solicitação do cliente</a:t>
            </a:r>
          </a:p>
          <a:p>
            <a:endParaRPr lang="pt-BR" dirty="0"/>
          </a:p>
          <a:p>
            <a:r>
              <a:rPr lang="pt-BR" dirty="0"/>
              <a:t>Existem dois tipos que englobam o conjunto de casos em que algo pode dar errado: erros originados por problemas com a forma que o cliente faz a solicitação (erros de cliente) e erros originados por problemas com a execução da solicitação ou por indisponibilidades (erros de servidor, ou seja, erros daquele que provê o serviço)</a:t>
            </a:r>
          </a:p>
          <a:p>
            <a:endParaRPr lang="pt-BR" dirty="0"/>
          </a:p>
          <a:p>
            <a:r>
              <a:rPr lang="pt-BR" dirty="0"/>
              <a:t>Erro 400 – </a:t>
            </a:r>
            <a:r>
              <a:rPr lang="pt-BR" dirty="0" err="1"/>
              <a:t>Bad</a:t>
            </a:r>
            <a:r>
              <a:rPr lang="pt-BR" dirty="0"/>
              <a:t> </a:t>
            </a:r>
            <a:r>
              <a:rPr lang="pt-BR" dirty="0" err="1"/>
              <a:t>Request</a:t>
            </a:r>
            <a:r>
              <a:rPr lang="pt-BR" dirty="0"/>
              <a:t> -&gt; O cliente faz um pedido que não está no menu ou que é incompreensível</a:t>
            </a:r>
          </a:p>
          <a:p>
            <a:r>
              <a:rPr lang="pt-BR" sz="1800" dirty="0">
                <a:effectLst/>
                <a:latin typeface="Calibri" panose="020F0502020204030204" pitchFamily="34" charset="0"/>
              </a:rPr>
              <a:t>O cliente pede "um prato especial" sem dar detalhes. O garçom não sabe o que anotar e devolve a mensagem: "Desculpe, não entendi seu pedido. Por favor, explique melhor."</a:t>
            </a:r>
            <a:endParaRPr lang="pt-BR" dirty="0"/>
          </a:p>
          <a:p>
            <a:endParaRPr lang="pt-BR" dirty="0"/>
          </a:p>
          <a:p>
            <a:r>
              <a:rPr lang="pt-BR" dirty="0"/>
              <a:t>Erro 401 – </a:t>
            </a:r>
            <a:r>
              <a:rPr lang="pt-BR" dirty="0" err="1"/>
              <a:t>Unauthorized</a:t>
            </a:r>
            <a:r>
              <a:rPr lang="pt-BR" dirty="0"/>
              <a:t> -&gt; O</a:t>
            </a:r>
            <a:r>
              <a:rPr lang="pt-BR" sz="1200" dirty="0">
                <a:effectLst/>
                <a:latin typeface="Calibri" panose="020F0502020204030204" pitchFamily="34" charset="0"/>
              </a:rPr>
              <a:t> cliente tenta entrar na área VIP do restaurante sem ter um convite ou autorização.</a:t>
            </a:r>
          </a:p>
          <a:p>
            <a:r>
              <a:rPr lang="pt-BR" sz="1200" dirty="0">
                <a:effectLst/>
                <a:latin typeface="Calibri" panose="020F0502020204030204" pitchFamily="34" charset="0"/>
              </a:rPr>
              <a:t>O cliente tenta sentar-se em uma área reservada sem permissão. O garçom responde: "Desculpe, esta área é exclusiva para membros VIP.“</a:t>
            </a:r>
          </a:p>
          <a:p>
            <a:endParaRPr lang="pt-BR" sz="1200" dirty="0">
              <a:effectLst/>
              <a:latin typeface="Calibri" panose="020F0502020204030204" pitchFamily="34" charset="0"/>
            </a:endParaRPr>
          </a:p>
          <a:p>
            <a:r>
              <a:rPr lang="pt-BR" sz="1200" dirty="0">
                <a:effectLst/>
                <a:latin typeface="Calibri" panose="020F0502020204030204" pitchFamily="34" charset="0"/>
              </a:rPr>
              <a:t>Erro 403 – </a:t>
            </a:r>
            <a:r>
              <a:rPr lang="pt-BR" sz="1200" dirty="0" err="1">
                <a:effectLst/>
                <a:latin typeface="Calibri" panose="020F0502020204030204" pitchFamily="34" charset="0"/>
              </a:rPr>
              <a:t>Forbidden</a:t>
            </a:r>
            <a:r>
              <a:rPr lang="pt-BR" sz="1200" dirty="0">
                <a:effectLst/>
                <a:latin typeface="Calibri" panose="020F0502020204030204" pitchFamily="34" charset="0"/>
              </a:rPr>
              <a:t> -&gt; O cliente pede algo que é contra a política do restaurante </a:t>
            </a:r>
          </a:p>
          <a:p>
            <a:r>
              <a:rPr lang="pt-BR" sz="1200" dirty="0">
                <a:effectLst/>
                <a:latin typeface="Calibri" panose="020F0502020204030204" pitchFamily="34" charset="0"/>
              </a:rPr>
              <a:t>O cliente pede para fumar dentro do restaurante. O garçom responde: "Desculpe, fumar não é permitido aqui."</a:t>
            </a:r>
          </a:p>
          <a:p>
            <a:endParaRPr lang="pt-BR" dirty="0"/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dirty="0"/>
              <a:t>Erro 404 –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Found</a:t>
            </a:r>
            <a:r>
              <a:rPr lang="pt-BR" dirty="0"/>
              <a:t> -&gt; </a:t>
            </a:r>
            <a:r>
              <a:rPr lang="pt-BR" sz="1200" dirty="0">
                <a:effectLst/>
                <a:latin typeface="Calibri" panose="020F0502020204030204" pitchFamily="34" charset="0"/>
              </a:rPr>
              <a:t> O cliente pede um prato que não existe no menu.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sz="1200" dirty="0">
                <a:effectLst/>
                <a:latin typeface="Calibri" panose="020F0502020204030204" pitchFamily="34" charset="0"/>
              </a:rPr>
              <a:t>O cliente pede "Pizza de Morango" mas o restaurante não serve esse prato. O garçom responde: "Desculpe, não temos esse prato no menu."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 412 – </a:t>
            </a:r>
            <a:r>
              <a:rPr lang="pt-BR" dirty="0" err="1"/>
              <a:t>Precondition</a:t>
            </a:r>
            <a:r>
              <a:rPr lang="pt-BR" dirty="0"/>
              <a:t> </a:t>
            </a:r>
            <a:r>
              <a:rPr lang="pt-BR" dirty="0" err="1"/>
              <a:t>Failed</a:t>
            </a:r>
            <a:r>
              <a:rPr lang="pt-BR" dirty="0"/>
              <a:t> -&gt; O cliente faz um pedido que inclui uma condição específica que o restaurante não pode cumprir.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cliente pede um prato especial, mas com a condição de que seja preparado sem sal, e a receita não permite essa alteração. O garçom responde: "Desculpe, não podemos preparar este prato sem sal conforme você pediu."</a:t>
            </a:r>
          </a:p>
          <a:p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 422 – </a:t>
            </a:r>
            <a:r>
              <a:rPr lang="pt-BR" dirty="0" err="1"/>
              <a:t>Unprocessable</a:t>
            </a:r>
            <a:r>
              <a:rPr lang="pt-BR" dirty="0"/>
              <a:t> Entity -&gt; O cliente faz um pedido que, embora compreensível, tem problemas que impedem a cozinha de prepará-lo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cliente pede um combinado de sushi com carne de cavalo. O garçom responde: "Desculpe, entendemos seu pedido, mas não podemos prepará-lo porque os ingredientes não estão disponíveis ou não combinam corretamente.“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 428 – </a:t>
            </a:r>
            <a:r>
              <a:rPr lang="pt-BR" dirty="0" err="1"/>
              <a:t>Precondition</a:t>
            </a:r>
            <a:r>
              <a:rPr lang="pt-BR" dirty="0"/>
              <a:t> </a:t>
            </a:r>
            <a:r>
              <a:rPr lang="pt-BR" dirty="0" err="1"/>
              <a:t>Required</a:t>
            </a:r>
            <a:r>
              <a:rPr lang="pt-BR" dirty="0"/>
              <a:t> -&gt; O cliente faz um pedido, mas precisa fornecer alguma informação ou realizar uma ação antes que o pedido possa ser processado.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cliente quer pedir uma mesa para um grande grupo em uma noite movimentada sem ter feito uma reserva, o garçom responde: "Para acomodar um grupo grande, precisamos de uma reserva antecipada. Por favor, faça a reserva antes de solicitar a mesa.“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 429 – Too </a:t>
            </a:r>
            <a:r>
              <a:rPr lang="pt-BR" dirty="0" err="1"/>
              <a:t>Many</a:t>
            </a:r>
            <a:r>
              <a:rPr lang="pt-BR" dirty="0"/>
              <a:t> </a:t>
            </a:r>
            <a:r>
              <a:rPr lang="pt-BR" dirty="0" err="1"/>
              <a:t>Requests</a:t>
            </a:r>
            <a:r>
              <a:rPr lang="pt-BR" dirty="0"/>
              <a:t> -&gt; O cliente faz muitos pedidos ou solicita muitos serviços em um curto espaço de tempo, sobrecarregando o garçom ou a cozinha.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cliente faz vários pedidos consecutivos muito rapidamente, sobrecarregando a equipe. O garçom responde: "Desculpe, você fez muitos pedidos em um curto período. Por favor, aguarde um momento antes de fazer mais pedidos."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Erros 500 – </a:t>
            </a:r>
            <a:r>
              <a:rPr lang="pt-BR" dirty="0" err="1"/>
              <a:t>Internal</a:t>
            </a:r>
            <a:r>
              <a:rPr lang="pt-BR" dirty="0"/>
              <a:t> Server </a:t>
            </a:r>
            <a:r>
              <a:rPr lang="pt-BR" dirty="0" err="1"/>
              <a:t>Error</a:t>
            </a:r>
            <a:r>
              <a:rPr lang="pt-BR" dirty="0"/>
              <a:t> -&gt; Algo deu errado na cozinha e o pedido não pode ser preparado.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forno da cozinha quebrou e os pedidos de pizza não podem ser preparados. O garçom volta e diz: "Desculpe, tivemos um problema na cozinha e não podemos preparar sua pizza agora."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 502 – </a:t>
            </a:r>
            <a:r>
              <a:rPr lang="pt-BR" dirty="0" err="1"/>
              <a:t>Bad</a:t>
            </a:r>
            <a:r>
              <a:rPr lang="pt-BR" dirty="0"/>
              <a:t> Gateway -&gt; O garçom recebe uma mensagem errada da cozinha e não pode completar o pedido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garçom leva o pedido de um prato específico à cozinha, mas a cozinha responde com uma mensagem que não faz sentido. O garçom volta e diz: "Desculpe, houve um erro na comunicação com a cozinha. Vou tentar novamente."</a:t>
            </a:r>
          </a:p>
          <a:p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Erros 503 – Service </a:t>
            </a:r>
            <a:r>
              <a:rPr lang="pt-BR" dirty="0" err="1"/>
              <a:t>Unavailable</a:t>
            </a:r>
            <a:r>
              <a:rPr lang="pt-BR" dirty="0"/>
              <a:t> -&gt; A cozinha do restaurante está passando por uma manutenção e não pode preparar os pedidos dos clientes no momento.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restaurante está passando por manutenção e o garçom diz ao cliente na porta: "Desculpe, não podemos atende-lo agora. Por favor, volte mais tarde."</a:t>
            </a:r>
          </a:p>
          <a:p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Erros 504 – Gateway Timeout -&gt; A cozinha está demorando muito para preparar o pedido e o garçom não consegue obter a comida a tempo.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cliente faz um pedido, mas depois de esperar muito tempo, o garçom volta e diz: "Desculpe, a cozinha está demorando muito para preparar seu pedido. Você gostaria de esperar mais um pouco ou escolher algo diferente?"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9F6F6C5-8471-BB2A-320F-4DF407D0B3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8D1C3-CBFC-4B77-95BF-E6BE1360A8C0}" type="slidenum">
              <a:rPr lang="pt-BR" noProof="0" smtClean="0"/>
              <a:t>11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0474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A58CF-AAE9-32EB-3DE3-9D0470CF5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2F11535-A7FC-D589-EC14-7543E85633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0D11A4F-A02C-EE46-9C75-9DA8F92275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7761B9-A4CC-A69B-AD7E-CF5A74BE2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8D1C3-CBFC-4B77-95BF-E6BE1360A8C0}" type="slidenum">
              <a:rPr lang="pt-BR" noProof="0" smtClean="0"/>
              <a:t>12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034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DF88E-DFB9-6988-3B72-14EBD03C6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A5E5D1F-1EC7-5DD1-FF44-F380EE6E22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97DC5D1-C6E8-7EBB-2A81-174FEE68AD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Ainda usando o mesmo exemplo do restaurante, o que seriam os erros (</a:t>
            </a:r>
            <a:r>
              <a:rPr lang="pt-BR" dirty="0" err="1"/>
              <a:t>exceptions</a:t>
            </a:r>
            <a:r>
              <a:rPr lang="pt-BR" dirty="0"/>
              <a:t>) ?</a:t>
            </a:r>
          </a:p>
          <a:p>
            <a:r>
              <a:rPr lang="pt-BR" dirty="0"/>
              <a:t>São situações em que, por algum motivo específico, não é possível concluir a solicitação do cliente</a:t>
            </a:r>
          </a:p>
          <a:p>
            <a:endParaRPr lang="pt-BR" dirty="0"/>
          </a:p>
          <a:p>
            <a:r>
              <a:rPr lang="pt-BR" dirty="0"/>
              <a:t>Existem dois tipos que englobam o conjunto de casos em que algo pode dar errado: erros originados por problemas com a forma que o cliente faz a solicitação (erros de cliente) e erros originados por problemas com a execução da solicitação ou por indisponibilidades (erros de servidor, ou seja, erros daquele que provê o serviço)</a:t>
            </a:r>
          </a:p>
          <a:p>
            <a:endParaRPr lang="pt-BR" dirty="0"/>
          </a:p>
          <a:p>
            <a:r>
              <a:rPr lang="pt-BR" dirty="0"/>
              <a:t>Erro 400 – </a:t>
            </a:r>
            <a:r>
              <a:rPr lang="pt-BR" dirty="0" err="1"/>
              <a:t>Bad</a:t>
            </a:r>
            <a:r>
              <a:rPr lang="pt-BR" dirty="0"/>
              <a:t> </a:t>
            </a:r>
            <a:r>
              <a:rPr lang="pt-BR" dirty="0" err="1"/>
              <a:t>Request</a:t>
            </a:r>
            <a:r>
              <a:rPr lang="pt-BR" dirty="0"/>
              <a:t> -&gt; O cliente faz um pedido que não está no menu ou que é incompreensível</a:t>
            </a:r>
          </a:p>
          <a:p>
            <a:r>
              <a:rPr lang="pt-BR" sz="1800" dirty="0">
                <a:effectLst/>
                <a:latin typeface="Calibri" panose="020F0502020204030204" pitchFamily="34" charset="0"/>
              </a:rPr>
              <a:t>O cliente pede "um prato especial" sem dar detalhes. O garçom não sabe o que anotar e devolve a mensagem: "Desculpe, não entendi seu pedido. Por favor, explique melhor."</a:t>
            </a:r>
            <a:endParaRPr lang="pt-BR" dirty="0"/>
          </a:p>
          <a:p>
            <a:endParaRPr lang="pt-BR" dirty="0"/>
          </a:p>
          <a:p>
            <a:r>
              <a:rPr lang="pt-BR" dirty="0"/>
              <a:t>Erro 401 – </a:t>
            </a:r>
            <a:r>
              <a:rPr lang="pt-BR" dirty="0" err="1"/>
              <a:t>Unauthorized</a:t>
            </a:r>
            <a:r>
              <a:rPr lang="pt-BR" dirty="0"/>
              <a:t> -&gt; O</a:t>
            </a:r>
            <a:r>
              <a:rPr lang="pt-BR" sz="1200" dirty="0">
                <a:effectLst/>
                <a:latin typeface="Calibri" panose="020F0502020204030204" pitchFamily="34" charset="0"/>
              </a:rPr>
              <a:t> cliente tenta entrar na área VIP do restaurante sem ter um convite ou autorização.</a:t>
            </a:r>
          </a:p>
          <a:p>
            <a:r>
              <a:rPr lang="pt-BR" sz="1200" dirty="0">
                <a:effectLst/>
                <a:latin typeface="Calibri" panose="020F0502020204030204" pitchFamily="34" charset="0"/>
              </a:rPr>
              <a:t>O cliente tenta sentar-se em uma área reservada sem permissão. O garçom responde: "Desculpe, esta área é exclusiva para membros VIP.“</a:t>
            </a:r>
          </a:p>
          <a:p>
            <a:endParaRPr lang="pt-BR" sz="1200" dirty="0">
              <a:effectLst/>
              <a:latin typeface="Calibri" panose="020F0502020204030204" pitchFamily="34" charset="0"/>
            </a:endParaRPr>
          </a:p>
          <a:p>
            <a:r>
              <a:rPr lang="pt-BR" sz="1200" dirty="0">
                <a:effectLst/>
                <a:latin typeface="Calibri" panose="020F0502020204030204" pitchFamily="34" charset="0"/>
              </a:rPr>
              <a:t>Erro 403 – </a:t>
            </a:r>
            <a:r>
              <a:rPr lang="pt-BR" sz="1200" dirty="0" err="1">
                <a:effectLst/>
                <a:latin typeface="Calibri" panose="020F0502020204030204" pitchFamily="34" charset="0"/>
              </a:rPr>
              <a:t>Forbidden</a:t>
            </a:r>
            <a:r>
              <a:rPr lang="pt-BR" sz="1200" dirty="0">
                <a:effectLst/>
                <a:latin typeface="Calibri" panose="020F0502020204030204" pitchFamily="34" charset="0"/>
              </a:rPr>
              <a:t> -&gt; O cliente pede algo que é contra a política do restaurante </a:t>
            </a:r>
          </a:p>
          <a:p>
            <a:r>
              <a:rPr lang="pt-BR" sz="1200" dirty="0">
                <a:effectLst/>
                <a:latin typeface="Calibri" panose="020F0502020204030204" pitchFamily="34" charset="0"/>
              </a:rPr>
              <a:t>O cliente pede para fumar dentro do restaurante. O garçom responde: "Desculpe, fumar não é permitido aqui."</a:t>
            </a:r>
          </a:p>
          <a:p>
            <a:endParaRPr lang="pt-BR" dirty="0"/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dirty="0"/>
              <a:t>Erro 404 –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Found</a:t>
            </a:r>
            <a:r>
              <a:rPr lang="pt-BR" dirty="0"/>
              <a:t> -&gt; </a:t>
            </a:r>
            <a:r>
              <a:rPr lang="pt-BR" sz="1200" dirty="0">
                <a:effectLst/>
                <a:latin typeface="Calibri" panose="020F0502020204030204" pitchFamily="34" charset="0"/>
              </a:rPr>
              <a:t> O cliente pede um prato que não existe no menu.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sz="1200" dirty="0">
                <a:effectLst/>
                <a:latin typeface="Calibri" panose="020F0502020204030204" pitchFamily="34" charset="0"/>
              </a:rPr>
              <a:t>O cliente pede "Pizza de Morango" mas o restaurante não serve esse prato. O garçom responde: "Desculpe, não temos esse prato no menu."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 412 – </a:t>
            </a:r>
            <a:r>
              <a:rPr lang="pt-BR" dirty="0" err="1"/>
              <a:t>Precondition</a:t>
            </a:r>
            <a:r>
              <a:rPr lang="pt-BR" dirty="0"/>
              <a:t> </a:t>
            </a:r>
            <a:r>
              <a:rPr lang="pt-BR" dirty="0" err="1"/>
              <a:t>Failed</a:t>
            </a:r>
            <a:r>
              <a:rPr lang="pt-BR" dirty="0"/>
              <a:t> -&gt; O cliente faz um pedido que inclui uma condição específica que o restaurante não pode cumprir.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cliente pede um prato especial, mas com a condição de que seja preparado sem sal, e a receita não permite essa alteração. O garçom responde: "Desculpe, não podemos preparar este prato sem sal conforme você pediu."</a:t>
            </a:r>
          </a:p>
          <a:p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 422 – </a:t>
            </a:r>
            <a:r>
              <a:rPr lang="pt-BR" dirty="0" err="1"/>
              <a:t>Unprocessable</a:t>
            </a:r>
            <a:r>
              <a:rPr lang="pt-BR" dirty="0"/>
              <a:t> Entity -&gt; O cliente faz um pedido que, embora compreensível, tem problemas que impedem a cozinha de prepará-lo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cliente pede um combinado de sushi com carne de cavalo. O garçom responde: "Desculpe, entendemos seu pedido, mas não podemos prepará-lo porque os ingredientes não estão disponíveis ou não combinam corretamente.“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 428 – </a:t>
            </a:r>
            <a:r>
              <a:rPr lang="pt-BR" dirty="0" err="1"/>
              <a:t>Precondition</a:t>
            </a:r>
            <a:r>
              <a:rPr lang="pt-BR" dirty="0"/>
              <a:t> </a:t>
            </a:r>
            <a:r>
              <a:rPr lang="pt-BR" dirty="0" err="1"/>
              <a:t>Required</a:t>
            </a:r>
            <a:r>
              <a:rPr lang="pt-BR" dirty="0"/>
              <a:t> -&gt; O cliente faz um pedido, mas precisa fornecer alguma informação ou realizar uma ação antes que o pedido possa ser processado.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cliente quer pedir uma mesa para um grande grupo em uma noite movimentada sem ter feito uma reserva, o garçom responde: "Para acomodar um grupo grande, precisamos de uma reserva antecipada. Por favor, faça a reserva antes de solicitar a mesa.“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 429 – Too </a:t>
            </a:r>
            <a:r>
              <a:rPr lang="pt-BR" dirty="0" err="1"/>
              <a:t>Many</a:t>
            </a:r>
            <a:r>
              <a:rPr lang="pt-BR" dirty="0"/>
              <a:t> </a:t>
            </a:r>
            <a:r>
              <a:rPr lang="pt-BR" dirty="0" err="1"/>
              <a:t>Requests</a:t>
            </a:r>
            <a:r>
              <a:rPr lang="pt-BR" dirty="0"/>
              <a:t> -&gt; O cliente faz muitos pedidos ou solicita muitos serviços em um curto espaço de tempo, sobrecarregando o garçom ou a cozinha.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cliente faz vários pedidos consecutivos muito rapidamente, sobrecarregando a equipe. O garçom responde: "Desculpe, você fez muitos pedidos em um curto período. Por favor, aguarde um momento antes de fazer mais pedidos."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Erros 500 – </a:t>
            </a:r>
            <a:r>
              <a:rPr lang="pt-BR" dirty="0" err="1"/>
              <a:t>Internal</a:t>
            </a:r>
            <a:r>
              <a:rPr lang="pt-BR" dirty="0"/>
              <a:t> Server </a:t>
            </a:r>
            <a:r>
              <a:rPr lang="pt-BR" dirty="0" err="1"/>
              <a:t>Error</a:t>
            </a:r>
            <a:r>
              <a:rPr lang="pt-BR" dirty="0"/>
              <a:t> -&gt; Algo deu errado na cozinha e o pedido não pode ser preparado.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forno da cozinha quebrou e os pedidos de pizza não podem ser preparados. O garçom volta e diz: "Desculpe, tivemos um problema na cozinha e não podemos preparar sua pizza agora."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 502 – </a:t>
            </a:r>
            <a:r>
              <a:rPr lang="pt-BR" dirty="0" err="1"/>
              <a:t>Bad</a:t>
            </a:r>
            <a:r>
              <a:rPr lang="pt-BR" dirty="0"/>
              <a:t> Gateway -&gt; O garçom recebe uma mensagem errada da cozinha e não pode completar o pedido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garçom leva o pedido de um prato específico à cozinha, mas a cozinha responde com uma mensagem que não faz sentido. O garçom volta e diz: "Desculpe, houve um erro na comunicação com a cozinha. Vou tentar novamente."</a:t>
            </a:r>
          </a:p>
          <a:p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Erros 503 – Service </a:t>
            </a:r>
            <a:r>
              <a:rPr lang="pt-BR" dirty="0" err="1"/>
              <a:t>Unavailable</a:t>
            </a:r>
            <a:r>
              <a:rPr lang="pt-BR" dirty="0"/>
              <a:t> -&gt; A cozinha do restaurante está passando por uma manutenção e não pode preparar os pedidos dos clientes no momento.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restaurante está passando por manutenção e o garçom diz ao cliente na porta: "Desculpe, não podemos atende-lo agora. Por favor, volte mais tarde."</a:t>
            </a:r>
          </a:p>
          <a:p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Erros 504 – Gateway Timeout -&gt; A cozinha está demorando muito para preparar o pedido e o garçom não consegue obter a comida a tempo.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cliente faz um pedido, mas depois de esperar muito tempo, o garçom volta e diz: "Desculpe, a cozinha está demorando muito para preparar seu pedido. Você gostaria de esperar mais um pouco ou escolher algo diferente?"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275B62-C927-617D-8838-126D03965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8D1C3-CBFC-4B77-95BF-E6BE1360A8C0}" type="slidenum">
              <a:rPr lang="pt-BR" noProof="0" smtClean="0"/>
              <a:t>13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11870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9880E-19C0-86FB-8832-B64AA59F5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363E859-DCF3-089A-4B3A-150AF371CD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633EFFA-6403-95CF-C10A-2656F80FC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Ainda usando o mesmo exemplo do restaurante, o que seriam os erros (</a:t>
            </a:r>
            <a:r>
              <a:rPr lang="pt-BR" dirty="0" err="1"/>
              <a:t>exceptions</a:t>
            </a:r>
            <a:r>
              <a:rPr lang="pt-BR" dirty="0"/>
              <a:t>) ?</a:t>
            </a:r>
          </a:p>
          <a:p>
            <a:r>
              <a:rPr lang="pt-BR" dirty="0"/>
              <a:t>São situações em que, por algum motivo específico, não é possível concluir a solicitação do cliente</a:t>
            </a:r>
          </a:p>
          <a:p>
            <a:endParaRPr lang="pt-BR" dirty="0"/>
          </a:p>
          <a:p>
            <a:r>
              <a:rPr lang="pt-BR" dirty="0"/>
              <a:t>Existem dois tipos que englobam o conjunto de casos em que algo pode dar errado: erros originados por problemas com a forma que o cliente faz a solicitação (erros de cliente) e erros originados por problemas com a execução da solicitação ou por indisponibilidades (erros de servidor, ou seja, erros daquele que provê o serviço)</a:t>
            </a:r>
          </a:p>
          <a:p>
            <a:endParaRPr lang="pt-BR" dirty="0"/>
          </a:p>
          <a:p>
            <a:r>
              <a:rPr lang="pt-BR" dirty="0"/>
              <a:t>Erro 400 – </a:t>
            </a:r>
            <a:r>
              <a:rPr lang="pt-BR" dirty="0" err="1"/>
              <a:t>Bad</a:t>
            </a:r>
            <a:r>
              <a:rPr lang="pt-BR" dirty="0"/>
              <a:t> </a:t>
            </a:r>
            <a:r>
              <a:rPr lang="pt-BR" dirty="0" err="1"/>
              <a:t>Request</a:t>
            </a:r>
            <a:r>
              <a:rPr lang="pt-BR" dirty="0"/>
              <a:t> -&gt; O cliente faz um pedido que não está no menu ou que é incompreensível</a:t>
            </a:r>
          </a:p>
          <a:p>
            <a:r>
              <a:rPr lang="pt-BR" sz="1800" dirty="0">
                <a:effectLst/>
                <a:latin typeface="Calibri" panose="020F0502020204030204" pitchFamily="34" charset="0"/>
              </a:rPr>
              <a:t>O cliente pede "um prato especial" sem dar detalhes. O garçom não sabe o que anotar e devolve a mensagem: "Desculpe, não entendi seu pedido. Por favor, explique melhor."</a:t>
            </a:r>
            <a:endParaRPr lang="pt-BR" dirty="0"/>
          </a:p>
          <a:p>
            <a:endParaRPr lang="pt-BR" dirty="0"/>
          </a:p>
          <a:p>
            <a:r>
              <a:rPr lang="pt-BR" dirty="0"/>
              <a:t>Erro 401 – </a:t>
            </a:r>
            <a:r>
              <a:rPr lang="pt-BR" dirty="0" err="1"/>
              <a:t>Unauthorized</a:t>
            </a:r>
            <a:r>
              <a:rPr lang="pt-BR" dirty="0"/>
              <a:t> -&gt; O</a:t>
            </a:r>
            <a:r>
              <a:rPr lang="pt-BR" sz="1200" dirty="0">
                <a:effectLst/>
                <a:latin typeface="Calibri" panose="020F0502020204030204" pitchFamily="34" charset="0"/>
              </a:rPr>
              <a:t> cliente tenta entrar na área VIP do restaurante sem ter um convite ou autorização.</a:t>
            </a:r>
          </a:p>
          <a:p>
            <a:r>
              <a:rPr lang="pt-BR" sz="1200" dirty="0">
                <a:effectLst/>
                <a:latin typeface="Calibri" panose="020F0502020204030204" pitchFamily="34" charset="0"/>
              </a:rPr>
              <a:t>O cliente tenta sentar-se em uma área reservada sem permissão. O garçom responde: "Desculpe, esta área é exclusiva para membros VIP.“</a:t>
            </a:r>
          </a:p>
          <a:p>
            <a:endParaRPr lang="pt-BR" sz="1200" dirty="0">
              <a:effectLst/>
              <a:latin typeface="Calibri" panose="020F0502020204030204" pitchFamily="34" charset="0"/>
            </a:endParaRPr>
          </a:p>
          <a:p>
            <a:r>
              <a:rPr lang="pt-BR" sz="1200" dirty="0">
                <a:effectLst/>
                <a:latin typeface="Calibri" panose="020F0502020204030204" pitchFamily="34" charset="0"/>
              </a:rPr>
              <a:t>Erro 403 – </a:t>
            </a:r>
            <a:r>
              <a:rPr lang="pt-BR" sz="1200" dirty="0" err="1">
                <a:effectLst/>
                <a:latin typeface="Calibri" panose="020F0502020204030204" pitchFamily="34" charset="0"/>
              </a:rPr>
              <a:t>Forbidden</a:t>
            </a:r>
            <a:r>
              <a:rPr lang="pt-BR" sz="1200" dirty="0">
                <a:effectLst/>
                <a:latin typeface="Calibri" panose="020F0502020204030204" pitchFamily="34" charset="0"/>
              </a:rPr>
              <a:t> -&gt; O cliente pede algo que é contra a política do restaurante </a:t>
            </a:r>
          </a:p>
          <a:p>
            <a:r>
              <a:rPr lang="pt-BR" sz="1200" dirty="0">
                <a:effectLst/>
                <a:latin typeface="Calibri" panose="020F0502020204030204" pitchFamily="34" charset="0"/>
              </a:rPr>
              <a:t>O cliente pede para fumar dentro do restaurante. O garçom responde: "Desculpe, fumar não é permitido aqui."</a:t>
            </a:r>
          </a:p>
          <a:p>
            <a:endParaRPr lang="pt-BR" dirty="0"/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dirty="0"/>
              <a:t>Erro 404 –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Found</a:t>
            </a:r>
            <a:r>
              <a:rPr lang="pt-BR" dirty="0"/>
              <a:t> -&gt; </a:t>
            </a:r>
            <a:r>
              <a:rPr lang="pt-BR" sz="1200" dirty="0">
                <a:effectLst/>
                <a:latin typeface="Calibri" panose="020F0502020204030204" pitchFamily="34" charset="0"/>
              </a:rPr>
              <a:t> O cliente pede um prato que não existe no menu.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sz="1200" dirty="0">
                <a:effectLst/>
                <a:latin typeface="Calibri" panose="020F0502020204030204" pitchFamily="34" charset="0"/>
              </a:rPr>
              <a:t>O cliente pede "Pizza de Morango" mas o restaurante não serve esse prato. O garçom responde: "Desculpe, não temos esse prato no menu."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 412 – </a:t>
            </a:r>
            <a:r>
              <a:rPr lang="pt-BR" dirty="0" err="1"/>
              <a:t>Precondition</a:t>
            </a:r>
            <a:r>
              <a:rPr lang="pt-BR" dirty="0"/>
              <a:t> </a:t>
            </a:r>
            <a:r>
              <a:rPr lang="pt-BR" dirty="0" err="1"/>
              <a:t>Failed</a:t>
            </a:r>
            <a:r>
              <a:rPr lang="pt-BR" dirty="0"/>
              <a:t> -&gt; O cliente faz um pedido que inclui uma condição específica que o restaurante não pode cumprir.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cliente pede um prato especial, mas com a condição de que seja preparado sem sal, e a receita não permite essa alteração. O garçom responde: "Desculpe, não podemos preparar este prato sem sal conforme você pediu."</a:t>
            </a:r>
          </a:p>
          <a:p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 422 – </a:t>
            </a:r>
            <a:r>
              <a:rPr lang="pt-BR" dirty="0" err="1"/>
              <a:t>Unprocessable</a:t>
            </a:r>
            <a:r>
              <a:rPr lang="pt-BR" dirty="0"/>
              <a:t> Entity -&gt; O cliente faz um pedido que, embora compreensível, tem problemas que impedem a cozinha de prepará-lo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cliente pede um combinado de sushi com carne de cavalo. O garçom responde: "Desculpe, entendemos seu pedido, mas não podemos prepará-lo porque os ingredientes não estão disponíveis ou não combinam corretamente.“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 428 – </a:t>
            </a:r>
            <a:r>
              <a:rPr lang="pt-BR" dirty="0" err="1"/>
              <a:t>Precondition</a:t>
            </a:r>
            <a:r>
              <a:rPr lang="pt-BR" dirty="0"/>
              <a:t> </a:t>
            </a:r>
            <a:r>
              <a:rPr lang="pt-BR" dirty="0" err="1"/>
              <a:t>Required</a:t>
            </a:r>
            <a:r>
              <a:rPr lang="pt-BR" dirty="0"/>
              <a:t> -&gt; O cliente faz um pedido, mas precisa fornecer alguma informação ou realizar uma ação antes que o pedido possa ser processado.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cliente quer pedir uma mesa para um grande grupo em uma noite movimentada sem ter feito uma reserva, o garçom responde: "Para acomodar um grupo grande, precisamos de uma reserva antecipada. Por favor, faça a reserva antes de solicitar a mesa.“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 429 – Too </a:t>
            </a:r>
            <a:r>
              <a:rPr lang="pt-BR" dirty="0" err="1"/>
              <a:t>Many</a:t>
            </a:r>
            <a:r>
              <a:rPr lang="pt-BR" dirty="0"/>
              <a:t> </a:t>
            </a:r>
            <a:r>
              <a:rPr lang="pt-BR" dirty="0" err="1"/>
              <a:t>Requests</a:t>
            </a:r>
            <a:r>
              <a:rPr lang="pt-BR" dirty="0"/>
              <a:t> -&gt; O cliente faz muitos pedidos ou solicita muitos serviços em um curto espaço de tempo, sobrecarregando o garçom ou a cozinha.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cliente faz vários pedidos consecutivos muito rapidamente, sobrecarregando a equipe. O garçom responde: "Desculpe, você fez muitos pedidos em um curto período. Por favor, aguarde um momento antes de fazer mais pedidos."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Erros 500 – </a:t>
            </a:r>
            <a:r>
              <a:rPr lang="pt-BR" dirty="0" err="1"/>
              <a:t>Internal</a:t>
            </a:r>
            <a:r>
              <a:rPr lang="pt-BR" dirty="0"/>
              <a:t> Server </a:t>
            </a:r>
            <a:r>
              <a:rPr lang="pt-BR" dirty="0" err="1"/>
              <a:t>Error</a:t>
            </a:r>
            <a:r>
              <a:rPr lang="pt-BR" dirty="0"/>
              <a:t> -&gt; Algo deu errado na cozinha e o pedido não pode ser preparado.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forno da cozinha quebrou e os pedidos de pizza não podem ser preparados. O garçom volta e diz: "Desculpe, tivemos um problema na cozinha e não podemos preparar sua pizza agora."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 502 – </a:t>
            </a:r>
            <a:r>
              <a:rPr lang="pt-BR" dirty="0" err="1"/>
              <a:t>Bad</a:t>
            </a:r>
            <a:r>
              <a:rPr lang="pt-BR" dirty="0"/>
              <a:t> Gateway -&gt; O garçom recebe uma mensagem errada da cozinha e não pode completar o pedido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garçom leva o pedido de um prato específico à cozinha, mas a cozinha responde com uma mensagem que não faz sentido. O garçom volta e diz: "Desculpe, houve um erro na comunicação com a cozinha. Vou tentar novamente."</a:t>
            </a:r>
          </a:p>
          <a:p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Erros 503 – Service </a:t>
            </a:r>
            <a:r>
              <a:rPr lang="pt-BR" dirty="0" err="1"/>
              <a:t>Unavailable</a:t>
            </a:r>
            <a:r>
              <a:rPr lang="pt-BR" dirty="0"/>
              <a:t> -&gt; A cozinha do restaurante está passando por uma manutenção e não pode preparar os pedidos dos clientes no momento.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restaurante está passando por manutenção e o garçom diz ao cliente na porta: "Desculpe, não podemos atende-lo agora. Por favor, volte mais tarde."</a:t>
            </a:r>
          </a:p>
          <a:p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Erros 504 – Gateway Timeout -&gt; A cozinha está demorando muito para preparar o pedido e o garçom não consegue obter a comida a tempo.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cliente faz um pedido, mas depois de esperar muito tempo, o garçom volta e diz: "Desculpe, a cozinha está demorando muito para preparar seu pedido. Você gostaria de esperar mais um pouco ou escolher algo diferente?"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DB7672-65F6-8B2B-7305-123179D2BA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8D1C3-CBFC-4B77-95BF-E6BE1360A8C0}" type="slidenum">
              <a:rPr lang="pt-BR" noProof="0" smtClean="0"/>
              <a:t>14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8039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ED454-2FFE-EE2D-0FAE-58C4626F7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ED5716E-D262-FAE9-AC92-1EC9CC5ADD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C61D991-C3BD-5892-8119-48E67C8202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Ainda usando o mesmo exemplo do restaurante, o que seriam os erros (</a:t>
            </a:r>
            <a:r>
              <a:rPr lang="pt-BR" dirty="0" err="1"/>
              <a:t>exceptions</a:t>
            </a:r>
            <a:r>
              <a:rPr lang="pt-BR" dirty="0"/>
              <a:t>) ?</a:t>
            </a:r>
          </a:p>
          <a:p>
            <a:r>
              <a:rPr lang="pt-BR" dirty="0"/>
              <a:t>São situações em que, por algum motivo específico, não é possível concluir a solicitação do cliente</a:t>
            </a:r>
          </a:p>
          <a:p>
            <a:endParaRPr lang="pt-BR" dirty="0"/>
          </a:p>
          <a:p>
            <a:r>
              <a:rPr lang="pt-BR" dirty="0"/>
              <a:t>Existem dois tipos que englobam o conjunto de casos em que algo pode dar errado: erros originados por problemas com a forma que o cliente faz a solicitação (erros de cliente) e erros originados por problemas com a execução da solicitação ou por indisponibilidades (erros de servidor, ou seja, erros daquele que provê o serviço)</a:t>
            </a:r>
          </a:p>
          <a:p>
            <a:endParaRPr lang="pt-BR" dirty="0"/>
          </a:p>
          <a:p>
            <a:r>
              <a:rPr lang="pt-BR" dirty="0"/>
              <a:t>Erro 400 – </a:t>
            </a:r>
            <a:r>
              <a:rPr lang="pt-BR" dirty="0" err="1"/>
              <a:t>Bad</a:t>
            </a:r>
            <a:r>
              <a:rPr lang="pt-BR" dirty="0"/>
              <a:t> </a:t>
            </a:r>
            <a:r>
              <a:rPr lang="pt-BR" dirty="0" err="1"/>
              <a:t>Request</a:t>
            </a:r>
            <a:r>
              <a:rPr lang="pt-BR" dirty="0"/>
              <a:t> -&gt; O cliente faz um pedido que não está no menu ou que é incompreensível</a:t>
            </a:r>
          </a:p>
          <a:p>
            <a:r>
              <a:rPr lang="pt-BR" sz="1800" dirty="0">
                <a:effectLst/>
                <a:latin typeface="Calibri" panose="020F0502020204030204" pitchFamily="34" charset="0"/>
              </a:rPr>
              <a:t>O cliente pede "um prato especial" sem dar detalhes. O garçom não sabe o que anotar e devolve a mensagem: "Desculpe, não entendi seu pedido. Por favor, explique melhor."</a:t>
            </a:r>
            <a:endParaRPr lang="pt-BR" dirty="0"/>
          </a:p>
          <a:p>
            <a:endParaRPr lang="pt-BR" dirty="0"/>
          </a:p>
          <a:p>
            <a:r>
              <a:rPr lang="pt-BR" dirty="0"/>
              <a:t>Erro 401 – </a:t>
            </a:r>
            <a:r>
              <a:rPr lang="pt-BR" dirty="0" err="1"/>
              <a:t>Unauthorized</a:t>
            </a:r>
            <a:r>
              <a:rPr lang="pt-BR" dirty="0"/>
              <a:t> -&gt; O</a:t>
            </a:r>
            <a:r>
              <a:rPr lang="pt-BR" sz="1200" dirty="0">
                <a:effectLst/>
                <a:latin typeface="Calibri" panose="020F0502020204030204" pitchFamily="34" charset="0"/>
              </a:rPr>
              <a:t> cliente tenta entrar na área VIP do restaurante sem ter um convite ou autorização.</a:t>
            </a:r>
          </a:p>
          <a:p>
            <a:r>
              <a:rPr lang="pt-BR" sz="1200" dirty="0">
                <a:effectLst/>
                <a:latin typeface="Calibri" panose="020F0502020204030204" pitchFamily="34" charset="0"/>
              </a:rPr>
              <a:t>O cliente tenta sentar-se em uma área reservada sem permissão. O garçom responde: "Desculpe, esta área é exclusiva para membros VIP.“</a:t>
            </a:r>
          </a:p>
          <a:p>
            <a:endParaRPr lang="pt-BR" sz="1200" dirty="0">
              <a:effectLst/>
              <a:latin typeface="Calibri" panose="020F0502020204030204" pitchFamily="34" charset="0"/>
            </a:endParaRPr>
          </a:p>
          <a:p>
            <a:r>
              <a:rPr lang="pt-BR" sz="1200" dirty="0">
                <a:effectLst/>
                <a:latin typeface="Calibri" panose="020F0502020204030204" pitchFamily="34" charset="0"/>
              </a:rPr>
              <a:t>Erro 403 – </a:t>
            </a:r>
            <a:r>
              <a:rPr lang="pt-BR" sz="1200" dirty="0" err="1">
                <a:effectLst/>
                <a:latin typeface="Calibri" panose="020F0502020204030204" pitchFamily="34" charset="0"/>
              </a:rPr>
              <a:t>Forbidden</a:t>
            </a:r>
            <a:r>
              <a:rPr lang="pt-BR" sz="1200" dirty="0">
                <a:effectLst/>
                <a:latin typeface="Calibri" panose="020F0502020204030204" pitchFamily="34" charset="0"/>
              </a:rPr>
              <a:t> -&gt; O cliente pede algo que é contra a política do restaurante </a:t>
            </a:r>
          </a:p>
          <a:p>
            <a:r>
              <a:rPr lang="pt-BR" sz="1200" dirty="0">
                <a:effectLst/>
                <a:latin typeface="Calibri" panose="020F0502020204030204" pitchFamily="34" charset="0"/>
              </a:rPr>
              <a:t>O cliente pede para fumar dentro do restaurante. O garçom responde: "Desculpe, fumar não é permitido aqui."</a:t>
            </a:r>
          </a:p>
          <a:p>
            <a:endParaRPr lang="pt-BR" dirty="0"/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dirty="0"/>
              <a:t>Erro 404 –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Found</a:t>
            </a:r>
            <a:r>
              <a:rPr lang="pt-BR" dirty="0"/>
              <a:t> -&gt; </a:t>
            </a:r>
            <a:r>
              <a:rPr lang="pt-BR" sz="1200" dirty="0">
                <a:effectLst/>
                <a:latin typeface="Calibri" panose="020F0502020204030204" pitchFamily="34" charset="0"/>
              </a:rPr>
              <a:t> O cliente pede um prato que não existe no menu.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sz="1200" dirty="0">
                <a:effectLst/>
                <a:latin typeface="Calibri" panose="020F0502020204030204" pitchFamily="34" charset="0"/>
              </a:rPr>
              <a:t>O cliente pede "Pizza de Morango" mas o restaurante não serve esse prato. O garçom responde: "Desculpe, não temos esse prato no menu."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 412 – </a:t>
            </a:r>
            <a:r>
              <a:rPr lang="pt-BR" dirty="0" err="1"/>
              <a:t>Precondition</a:t>
            </a:r>
            <a:r>
              <a:rPr lang="pt-BR" dirty="0"/>
              <a:t> </a:t>
            </a:r>
            <a:r>
              <a:rPr lang="pt-BR" dirty="0" err="1"/>
              <a:t>Failed</a:t>
            </a:r>
            <a:r>
              <a:rPr lang="pt-BR" dirty="0"/>
              <a:t> -&gt; O cliente faz um pedido que inclui uma condição específica que o restaurante não pode cumprir.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cliente pede um prato especial, mas com a condição de que seja preparado sem sal, e a receita não permite essa alteração. O garçom responde: "Desculpe, não podemos preparar este prato sem sal conforme você pediu."</a:t>
            </a:r>
          </a:p>
          <a:p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 422 – </a:t>
            </a:r>
            <a:r>
              <a:rPr lang="pt-BR" dirty="0" err="1"/>
              <a:t>Unprocessable</a:t>
            </a:r>
            <a:r>
              <a:rPr lang="pt-BR" dirty="0"/>
              <a:t> Entity -&gt; O cliente faz um pedido que, embora compreensível, tem problemas que impedem a cozinha de prepará-lo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cliente pede um combinado de sushi com carne de cavalo. O garçom responde: "Desculpe, entendemos seu pedido, mas não podemos prepará-lo porque os ingredientes não estão disponíveis ou não combinam corretamente.“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 428 – </a:t>
            </a:r>
            <a:r>
              <a:rPr lang="pt-BR" dirty="0" err="1"/>
              <a:t>Precondition</a:t>
            </a:r>
            <a:r>
              <a:rPr lang="pt-BR" dirty="0"/>
              <a:t> </a:t>
            </a:r>
            <a:r>
              <a:rPr lang="pt-BR" dirty="0" err="1"/>
              <a:t>Required</a:t>
            </a:r>
            <a:r>
              <a:rPr lang="pt-BR" dirty="0"/>
              <a:t> -&gt; O cliente faz um pedido, mas precisa fornecer alguma informação ou realizar uma ação antes que o pedido possa ser processado.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cliente quer pedir uma mesa para um grande grupo em uma noite movimentada sem ter feito uma reserva, o garçom responde: "Para acomodar um grupo grande, precisamos de uma reserva antecipada. Por favor, faça a reserva antes de solicitar a mesa.“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 429 – Too </a:t>
            </a:r>
            <a:r>
              <a:rPr lang="pt-BR" dirty="0" err="1"/>
              <a:t>Many</a:t>
            </a:r>
            <a:r>
              <a:rPr lang="pt-BR" dirty="0"/>
              <a:t> </a:t>
            </a:r>
            <a:r>
              <a:rPr lang="pt-BR" dirty="0" err="1"/>
              <a:t>Requests</a:t>
            </a:r>
            <a:r>
              <a:rPr lang="pt-BR" dirty="0"/>
              <a:t> -&gt; O cliente faz muitos pedidos ou solicita muitos serviços em um curto espaço de tempo, sobrecarregando o garçom ou a cozinha.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cliente faz vários pedidos consecutivos muito rapidamente, sobrecarregando a equipe. O garçom responde: "Desculpe, você fez muitos pedidos em um curto período. Por favor, aguarde um momento antes de fazer mais pedidos."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Erros 500 – </a:t>
            </a:r>
            <a:r>
              <a:rPr lang="pt-BR" dirty="0" err="1"/>
              <a:t>Internal</a:t>
            </a:r>
            <a:r>
              <a:rPr lang="pt-BR" dirty="0"/>
              <a:t> Server </a:t>
            </a:r>
            <a:r>
              <a:rPr lang="pt-BR" dirty="0" err="1"/>
              <a:t>Error</a:t>
            </a:r>
            <a:r>
              <a:rPr lang="pt-BR" dirty="0"/>
              <a:t> -&gt; Algo deu errado na cozinha e o pedido não pode ser preparado.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forno da cozinha quebrou e os pedidos de pizza não podem ser preparados. O garçom volta e diz: "Desculpe, tivemos um problema na cozinha e não podemos preparar sua pizza agora."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 502 – </a:t>
            </a:r>
            <a:r>
              <a:rPr lang="pt-BR" dirty="0" err="1"/>
              <a:t>Bad</a:t>
            </a:r>
            <a:r>
              <a:rPr lang="pt-BR" dirty="0"/>
              <a:t> Gateway -&gt; O garçom recebe uma mensagem errada da cozinha e não pode completar o pedido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garçom leva o pedido de um prato específico à cozinha, mas a cozinha responde com uma mensagem que não faz sentido. O garçom volta e diz: "Desculpe, houve um erro na comunicação com a cozinha. Vou tentar novamente."</a:t>
            </a:r>
          </a:p>
          <a:p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Erros 503 – Service </a:t>
            </a:r>
            <a:r>
              <a:rPr lang="pt-BR" dirty="0" err="1"/>
              <a:t>Unavailable</a:t>
            </a:r>
            <a:r>
              <a:rPr lang="pt-BR" dirty="0"/>
              <a:t> -&gt; A cozinha do restaurante está passando por uma manutenção e não pode preparar os pedidos dos clientes no momento.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restaurante está passando por manutenção e o garçom diz ao cliente na porta: "Desculpe, não podemos atende-lo agora. Por favor, volte mais tarde."</a:t>
            </a:r>
          </a:p>
          <a:p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Erros 504 – Gateway Timeout -&gt; A cozinha está demorando muito para preparar o pedido e o garçom não consegue obter a comida a tempo.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cliente faz um pedido, mas depois de esperar muito tempo, o garçom volta e diz: "Desculpe, a cozinha está demorando muito para preparar seu pedido. Você gostaria de esperar mais um pouco ou escolher algo diferente?"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895320-6463-9E42-C18C-CFD56A9B43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8D1C3-CBFC-4B77-95BF-E6BE1360A8C0}" type="slidenum">
              <a:rPr lang="pt-BR" noProof="0" smtClean="0"/>
              <a:t>15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85643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EC922-52D1-C20F-8503-7F820F380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304DA98-7F6F-CBA7-1A71-34233AD1A9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3856AD1-1C7F-4228-245A-4E46CFAAED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Ainda usando o mesmo exemplo do restaurante, o que seriam os erros (</a:t>
            </a:r>
            <a:r>
              <a:rPr lang="pt-BR" dirty="0" err="1"/>
              <a:t>exceptions</a:t>
            </a:r>
            <a:r>
              <a:rPr lang="pt-BR" dirty="0"/>
              <a:t>) ?</a:t>
            </a:r>
          </a:p>
          <a:p>
            <a:r>
              <a:rPr lang="pt-BR" dirty="0"/>
              <a:t>São situações em que, por algum motivo específico, não é possível concluir a solicitação do cliente</a:t>
            </a:r>
          </a:p>
          <a:p>
            <a:endParaRPr lang="pt-BR" dirty="0"/>
          </a:p>
          <a:p>
            <a:r>
              <a:rPr lang="pt-BR" dirty="0"/>
              <a:t>Existem dois tipos que englobam o conjunto de casos em que algo pode dar errado: erros originados por problemas com a forma que o cliente faz a solicitação (erros de cliente) e erros originados por problemas com a execução da solicitação ou por indisponibilidades (erros de servidor, ou seja, erros daquele que provê o serviço)</a:t>
            </a:r>
          </a:p>
          <a:p>
            <a:endParaRPr lang="pt-BR" dirty="0"/>
          </a:p>
          <a:p>
            <a:r>
              <a:rPr lang="pt-BR" dirty="0"/>
              <a:t>Erro 400 – </a:t>
            </a:r>
            <a:r>
              <a:rPr lang="pt-BR" dirty="0" err="1"/>
              <a:t>Bad</a:t>
            </a:r>
            <a:r>
              <a:rPr lang="pt-BR" dirty="0"/>
              <a:t> </a:t>
            </a:r>
            <a:r>
              <a:rPr lang="pt-BR" dirty="0" err="1"/>
              <a:t>Request</a:t>
            </a:r>
            <a:r>
              <a:rPr lang="pt-BR" dirty="0"/>
              <a:t> -&gt; O cliente faz um pedido que não está no menu ou que é incompreensível</a:t>
            </a:r>
          </a:p>
          <a:p>
            <a:r>
              <a:rPr lang="pt-BR" sz="1800" dirty="0">
                <a:effectLst/>
                <a:latin typeface="Calibri" panose="020F0502020204030204" pitchFamily="34" charset="0"/>
              </a:rPr>
              <a:t>O cliente pede "um prato especial" sem dar detalhes. O garçom não sabe o que anotar e devolve a mensagem: "Desculpe, não entendi seu pedido. Por favor, explique melhor."</a:t>
            </a:r>
            <a:endParaRPr lang="pt-BR" dirty="0"/>
          </a:p>
          <a:p>
            <a:endParaRPr lang="pt-BR" dirty="0"/>
          </a:p>
          <a:p>
            <a:r>
              <a:rPr lang="pt-BR" dirty="0"/>
              <a:t>Erro 401 – </a:t>
            </a:r>
            <a:r>
              <a:rPr lang="pt-BR" dirty="0" err="1"/>
              <a:t>Unauthorized</a:t>
            </a:r>
            <a:r>
              <a:rPr lang="pt-BR" dirty="0"/>
              <a:t> -&gt; O</a:t>
            </a:r>
            <a:r>
              <a:rPr lang="pt-BR" sz="1200" dirty="0">
                <a:effectLst/>
                <a:latin typeface="Calibri" panose="020F0502020204030204" pitchFamily="34" charset="0"/>
              </a:rPr>
              <a:t> cliente tenta entrar na área VIP do restaurante sem ter um convite ou autorização.</a:t>
            </a:r>
          </a:p>
          <a:p>
            <a:r>
              <a:rPr lang="pt-BR" sz="1200" dirty="0">
                <a:effectLst/>
                <a:latin typeface="Calibri" panose="020F0502020204030204" pitchFamily="34" charset="0"/>
              </a:rPr>
              <a:t>O cliente tenta sentar-se em uma área reservada sem permissão. O garçom responde: "Desculpe, esta área é exclusiva para membros VIP.“</a:t>
            </a:r>
          </a:p>
          <a:p>
            <a:endParaRPr lang="pt-BR" sz="1200" dirty="0">
              <a:effectLst/>
              <a:latin typeface="Calibri" panose="020F0502020204030204" pitchFamily="34" charset="0"/>
            </a:endParaRPr>
          </a:p>
          <a:p>
            <a:r>
              <a:rPr lang="pt-BR" sz="1200" dirty="0">
                <a:effectLst/>
                <a:latin typeface="Calibri" panose="020F0502020204030204" pitchFamily="34" charset="0"/>
              </a:rPr>
              <a:t>Erro 403 – </a:t>
            </a:r>
            <a:r>
              <a:rPr lang="pt-BR" sz="1200" dirty="0" err="1">
                <a:effectLst/>
                <a:latin typeface="Calibri" panose="020F0502020204030204" pitchFamily="34" charset="0"/>
              </a:rPr>
              <a:t>Forbidden</a:t>
            </a:r>
            <a:r>
              <a:rPr lang="pt-BR" sz="1200" dirty="0">
                <a:effectLst/>
                <a:latin typeface="Calibri" panose="020F0502020204030204" pitchFamily="34" charset="0"/>
              </a:rPr>
              <a:t> -&gt; O cliente pede algo que é contra a política do restaurante </a:t>
            </a:r>
          </a:p>
          <a:p>
            <a:r>
              <a:rPr lang="pt-BR" sz="1200" dirty="0">
                <a:effectLst/>
                <a:latin typeface="Calibri" panose="020F0502020204030204" pitchFamily="34" charset="0"/>
              </a:rPr>
              <a:t>O cliente pede para fumar dentro do restaurante. O garçom responde: "Desculpe, fumar não é permitido aqui."</a:t>
            </a:r>
          </a:p>
          <a:p>
            <a:endParaRPr lang="pt-BR" dirty="0"/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dirty="0"/>
              <a:t>Erro 404 –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Found</a:t>
            </a:r>
            <a:r>
              <a:rPr lang="pt-BR" dirty="0"/>
              <a:t> -&gt; </a:t>
            </a:r>
            <a:r>
              <a:rPr lang="pt-BR" sz="1200" dirty="0">
                <a:effectLst/>
                <a:latin typeface="Calibri" panose="020F0502020204030204" pitchFamily="34" charset="0"/>
              </a:rPr>
              <a:t> O cliente pede um prato que não existe no menu.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sz="1200" dirty="0">
                <a:effectLst/>
                <a:latin typeface="Calibri" panose="020F0502020204030204" pitchFamily="34" charset="0"/>
              </a:rPr>
              <a:t>O cliente pede "Pizza de Morango" mas o restaurante não serve esse prato. O garçom responde: "Desculpe, não temos esse prato no menu."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 412 – </a:t>
            </a:r>
            <a:r>
              <a:rPr lang="pt-BR" dirty="0" err="1"/>
              <a:t>Precondition</a:t>
            </a:r>
            <a:r>
              <a:rPr lang="pt-BR" dirty="0"/>
              <a:t> </a:t>
            </a:r>
            <a:r>
              <a:rPr lang="pt-BR" dirty="0" err="1"/>
              <a:t>Failed</a:t>
            </a:r>
            <a:r>
              <a:rPr lang="pt-BR" dirty="0"/>
              <a:t> -&gt; O cliente faz um pedido que inclui uma condição específica que o restaurante não pode cumprir.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cliente pede um prato especial, mas com a condição de que seja preparado sem sal, e a receita não permite essa alteração. O garçom responde: "Desculpe, não podemos preparar este prato sem sal conforme você pediu."</a:t>
            </a:r>
          </a:p>
          <a:p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 422 – </a:t>
            </a:r>
            <a:r>
              <a:rPr lang="pt-BR" dirty="0" err="1"/>
              <a:t>Unprocessable</a:t>
            </a:r>
            <a:r>
              <a:rPr lang="pt-BR" dirty="0"/>
              <a:t> Entity -&gt; O cliente faz um pedido que, embora compreensível, tem problemas que impedem a cozinha de prepará-lo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cliente pede um combinado de sushi com carne de cavalo. O garçom responde: "Desculpe, entendemos seu pedido, mas não podemos prepará-lo porque os ingredientes não estão disponíveis ou não combinam corretamente.“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 428 – </a:t>
            </a:r>
            <a:r>
              <a:rPr lang="pt-BR" dirty="0" err="1"/>
              <a:t>Precondition</a:t>
            </a:r>
            <a:r>
              <a:rPr lang="pt-BR" dirty="0"/>
              <a:t> </a:t>
            </a:r>
            <a:r>
              <a:rPr lang="pt-BR" dirty="0" err="1"/>
              <a:t>Required</a:t>
            </a:r>
            <a:r>
              <a:rPr lang="pt-BR" dirty="0"/>
              <a:t> -&gt; O cliente faz um pedido, mas precisa fornecer alguma informação ou realizar uma ação antes que o pedido possa ser processado.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cliente quer pedir uma mesa para um grande grupo em uma noite movimentada sem ter feito uma reserva, o garçom responde: "Para acomodar um grupo grande, precisamos de uma reserva antecipada. Por favor, faça a reserva antes de solicitar a mesa.“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 429 – Too </a:t>
            </a:r>
            <a:r>
              <a:rPr lang="pt-BR" dirty="0" err="1"/>
              <a:t>Many</a:t>
            </a:r>
            <a:r>
              <a:rPr lang="pt-BR" dirty="0"/>
              <a:t> </a:t>
            </a:r>
            <a:r>
              <a:rPr lang="pt-BR" dirty="0" err="1"/>
              <a:t>Requests</a:t>
            </a:r>
            <a:r>
              <a:rPr lang="pt-BR" dirty="0"/>
              <a:t> -&gt; O cliente faz muitos pedidos ou solicita muitos serviços em um curto espaço de tempo, sobrecarregando o garçom ou a cozinha.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cliente faz vários pedidos consecutivos muito rapidamente, sobrecarregando a equipe. O garçom responde: "Desculpe, você fez muitos pedidos em um curto período. Por favor, aguarde um momento antes de fazer mais pedidos."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Erros 500 – </a:t>
            </a:r>
            <a:r>
              <a:rPr lang="pt-BR" dirty="0" err="1"/>
              <a:t>Internal</a:t>
            </a:r>
            <a:r>
              <a:rPr lang="pt-BR" dirty="0"/>
              <a:t> Server </a:t>
            </a:r>
            <a:r>
              <a:rPr lang="pt-BR" dirty="0" err="1"/>
              <a:t>Error</a:t>
            </a:r>
            <a:r>
              <a:rPr lang="pt-BR" dirty="0"/>
              <a:t> -&gt; Algo deu errado na cozinha e o pedido não pode ser preparado.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forno da cozinha quebrou e os pedidos de pizza não podem ser preparados. O garçom volta e diz: "Desculpe, tivemos um problema na cozinha e não podemos preparar sua pizza agora."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 502 – </a:t>
            </a:r>
            <a:r>
              <a:rPr lang="pt-BR" dirty="0" err="1"/>
              <a:t>Bad</a:t>
            </a:r>
            <a:r>
              <a:rPr lang="pt-BR" dirty="0"/>
              <a:t> Gateway -&gt; O garçom recebe uma mensagem errada da cozinha e não pode completar o pedido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garçom leva o pedido de um prato específico à cozinha, mas a cozinha responde com uma mensagem que não faz sentido. O garçom volta e diz: "Desculpe, houve um erro na comunicação com a cozinha. Vou tentar novamente."</a:t>
            </a:r>
          </a:p>
          <a:p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Erros 503 – Service </a:t>
            </a:r>
            <a:r>
              <a:rPr lang="pt-BR" dirty="0" err="1"/>
              <a:t>Unavailable</a:t>
            </a:r>
            <a:r>
              <a:rPr lang="pt-BR" dirty="0"/>
              <a:t> -&gt; A cozinha do restaurante está passando por uma manutenção e não pode preparar os pedidos dos clientes no momento.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restaurante está passando por manutenção e o garçom diz ao cliente na porta: "Desculpe, não podemos atende-lo agora. Por favor, volte mais tarde."</a:t>
            </a:r>
          </a:p>
          <a:p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Erros 504 – Gateway Timeout -&gt; A cozinha está demorando muito para preparar o pedido e o garçom não consegue obter a comida a tempo.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cliente faz um pedido, mas depois de esperar muito tempo, o garçom volta e diz: "Desculpe, a cozinha está demorando muito para preparar seu pedido. Você gostaria de esperar mais um pouco ou escolher algo diferente?"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0D076B-C6CE-7326-F196-18BE4C5581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8D1C3-CBFC-4B77-95BF-E6BE1360A8C0}" type="slidenum">
              <a:rPr lang="pt-BR" noProof="0" smtClean="0"/>
              <a:t>16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36871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389FA-7E6A-128B-DA0C-F79E84E13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376B3C7-D7A6-3F44-BE0D-F492759794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DD1AA21-0568-9F2A-FAFA-4563D8F2AA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Ainda usando o mesmo exemplo do restaurante, o que seriam os erros (</a:t>
            </a:r>
            <a:r>
              <a:rPr lang="pt-BR" dirty="0" err="1"/>
              <a:t>exceptions</a:t>
            </a:r>
            <a:r>
              <a:rPr lang="pt-BR" dirty="0"/>
              <a:t>) ?</a:t>
            </a:r>
          </a:p>
          <a:p>
            <a:r>
              <a:rPr lang="pt-BR" dirty="0"/>
              <a:t>São situações em que, por algum motivo específico, não é possível concluir a solicitação do cliente</a:t>
            </a:r>
          </a:p>
          <a:p>
            <a:endParaRPr lang="pt-BR" dirty="0"/>
          </a:p>
          <a:p>
            <a:r>
              <a:rPr lang="pt-BR" dirty="0"/>
              <a:t>Existem dois tipos que englobam o conjunto de casos em que algo pode dar errado: erros originados por problemas com a forma que o cliente faz a solicitação (erros de cliente) e erros originados por problemas com a execução da solicitação ou por indisponibilidades (erros de servidor, ou seja, erros daquele que provê o serviço)</a:t>
            </a:r>
          </a:p>
          <a:p>
            <a:endParaRPr lang="pt-BR" dirty="0"/>
          </a:p>
          <a:p>
            <a:r>
              <a:rPr lang="pt-BR" dirty="0"/>
              <a:t>Erro 400 – </a:t>
            </a:r>
            <a:r>
              <a:rPr lang="pt-BR" dirty="0" err="1"/>
              <a:t>Bad</a:t>
            </a:r>
            <a:r>
              <a:rPr lang="pt-BR" dirty="0"/>
              <a:t> </a:t>
            </a:r>
            <a:r>
              <a:rPr lang="pt-BR" dirty="0" err="1"/>
              <a:t>Request</a:t>
            </a:r>
            <a:r>
              <a:rPr lang="pt-BR" dirty="0"/>
              <a:t> -&gt; O cliente faz um pedido que não está no menu ou que é incompreensível</a:t>
            </a:r>
          </a:p>
          <a:p>
            <a:r>
              <a:rPr lang="pt-BR" sz="1800" dirty="0">
                <a:effectLst/>
                <a:latin typeface="Calibri" panose="020F0502020204030204" pitchFamily="34" charset="0"/>
              </a:rPr>
              <a:t>O cliente pede "um prato especial" sem dar detalhes. O garçom não sabe o que anotar e devolve a mensagem: "Desculpe, não entendi seu pedido. Por favor, explique melhor."</a:t>
            </a:r>
            <a:endParaRPr lang="pt-BR" dirty="0"/>
          </a:p>
          <a:p>
            <a:endParaRPr lang="pt-BR" dirty="0"/>
          </a:p>
          <a:p>
            <a:r>
              <a:rPr lang="pt-BR" dirty="0"/>
              <a:t>Erro 401 – </a:t>
            </a:r>
            <a:r>
              <a:rPr lang="pt-BR" dirty="0" err="1"/>
              <a:t>Unauthorized</a:t>
            </a:r>
            <a:r>
              <a:rPr lang="pt-BR" dirty="0"/>
              <a:t> -&gt; O</a:t>
            </a:r>
            <a:r>
              <a:rPr lang="pt-BR" sz="1200" dirty="0">
                <a:effectLst/>
                <a:latin typeface="Calibri" panose="020F0502020204030204" pitchFamily="34" charset="0"/>
              </a:rPr>
              <a:t> cliente tenta entrar na área VIP do restaurante sem ter um convite ou autorização.</a:t>
            </a:r>
          </a:p>
          <a:p>
            <a:r>
              <a:rPr lang="pt-BR" sz="1200" dirty="0">
                <a:effectLst/>
                <a:latin typeface="Calibri" panose="020F0502020204030204" pitchFamily="34" charset="0"/>
              </a:rPr>
              <a:t>O cliente tenta sentar-se em uma área reservada sem permissão. O garçom responde: "Desculpe, esta área é exclusiva para membros VIP.“</a:t>
            </a:r>
          </a:p>
          <a:p>
            <a:endParaRPr lang="pt-BR" sz="1200" dirty="0">
              <a:effectLst/>
              <a:latin typeface="Calibri" panose="020F0502020204030204" pitchFamily="34" charset="0"/>
            </a:endParaRPr>
          </a:p>
          <a:p>
            <a:r>
              <a:rPr lang="pt-BR" sz="1200" dirty="0">
                <a:effectLst/>
                <a:latin typeface="Calibri" panose="020F0502020204030204" pitchFamily="34" charset="0"/>
              </a:rPr>
              <a:t>Erro 403 – </a:t>
            </a:r>
            <a:r>
              <a:rPr lang="pt-BR" sz="1200" dirty="0" err="1">
                <a:effectLst/>
                <a:latin typeface="Calibri" panose="020F0502020204030204" pitchFamily="34" charset="0"/>
              </a:rPr>
              <a:t>Forbidden</a:t>
            </a:r>
            <a:r>
              <a:rPr lang="pt-BR" sz="1200" dirty="0">
                <a:effectLst/>
                <a:latin typeface="Calibri" panose="020F0502020204030204" pitchFamily="34" charset="0"/>
              </a:rPr>
              <a:t> -&gt; O cliente pede algo que é contra a política do restaurante </a:t>
            </a:r>
          </a:p>
          <a:p>
            <a:r>
              <a:rPr lang="pt-BR" sz="1200" dirty="0">
                <a:effectLst/>
                <a:latin typeface="Calibri" panose="020F0502020204030204" pitchFamily="34" charset="0"/>
              </a:rPr>
              <a:t>O cliente pede para fumar dentro do restaurante. O garçom responde: "Desculpe, fumar não é permitido aqui."</a:t>
            </a:r>
          </a:p>
          <a:p>
            <a:endParaRPr lang="pt-BR" dirty="0"/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dirty="0"/>
              <a:t>Erro 404 –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Found</a:t>
            </a:r>
            <a:r>
              <a:rPr lang="pt-BR" dirty="0"/>
              <a:t> -&gt; </a:t>
            </a:r>
            <a:r>
              <a:rPr lang="pt-BR" sz="1200" dirty="0">
                <a:effectLst/>
                <a:latin typeface="Calibri" panose="020F0502020204030204" pitchFamily="34" charset="0"/>
              </a:rPr>
              <a:t> O cliente pede um prato que não existe no menu.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sz="1200" dirty="0">
                <a:effectLst/>
                <a:latin typeface="Calibri" panose="020F0502020204030204" pitchFamily="34" charset="0"/>
              </a:rPr>
              <a:t>O cliente pede "Pizza de Morango" mas o restaurante não serve esse prato. O garçom responde: "Desculpe, não temos esse prato no menu."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 412 – </a:t>
            </a:r>
            <a:r>
              <a:rPr lang="pt-BR" dirty="0" err="1"/>
              <a:t>Precondition</a:t>
            </a:r>
            <a:r>
              <a:rPr lang="pt-BR" dirty="0"/>
              <a:t> </a:t>
            </a:r>
            <a:r>
              <a:rPr lang="pt-BR" dirty="0" err="1"/>
              <a:t>Failed</a:t>
            </a:r>
            <a:r>
              <a:rPr lang="pt-BR" dirty="0"/>
              <a:t> -&gt; O cliente faz um pedido que inclui uma condição específica que o restaurante não pode cumprir.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cliente pede um prato especial, mas com a condição de que seja preparado sem sal, e a receita não permite essa alteração. O garçom responde: "Desculpe, não podemos preparar este prato sem sal conforme você pediu."</a:t>
            </a:r>
          </a:p>
          <a:p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 422 – </a:t>
            </a:r>
            <a:r>
              <a:rPr lang="pt-BR" dirty="0" err="1"/>
              <a:t>Unprocessable</a:t>
            </a:r>
            <a:r>
              <a:rPr lang="pt-BR" dirty="0"/>
              <a:t> Entity -&gt; O cliente faz um pedido que, embora compreensível, tem problemas que impedem a cozinha de prepará-lo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cliente pede um combinado de sushi com carne de cavalo. O garçom responde: "Desculpe, entendemos seu pedido, mas não podemos prepará-lo porque os ingredientes não estão disponíveis ou não combinam corretamente.“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 428 – </a:t>
            </a:r>
            <a:r>
              <a:rPr lang="pt-BR" dirty="0" err="1"/>
              <a:t>Precondition</a:t>
            </a:r>
            <a:r>
              <a:rPr lang="pt-BR" dirty="0"/>
              <a:t> </a:t>
            </a:r>
            <a:r>
              <a:rPr lang="pt-BR" dirty="0" err="1"/>
              <a:t>Required</a:t>
            </a:r>
            <a:r>
              <a:rPr lang="pt-BR" dirty="0"/>
              <a:t> -&gt; O cliente faz um pedido, mas precisa fornecer alguma informação ou realizar uma ação antes que o pedido possa ser processado.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cliente quer pedir uma mesa para um grande grupo em uma noite movimentada sem ter feito uma reserva, o garçom responde: "Para acomodar um grupo grande, precisamos de uma reserva antecipada. Por favor, faça a reserva antes de solicitar a mesa.“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 429 – Too </a:t>
            </a:r>
            <a:r>
              <a:rPr lang="pt-BR" dirty="0" err="1"/>
              <a:t>Many</a:t>
            </a:r>
            <a:r>
              <a:rPr lang="pt-BR" dirty="0"/>
              <a:t> </a:t>
            </a:r>
            <a:r>
              <a:rPr lang="pt-BR" dirty="0" err="1"/>
              <a:t>Requests</a:t>
            </a:r>
            <a:r>
              <a:rPr lang="pt-BR" dirty="0"/>
              <a:t> -&gt; O cliente faz muitos pedidos ou solicita muitos serviços em um curto espaço de tempo, sobrecarregando o garçom ou a cozinha.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cliente faz vários pedidos consecutivos muito rapidamente, sobrecarregando a equipe. O garçom responde: "Desculpe, você fez muitos pedidos em um curto período. Por favor, aguarde um momento antes de fazer mais pedidos."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Erros 500 – </a:t>
            </a:r>
            <a:r>
              <a:rPr lang="pt-BR" dirty="0" err="1"/>
              <a:t>Internal</a:t>
            </a:r>
            <a:r>
              <a:rPr lang="pt-BR" dirty="0"/>
              <a:t> Server </a:t>
            </a:r>
            <a:r>
              <a:rPr lang="pt-BR" dirty="0" err="1"/>
              <a:t>Error</a:t>
            </a:r>
            <a:r>
              <a:rPr lang="pt-BR" dirty="0"/>
              <a:t> -&gt; Algo deu errado na cozinha e o pedido não pode ser preparado.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forno da cozinha quebrou e os pedidos de pizza não podem ser preparados. O garçom volta e diz: "Desculpe, tivemos um problema na cozinha e não podemos preparar sua pizza agora."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 502 – </a:t>
            </a:r>
            <a:r>
              <a:rPr lang="pt-BR" dirty="0" err="1"/>
              <a:t>Bad</a:t>
            </a:r>
            <a:r>
              <a:rPr lang="pt-BR" dirty="0"/>
              <a:t> Gateway -&gt; O garçom recebe uma mensagem errada da cozinha e não pode completar o pedido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garçom leva o pedido de um prato específico à cozinha, mas a cozinha responde com uma mensagem que não faz sentido. O garçom volta e diz: "Desculpe, houve um erro na comunicação com a cozinha. Vou tentar novamente."</a:t>
            </a:r>
          </a:p>
          <a:p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Erros 503 – Service </a:t>
            </a:r>
            <a:r>
              <a:rPr lang="pt-BR" dirty="0" err="1"/>
              <a:t>Unavailable</a:t>
            </a:r>
            <a:r>
              <a:rPr lang="pt-BR" dirty="0"/>
              <a:t> -&gt; A cozinha do restaurante está passando por uma manutenção e não pode preparar os pedidos dos clientes no momento.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restaurante está passando por manutenção e o garçom diz ao cliente na porta: "Desculpe, não podemos atende-lo agora. Por favor, volte mais tarde."</a:t>
            </a:r>
          </a:p>
          <a:p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Erros 504 – Gateway Timeout -&gt; A cozinha está demorando muito para preparar o pedido e o garçom não consegue obter a comida a tempo.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cliente faz um pedido, mas depois de esperar muito tempo, o garçom volta e diz: "Desculpe, a cozinha está demorando muito para preparar seu pedido. Você gostaria de esperar mais um pouco ou escolher algo diferente?"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3FFBBB9-C981-7D73-2FDD-CEEB02F1E2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8D1C3-CBFC-4B77-95BF-E6BE1360A8C0}" type="slidenum">
              <a:rPr lang="pt-BR" noProof="0" smtClean="0"/>
              <a:t>17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05511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C99D2-6F30-2B73-C53C-2026F5F4F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F4453ED-6AB9-B6BE-0FC5-F120303110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DAB8579-59F1-24DF-DB5E-46E11E2479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Ainda usando o mesmo exemplo do restaurante, o que seriam os erros (</a:t>
            </a:r>
            <a:r>
              <a:rPr lang="pt-BR" dirty="0" err="1"/>
              <a:t>exceptions</a:t>
            </a:r>
            <a:r>
              <a:rPr lang="pt-BR" dirty="0"/>
              <a:t>) ?</a:t>
            </a:r>
          </a:p>
          <a:p>
            <a:r>
              <a:rPr lang="pt-BR" dirty="0"/>
              <a:t>São situações em que, por algum motivo específico, não é possível concluir a solicitação do cliente</a:t>
            </a:r>
          </a:p>
          <a:p>
            <a:endParaRPr lang="pt-BR" dirty="0"/>
          </a:p>
          <a:p>
            <a:r>
              <a:rPr lang="pt-BR" dirty="0"/>
              <a:t>Existem dois tipos que englobam o conjunto de casos em que algo pode dar errado: erros originados por problemas com a forma que o cliente faz a solicitação (erros de cliente) e erros originados por problemas com a execução da solicitação ou por indisponibilidades (erros de servidor, ou seja, erros daquele que provê o serviço)</a:t>
            </a:r>
          </a:p>
          <a:p>
            <a:endParaRPr lang="pt-BR" dirty="0"/>
          </a:p>
          <a:p>
            <a:r>
              <a:rPr lang="pt-BR" dirty="0"/>
              <a:t>Erro 400 – </a:t>
            </a:r>
            <a:r>
              <a:rPr lang="pt-BR" dirty="0" err="1"/>
              <a:t>Bad</a:t>
            </a:r>
            <a:r>
              <a:rPr lang="pt-BR" dirty="0"/>
              <a:t> </a:t>
            </a:r>
            <a:r>
              <a:rPr lang="pt-BR" dirty="0" err="1"/>
              <a:t>Request</a:t>
            </a:r>
            <a:r>
              <a:rPr lang="pt-BR" dirty="0"/>
              <a:t> -&gt; O cliente faz um pedido que não está no menu ou que é incompreensível</a:t>
            </a:r>
          </a:p>
          <a:p>
            <a:r>
              <a:rPr lang="pt-BR" sz="1800" dirty="0">
                <a:effectLst/>
                <a:latin typeface="Calibri" panose="020F0502020204030204" pitchFamily="34" charset="0"/>
              </a:rPr>
              <a:t>O cliente pede "um prato especial" sem dar detalhes. O garçom não sabe o que anotar e devolve a mensagem: "Desculpe, não entendi seu pedido. Por favor, explique melhor."</a:t>
            </a:r>
            <a:endParaRPr lang="pt-BR" dirty="0"/>
          </a:p>
          <a:p>
            <a:endParaRPr lang="pt-BR" dirty="0"/>
          </a:p>
          <a:p>
            <a:r>
              <a:rPr lang="pt-BR" dirty="0"/>
              <a:t>Erro 401 – </a:t>
            </a:r>
            <a:r>
              <a:rPr lang="pt-BR" dirty="0" err="1"/>
              <a:t>Unauthorized</a:t>
            </a:r>
            <a:r>
              <a:rPr lang="pt-BR" dirty="0"/>
              <a:t> -&gt; O</a:t>
            </a:r>
            <a:r>
              <a:rPr lang="pt-BR" sz="1200" dirty="0">
                <a:effectLst/>
                <a:latin typeface="Calibri" panose="020F0502020204030204" pitchFamily="34" charset="0"/>
              </a:rPr>
              <a:t> cliente tenta entrar na área VIP do restaurante sem ter um convite ou autorização.</a:t>
            </a:r>
          </a:p>
          <a:p>
            <a:r>
              <a:rPr lang="pt-BR" sz="1200" dirty="0">
                <a:effectLst/>
                <a:latin typeface="Calibri" panose="020F0502020204030204" pitchFamily="34" charset="0"/>
              </a:rPr>
              <a:t>O cliente tenta sentar-se em uma área reservada sem permissão. O garçom responde: "Desculpe, esta área é exclusiva para membros VIP.“</a:t>
            </a:r>
          </a:p>
          <a:p>
            <a:endParaRPr lang="pt-BR" sz="1200" dirty="0">
              <a:effectLst/>
              <a:latin typeface="Calibri" panose="020F0502020204030204" pitchFamily="34" charset="0"/>
            </a:endParaRPr>
          </a:p>
          <a:p>
            <a:r>
              <a:rPr lang="pt-BR" sz="1200" dirty="0">
                <a:effectLst/>
                <a:latin typeface="Calibri" panose="020F0502020204030204" pitchFamily="34" charset="0"/>
              </a:rPr>
              <a:t>Erro 403 – </a:t>
            </a:r>
            <a:r>
              <a:rPr lang="pt-BR" sz="1200" dirty="0" err="1">
                <a:effectLst/>
                <a:latin typeface="Calibri" panose="020F0502020204030204" pitchFamily="34" charset="0"/>
              </a:rPr>
              <a:t>Forbidden</a:t>
            </a:r>
            <a:r>
              <a:rPr lang="pt-BR" sz="1200" dirty="0">
                <a:effectLst/>
                <a:latin typeface="Calibri" panose="020F0502020204030204" pitchFamily="34" charset="0"/>
              </a:rPr>
              <a:t> -&gt; O cliente pede algo que é contra a política do restaurante </a:t>
            </a:r>
          </a:p>
          <a:p>
            <a:r>
              <a:rPr lang="pt-BR" sz="1200" dirty="0">
                <a:effectLst/>
                <a:latin typeface="Calibri" panose="020F0502020204030204" pitchFamily="34" charset="0"/>
              </a:rPr>
              <a:t>O cliente pede para fumar dentro do restaurante. O garçom responde: "Desculpe, fumar não é permitido aqui."</a:t>
            </a:r>
          </a:p>
          <a:p>
            <a:endParaRPr lang="pt-BR" dirty="0"/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dirty="0"/>
              <a:t>Erro 404 –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Found</a:t>
            </a:r>
            <a:r>
              <a:rPr lang="pt-BR" dirty="0"/>
              <a:t> -&gt; </a:t>
            </a:r>
            <a:r>
              <a:rPr lang="pt-BR" sz="1200" dirty="0">
                <a:effectLst/>
                <a:latin typeface="Calibri" panose="020F0502020204030204" pitchFamily="34" charset="0"/>
              </a:rPr>
              <a:t> O cliente pede um prato que não existe no menu.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sz="1200" dirty="0">
                <a:effectLst/>
                <a:latin typeface="Calibri" panose="020F0502020204030204" pitchFamily="34" charset="0"/>
              </a:rPr>
              <a:t>O cliente pede "Pizza de Morango" mas o restaurante não serve esse prato. O garçom responde: "Desculpe, não temos esse prato no menu."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 412 – </a:t>
            </a:r>
            <a:r>
              <a:rPr lang="pt-BR" dirty="0" err="1"/>
              <a:t>Precondition</a:t>
            </a:r>
            <a:r>
              <a:rPr lang="pt-BR" dirty="0"/>
              <a:t> </a:t>
            </a:r>
            <a:r>
              <a:rPr lang="pt-BR" dirty="0" err="1"/>
              <a:t>Failed</a:t>
            </a:r>
            <a:r>
              <a:rPr lang="pt-BR" dirty="0"/>
              <a:t> -&gt; O cliente faz um pedido que inclui uma condição específica que o restaurante não pode cumprir.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cliente pede um prato especial, mas com a condição de que seja preparado sem sal, e a receita não permite essa alteração. O garçom responde: "Desculpe, não podemos preparar este prato sem sal conforme você pediu."</a:t>
            </a:r>
          </a:p>
          <a:p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 422 – </a:t>
            </a:r>
            <a:r>
              <a:rPr lang="pt-BR" dirty="0" err="1"/>
              <a:t>Unprocessable</a:t>
            </a:r>
            <a:r>
              <a:rPr lang="pt-BR" dirty="0"/>
              <a:t> Entity -&gt; O cliente faz um pedido que, embora compreensível, tem problemas que impedem a cozinha de prepará-lo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cliente pede um combinado de sushi com carne de cavalo. O garçom responde: "Desculpe, entendemos seu pedido, mas não podemos prepará-lo porque os ingredientes não estão disponíveis ou não combinam corretamente.“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 428 – </a:t>
            </a:r>
            <a:r>
              <a:rPr lang="pt-BR" dirty="0" err="1"/>
              <a:t>Precondition</a:t>
            </a:r>
            <a:r>
              <a:rPr lang="pt-BR" dirty="0"/>
              <a:t> </a:t>
            </a:r>
            <a:r>
              <a:rPr lang="pt-BR" dirty="0" err="1"/>
              <a:t>Required</a:t>
            </a:r>
            <a:r>
              <a:rPr lang="pt-BR" dirty="0"/>
              <a:t> -&gt; O cliente faz um pedido, mas precisa fornecer alguma informação ou realizar uma ação antes que o pedido possa ser processado.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cliente quer pedir uma mesa para um grande grupo em uma noite movimentada sem ter feito uma reserva, o garçom responde: "Para acomodar um grupo grande, precisamos de uma reserva antecipada. Por favor, faça a reserva antes de solicitar a mesa.“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 429 – Too </a:t>
            </a:r>
            <a:r>
              <a:rPr lang="pt-BR" dirty="0" err="1"/>
              <a:t>Many</a:t>
            </a:r>
            <a:r>
              <a:rPr lang="pt-BR" dirty="0"/>
              <a:t> </a:t>
            </a:r>
            <a:r>
              <a:rPr lang="pt-BR" dirty="0" err="1"/>
              <a:t>Requests</a:t>
            </a:r>
            <a:r>
              <a:rPr lang="pt-BR" dirty="0"/>
              <a:t> -&gt; O cliente faz muitos pedidos ou solicita muitos serviços em um curto espaço de tempo, sobrecarregando o garçom ou a cozinha.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cliente faz vários pedidos consecutivos muito rapidamente, sobrecarregando a equipe. O garçom responde: "Desculpe, você fez muitos pedidos em um curto período. Por favor, aguarde um momento antes de fazer mais pedidos."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Erros 500 – </a:t>
            </a:r>
            <a:r>
              <a:rPr lang="pt-BR" dirty="0" err="1"/>
              <a:t>Internal</a:t>
            </a:r>
            <a:r>
              <a:rPr lang="pt-BR" dirty="0"/>
              <a:t> Server </a:t>
            </a:r>
            <a:r>
              <a:rPr lang="pt-BR" dirty="0" err="1"/>
              <a:t>Error</a:t>
            </a:r>
            <a:r>
              <a:rPr lang="pt-BR" dirty="0"/>
              <a:t> -&gt; Algo deu errado na cozinha e o pedido não pode ser preparado.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forno da cozinha quebrou e os pedidos de pizza não podem ser preparados. O garçom volta e diz: "Desculpe, tivemos um problema na cozinha e não podemos preparar sua pizza agora."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 502 – </a:t>
            </a:r>
            <a:r>
              <a:rPr lang="pt-BR" dirty="0" err="1"/>
              <a:t>Bad</a:t>
            </a:r>
            <a:r>
              <a:rPr lang="pt-BR" dirty="0"/>
              <a:t> Gateway -&gt; O garçom recebe uma mensagem errada da cozinha e não pode completar o pedido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garçom leva o pedido de um prato específico à cozinha, mas a cozinha responde com uma mensagem que não faz sentido. O garçom volta e diz: "Desculpe, houve um erro na comunicação com a cozinha. Vou tentar novamente."</a:t>
            </a:r>
          </a:p>
          <a:p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Erros 503 – Service </a:t>
            </a:r>
            <a:r>
              <a:rPr lang="pt-BR" dirty="0" err="1"/>
              <a:t>Unavailable</a:t>
            </a:r>
            <a:r>
              <a:rPr lang="pt-BR" dirty="0"/>
              <a:t> -&gt; A cozinha do restaurante está passando por uma manutenção e não pode preparar os pedidos dos clientes no momento.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restaurante está passando por manutenção e o garçom diz ao cliente na porta: "Desculpe, não podemos atende-lo agora. Por favor, volte mais tarde."</a:t>
            </a:r>
          </a:p>
          <a:p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Erros 504 – Gateway Timeout -&gt; A cozinha está demorando muito para preparar o pedido e o garçom não consegue obter a comida a tempo.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cliente faz um pedido, mas depois de esperar muito tempo, o garçom volta e diz: "Desculpe, a cozinha está demorando muito para preparar seu pedido. Você gostaria de esperar mais um pouco ou escolher algo diferente?"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52D0AEF-EBBC-62AC-1B4D-73607BD946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8D1C3-CBFC-4B77-95BF-E6BE1360A8C0}" type="slidenum">
              <a:rPr lang="pt-BR" noProof="0" smtClean="0"/>
              <a:t>18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2984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D492D-0AA3-502D-4262-DFD301F4A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6E00418-D6AA-7F75-30DA-FF79CCD4AC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85474BF-609D-C818-B2D2-98831989C2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Ainda usando o mesmo exemplo do restaurante, o que seriam os erros (</a:t>
            </a:r>
            <a:r>
              <a:rPr lang="pt-BR" dirty="0" err="1"/>
              <a:t>exceptions</a:t>
            </a:r>
            <a:r>
              <a:rPr lang="pt-BR" dirty="0"/>
              <a:t>) ?</a:t>
            </a:r>
          </a:p>
          <a:p>
            <a:r>
              <a:rPr lang="pt-BR" dirty="0"/>
              <a:t>São situações em que, por algum motivo específico, não é possível concluir a solicitação do cliente</a:t>
            </a:r>
          </a:p>
          <a:p>
            <a:endParaRPr lang="pt-BR" dirty="0"/>
          </a:p>
          <a:p>
            <a:r>
              <a:rPr lang="pt-BR" dirty="0"/>
              <a:t>Existem dois tipos que englobam o conjunto de casos em que algo pode dar errado: erros originados por problemas com a forma que o cliente faz a solicitação (erros de cliente) e erros originados por problemas com a execução da solicitação ou por indisponibilidades (erros de servidor, ou seja, erros daquele que provê o serviço)</a:t>
            </a:r>
          </a:p>
          <a:p>
            <a:endParaRPr lang="pt-BR" dirty="0"/>
          </a:p>
          <a:p>
            <a:r>
              <a:rPr lang="pt-BR" dirty="0"/>
              <a:t>Erro 400 – </a:t>
            </a:r>
            <a:r>
              <a:rPr lang="pt-BR" dirty="0" err="1"/>
              <a:t>Bad</a:t>
            </a:r>
            <a:r>
              <a:rPr lang="pt-BR" dirty="0"/>
              <a:t> </a:t>
            </a:r>
            <a:r>
              <a:rPr lang="pt-BR" dirty="0" err="1"/>
              <a:t>Request</a:t>
            </a:r>
            <a:r>
              <a:rPr lang="pt-BR" dirty="0"/>
              <a:t> -&gt; O cliente faz um pedido que não está no menu ou que é incompreensível</a:t>
            </a:r>
          </a:p>
          <a:p>
            <a:r>
              <a:rPr lang="pt-BR" sz="1800" dirty="0">
                <a:effectLst/>
                <a:latin typeface="Calibri" panose="020F0502020204030204" pitchFamily="34" charset="0"/>
              </a:rPr>
              <a:t>O cliente pede "um prato especial" sem dar detalhes. O garçom não sabe o que anotar e devolve a mensagem: "Desculpe, não entendi seu pedido. Por favor, explique melhor."</a:t>
            </a:r>
            <a:endParaRPr lang="pt-BR" dirty="0"/>
          </a:p>
          <a:p>
            <a:endParaRPr lang="pt-BR" dirty="0"/>
          </a:p>
          <a:p>
            <a:r>
              <a:rPr lang="pt-BR" dirty="0"/>
              <a:t>Erro 401 – </a:t>
            </a:r>
            <a:r>
              <a:rPr lang="pt-BR" dirty="0" err="1"/>
              <a:t>Unauthorized</a:t>
            </a:r>
            <a:r>
              <a:rPr lang="pt-BR" dirty="0"/>
              <a:t> -&gt; O</a:t>
            </a:r>
            <a:r>
              <a:rPr lang="pt-BR" sz="1200" dirty="0">
                <a:effectLst/>
                <a:latin typeface="Calibri" panose="020F0502020204030204" pitchFamily="34" charset="0"/>
              </a:rPr>
              <a:t> cliente tenta entrar na área VIP do restaurante sem ter um convite ou autorização.</a:t>
            </a:r>
          </a:p>
          <a:p>
            <a:r>
              <a:rPr lang="pt-BR" sz="1200" dirty="0">
                <a:effectLst/>
                <a:latin typeface="Calibri" panose="020F0502020204030204" pitchFamily="34" charset="0"/>
              </a:rPr>
              <a:t>O cliente tenta sentar-se em uma área reservada sem permissão. O garçom responde: "Desculpe, esta área é exclusiva para membros VIP.“</a:t>
            </a:r>
          </a:p>
          <a:p>
            <a:endParaRPr lang="pt-BR" sz="1200" dirty="0">
              <a:effectLst/>
              <a:latin typeface="Calibri" panose="020F0502020204030204" pitchFamily="34" charset="0"/>
            </a:endParaRPr>
          </a:p>
          <a:p>
            <a:r>
              <a:rPr lang="pt-BR" sz="1200" dirty="0">
                <a:effectLst/>
                <a:latin typeface="Calibri" panose="020F0502020204030204" pitchFamily="34" charset="0"/>
              </a:rPr>
              <a:t>Erro 403 – </a:t>
            </a:r>
            <a:r>
              <a:rPr lang="pt-BR" sz="1200" dirty="0" err="1">
                <a:effectLst/>
                <a:latin typeface="Calibri" panose="020F0502020204030204" pitchFamily="34" charset="0"/>
              </a:rPr>
              <a:t>Forbidden</a:t>
            </a:r>
            <a:r>
              <a:rPr lang="pt-BR" sz="1200" dirty="0">
                <a:effectLst/>
                <a:latin typeface="Calibri" panose="020F0502020204030204" pitchFamily="34" charset="0"/>
              </a:rPr>
              <a:t> -&gt; O cliente pede algo que é contra a política do restaurante </a:t>
            </a:r>
          </a:p>
          <a:p>
            <a:r>
              <a:rPr lang="pt-BR" sz="1200" dirty="0">
                <a:effectLst/>
                <a:latin typeface="Calibri" panose="020F0502020204030204" pitchFamily="34" charset="0"/>
              </a:rPr>
              <a:t>O cliente pede para fumar dentro do restaurante. O garçom responde: "Desculpe, fumar não é permitido aqui."</a:t>
            </a:r>
          </a:p>
          <a:p>
            <a:endParaRPr lang="pt-BR" dirty="0"/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dirty="0"/>
              <a:t>Erro 404 –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Found</a:t>
            </a:r>
            <a:r>
              <a:rPr lang="pt-BR" dirty="0"/>
              <a:t> -&gt; </a:t>
            </a:r>
            <a:r>
              <a:rPr lang="pt-BR" sz="1200" dirty="0">
                <a:effectLst/>
                <a:latin typeface="Calibri" panose="020F0502020204030204" pitchFamily="34" charset="0"/>
              </a:rPr>
              <a:t> O cliente pede um prato que não existe no menu.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sz="1200" dirty="0">
                <a:effectLst/>
                <a:latin typeface="Calibri" panose="020F0502020204030204" pitchFamily="34" charset="0"/>
              </a:rPr>
              <a:t>O cliente pede "Pizza de Morango" mas o restaurante não serve esse prato. O garçom responde: "Desculpe, não temos esse prato no menu."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 412 – </a:t>
            </a:r>
            <a:r>
              <a:rPr lang="pt-BR" dirty="0" err="1"/>
              <a:t>Precondition</a:t>
            </a:r>
            <a:r>
              <a:rPr lang="pt-BR" dirty="0"/>
              <a:t> </a:t>
            </a:r>
            <a:r>
              <a:rPr lang="pt-BR" dirty="0" err="1"/>
              <a:t>Failed</a:t>
            </a:r>
            <a:r>
              <a:rPr lang="pt-BR" dirty="0"/>
              <a:t> -&gt; O cliente faz um pedido que inclui uma condição específica que o restaurante não pode cumprir.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cliente pede um prato especial, mas com a condição de que seja preparado sem sal, e a receita não permite essa alteração. O garçom responde: "Desculpe, não podemos preparar este prato sem sal conforme você pediu."</a:t>
            </a:r>
          </a:p>
          <a:p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 422 – </a:t>
            </a:r>
            <a:r>
              <a:rPr lang="pt-BR" dirty="0" err="1"/>
              <a:t>Unprocessable</a:t>
            </a:r>
            <a:r>
              <a:rPr lang="pt-BR" dirty="0"/>
              <a:t> Entity -&gt; O cliente faz um pedido que, embora compreensível, tem problemas que impedem a cozinha de prepará-lo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cliente pede um combinado de sushi com carne de cavalo. O garçom responde: "Desculpe, entendemos seu pedido, mas não podemos prepará-lo porque os ingredientes não estão disponíveis ou não combinam corretamente.“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 428 – </a:t>
            </a:r>
            <a:r>
              <a:rPr lang="pt-BR" dirty="0" err="1"/>
              <a:t>Precondition</a:t>
            </a:r>
            <a:r>
              <a:rPr lang="pt-BR" dirty="0"/>
              <a:t> </a:t>
            </a:r>
            <a:r>
              <a:rPr lang="pt-BR" dirty="0" err="1"/>
              <a:t>Required</a:t>
            </a:r>
            <a:r>
              <a:rPr lang="pt-BR" dirty="0"/>
              <a:t> -&gt; O cliente faz um pedido, mas precisa fornecer alguma informação ou realizar uma ação antes que o pedido possa ser processado.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cliente quer pedir uma mesa para um grande grupo em uma noite movimentada sem ter feito uma reserva, o garçom responde: "Para acomodar um grupo grande, precisamos de uma reserva antecipada. Por favor, faça a reserva antes de solicitar a mesa.“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 429 – Too </a:t>
            </a:r>
            <a:r>
              <a:rPr lang="pt-BR" dirty="0" err="1"/>
              <a:t>Many</a:t>
            </a:r>
            <a:r>
              <a:rPr lang="pt-BR" dirty="0"/>
              <a:t> </a:t>
            </a:r>
            <a:r>
              <a:rPr lang="pt-BR" dirty="0" err="1"/>
              <a:t>Requests</a:t>
            </a:r>
            <a:r>
              <a:rPr lang="pt-BR" dirty="0"/>
              <a:t> -&gt; O cliente faz muitos pedidos ou solicita muitos serviços em um curto espaço de tempo, sobrecarregando o garçom ou a cozinha.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cliente faz vários pedidos consecutivos muito rapidamente, sobrecarregando a equipe. O garçom responde: "Desculpe, você fez muitos pedidos em um curto período. Por favor, aguarde um momento antes de fazer mais pedidos."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Erros 500 – </a:t>
            </a:r>
            <a:r>
              <a:rPr lang="pt-BR" dirty="0" err="1"/>
              <a:t>Internal</a:t>
            </a:r>
            <a:r>
              <a:rPr lang="pt-BR" dirty="0"/>
              <a:t> Server </a:t>
            </a:r>
            <a:r>
              <a:rPr lang="pt-BR" dirty="0" err="1"/>
              <a:t>Error</a:t>
            </a:r>
            <a:r>
              <a:rPr lang="pt-BR" dirty="0"/>
              <a:t> -&gt; Algo deu errado na cozinha e o pedido não pode ser preparado.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forno da cozinha quebrou e os pedidos de pizza não podem ser preparados. O garçom volta e diz: "Desculpe, tivemos um problema na cozinha e não podemos preparar sua pizza agora."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 502 – </a:t>
            </a:r>
            <a:r>
              <a:rPr lang="pt-BR" dirty="0" err="1"/>
              <a:t>Bad</a:t>
            </a:r>
            <a:r>
              <a:rPr lang="pt-BR" dirty="0"/>
              <a:t> Gateway -&gt; O garçom recebe uma mensagem errada da cozinha e não pode completar o pedido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garçom leva o pedido de um prato específico à cozinha, mas a cozinha responde com uma mensagem que não faz sentido. O garçom volta e diz: "Desculpe, houve um erro na comunicação com a cozinha. Vou tentar novamente."</a:t>
            </a:r>
          </a:p>
          <a:p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Erros 503 – Service </a:t>
            </a:r>
            <a:r>
              <a:rPr lang="pt-BR" dirty="0" err="1"/>
              <a:t>Unavailable</a:t>
            </a:r>
            <a:r>
              <a:rPr lang="pt-BR" dirty="0"/>
              <a:t> -&gt; A cozinha do restaurante está passando por uma manutenção e não pode preparar os pedidos dos clientes no momento.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restaurante está passando por manutenção e o garçom diz ao cliente na porta: "Desculpe, não podemos atende-lo agora. Por favor, volte mais tarde."</a:t>
            </a:r>
          </a:p>
          <a:p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Erros 504 – Gateway Timeout -&gt; A cozinha está demorando muito para preparar o pedido e o garçom não consegue obter a comida a tempo.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cliente faz um pedido, mas depois de esperar muito tempo, o garçom volta e diz: "Desculpe, a cozinha está demorando muito para preparar seu pedido. Você gostaria de esperar mais um pouco ou escolher algo diferente?"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18B2EF-E515-7DCF-A19D-E7100716F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8D1C3-CBFC-4B77-95BF-E6BE1360A8C0}" type="slidenum">
              <a:rPr lang="pt-BR" noProof="0" smtClean="0"/>
              <a:t>19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957701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234C9-0B94-220D-F3AC-FBED3FCE4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860F160-DB8D-DB06-4A5F-58D24376A5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F8F3AE8-BEFA-AC6F-515A-80089D839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553113-7C76-A0C6-BB51-9E07C39886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8D1C3-CBFC-4B77-95BF-E6BE1360A8C0}" type="slidenum">
              <a:rPr lang="pt-BR" noProof="0" smtClean="0"/>
              <a:t>20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70701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8D1C3-CBFC-4B77-95BF-E6BE1360A8C0}" type="slidenum">
              <a:rPr lang="pt-BR" noProof="0" smtClean="0"/>
              <a:t>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505957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1D3CA-F335-38A8-0E68-0BD3C341A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143C604-3C41-8097-C527-28F2FD3521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9BF611C-9A60-6E88-9901-D56C856EB9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5C718F-99D0-C9EB-4C6A-808013669F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8D1C3-CBFC-4B77-95BF-E6BE1360A8C0}" type="slidenum">
              <a:rPr lang="pt-BR" noProof="0" smtClean="0"/>
              <a:t>21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728127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4198D-8B53-2B94-806C-71C9C3E5D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5626B04-7146-CB39-DB24-D2C9741A0A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BF0E1F3-300D-DB79-1B47-DAE4F5F41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66E67A-2A37-96B7-A99C-0B7809B63B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8D1C3-CBFC-4B77-95BF-E6BE1360A8C0}" type="slidenum">
              <a:rPr lang="pt-BR" noProof="0" smtClean="0"/>
              <a:t>22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31118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C74F0-AE34-60C7-4286-C7E8DCCF5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05D4734-7A0A-C0E1-BB38-E2453581AF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D7F03B4-5622-A135-5F78-1023A89E80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1B9E3D-6DA1-2DF7-8DC7-3EF3DEC0B7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8D1C3-CBFC-4B77-95BF-E6BE1360A8C0}" type="slidenum">
              <a:rPr lang="pt-BR" noProof="0" smtClean="0"/>
              <a:t>23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83732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0C019-C232-1D8D-5775-D45879545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05FE528-BDAF-302E-1251-8BE7DC48FE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BBB7A5F-DDFA-2B12-D54B-6A68324FD0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D588AE-9467-C077-58E5-F57010E518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8D1C3-CBFC-4B77-95BF-E6BE1360A8C0}" type="slidenum">
              <a:rPr lang="pt-BR" noProof="0" smtClean="0"/>
              <a:t>24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7767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32CFA-CB4F-C98A-C662-6B3AD5A9C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0EC0D2C-2631-0DCA-6A0E-3B1BFC972D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DFBF76C-8084-C5F3-63EB-BBCCD12880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8FB9D9-B284-FF8C-D20B-A08B70E5B7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8D1C3-CBFC-4B77-95BF-E6BE1360A8C0}" type="slidenum">
              <a:rPr lang="pt-BR" noProof="0" smtClean="0"/>
              <a:t>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31632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7FD18-4CD6-227D-C4E1-BE6BB1E03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D22D8F0-77EA-F81A-2F1A-1CFE648EA3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2A1238D-AED0-3052-2698-4B9A59FC3E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77CE05-5E61-88DF-3108-A9916403E0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8D1C3-CBFC-4B77-95BF-E6BE1360A8C0}" type="slidenum">
              <a:rPr lang="pt-BR" noProof="0" smtClean="0"/>
              <a:t>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09412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C356E-669D-5455-476A-61E4206C6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7B6CDE7-5DA7-6B49-22C0-F4386D6A8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F665332-787D-C1F7-B871-32B290F518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Recapitulando o cenário do restaurante que falamos na última apresentação, pessoal  --  </a:t>
            </a:r>
            <a:r>
              <a:rPr lang="pt-BR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[</a:t>
            </a:r>
            <a:r>
              <a:rPr lang="pt-BR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AVANÇAR O SLIDE</a:t>
            </a:r>
            <a:r>
              <a:rPr lang="pt-BR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]</a:t>
            </a:r>
            <a:endParaRPr lang="pt-BR" dirty="0">
              <a:effectLst/>
            </a:endParaRPr>
          </a:p>
          <a:p>
            <a:r>
              <a:rPr lang="pt-BR" dirty="0"/>
              <a:t>1 – O cliente é o usuário do nosso sistema, é quem precisa de alguma coisa  --  </a:t>
            </a:r>
            <a:r>
              <a:rPr lang="pt-BR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[</a:t>
            </a:r>
            <a:r>
              <a:rPr lang="pt-BR" sz="12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AVANÇAR O SLIDE</a:t>
            </a:r>
            <a:r>
              <a:rPr lang="pt-BR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2 – A cozinha é o servidor do nosso sistema, é quem serve alguma coisa  --  [</a:t>
            </a:r>
            <a:r>
              <a:rPr lang="pt-BR" sz="12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AVANÇAR O SLIDE</a:t>
            </a:r>
            <a:r>
              <a:rPr lang="pt-BR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3 – O garçom é a API do nosso sistema, é o meio pelo qual o usuário (cliente) consegue se comunicar corretamente com o servidor (cozinha) para obter o que deseja (recurso)  -- [</a:t>
            </a:r>
            <a:r>
              <a:rPr lang="pt-BR" sz="12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AVANÇAR O SLIDE</a:t>
            </a:r>
            <a:r>
              <a:rPr lang="pt-BR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4 – Nesse contexto, temos 3 pontos </a:t>
            </a:r>
            <a:r>
              <a:rPr lang="pt-BR" sz="1200" dirty="0">
                <a:cs typeface="Calibri" panose="020F0502020204030204"/>
              </a:rPr>
              <a:t>de interação (ENDPOINTS) onde uma solicitação é feita e uma resposta é recebida: Mesa XPTO, API e Balcão da Cozinha  --  </a:t>
            </a:r>
            <a:r>
              <a:rPr lang="pt-BR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[</a:t>
            </a:r>
            <a:r>
              <a:rPr lang="pt-BR" sz="12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AVANÇAR O SLIDE</a:t>
            </a:r>
            <a:r>
              <a:rPr lang="pt-BR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]</a:t>
            </a:r>
            <a:endParaRPr lang="pt-BR" dirty="0">
              <a:effectLst/>
            </a:endParaRPr>
          </a:p>
          <a:p>
            <a:r>
              <a:rPr lang="pt-BR" dirty="0"/>
              <a:t>5 – Ele só lida com um tipo específico de recurso, que são os pratos de comida.  --  </a:t>
            </a:r>
            <a:r>
              <a:rPr lang="pt-BR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[</a:t>
            </a:r>
            <a:r>
              <a:rPr lang="pt-BR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AVANÇAR O SLIDE</a:t>
            </a:r>
            <a:r>
              <a:rPr lang="pt-BR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]</a:t>
            </a:r>
          </a:p>
          <a:p>
            <a:r>
              <a:rPr lang="pt-BR" dirty="0"/>
              <a:t>6 – Pratos de comida é o domínio funcional do sistema  --  </a:t>
            </a:r>
            <a:r>
              <a:rPr lang="pt-BR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[</a:t>
            </a:r>
            <a:r>
              <a:rPr lang="pt-BR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AVANÇAR O SLIDE</a:t>
            </a:r>
            <a:r>
              <a:rPr lang="pt-BR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]</a:t>
            </a:r>
            <a:endParaRPr lang="pt-BR" dirty="0"/>
          </a:p>
          <a:p>
            <a:r>
              <a:rPr lang="pt-BR" dirty="0"/>
              <a:t>7 – Dado esse domínio funcional, o que podemos fazer com os recursos dele?  --  </a:t>
            </a:r>
            <a:r>
              <a:rPr lang="pt-BR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[</a:t>
            </a:r>
            <a:r>
              <a:rPr lang="pt-BR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AVANÇAR O SLIDE</a:t>
            </a:r>
            <a:r>
              <a:rPr lang="pt-BR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]</a:t>
            </a:r>
            <a:endParaRPr lang="pt-BR" dirty="0"/>
          </a:p>
          <a:p>
            <a:r>
              <a:rPr lang="pt-BR" dirty="0"/>
              <a:t>8 – Temos dois cenários de consulta de recursos: ao tentar consultar o menu de pratos e ao tentar consultar informações mais detalhadas sobre um prato específico   --  </a:t>
            </a:r>
            <a:r>
              <a:rPr lang="pt-BR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[</a:t>
            </a:r>
            <a:r>
              <a:rPr lang="pt-BR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AVANÇAR O SLIDE</a:t>
            </a:r>
            <a:r>
              <a:rPr lang="pt-BR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]</a:t>
            </a:r>
            <a:endParaRPr lang="pt-BR" dirty="0">
              <a:effectLst/>
            </a:endParaRPr>
          </a:p>
          <a:p>
            <a:r>
              <a:rPr lang="pt-BR" i="0" dirty="0"/>
              <a:t>9 – Temos um cenário de criação de recursos: ao solicitar o preparo de um prato do menu  --  </a:t>
            </a:r>
            <a:r>
              <a:rPr lang="pt-BR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[</a:t>
            </a:r>
            <a:r>
              <a:rPr lang="pt-BR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AVANÇAR O SLIDE</a:t>
            </a:r>
            <a:r>
              <a:rPr lang="pt-BR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]</a:t>
            </a:r>
            <a:endParaRPr lang="pt-BR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i="0" dirty="0"/>
              <a:t>10 – Temos um cenário de modificação parcial de recursos: ao solicitar alteração de ingredientes de um prato do menu  --  </a:t>
            </a:r>
            <a:r>
              <a:rPr lang="pt-BR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[</a:t>
            </a:r>
            <a:r>
              <a:rPr lang="pt-BR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AVANÇAR O SLIDE</a:t>
            </a:r>
            <a:r>
              <a:rPr lang="pt-BR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i="0" dirty="0"/>
              <a:t>11 – Temos um cenário de modificação total de recursos: ao solicitar alteração de todos os ingredientes de um prato do menu  --  </a:t>
            </a:r>
            <a:r>
              <a:rPr lang="pt-BR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[</a:t>
            </a:r>
            <a:r>
              <a:rPr lang="pt-BR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AVANÇAR O SLIDE</a:t>
            </a:r>
            <a:r>
              <a:rPr lang="pt-BR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]</a:t>
            </a:r>
            <a:endParaRPr lang="pt-BR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i="0" dirty="0"/>
              <a:t>12 – Temos um cenário de deleção de recursos: ao solicitar a remoção de um prato do menu  --  </a:t>
            </a:r>
            <a:r>
              <a:rPr lang="pt-BR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[</a:t>
            </a:r>
            <a:r>
              <a:rPr lang="pt-BR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AVANÇAR O SLIDE</a:t>
            </a:r>
            <a:r>
              <a:rPr lang="pt-BR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]</a:t>
            </a:r>
            <a:endParaRPr lang="pt-BR" dirty="0">
              <a:effectLst/>
            </a:endParaRPr>
          </a:p>
          <a:p>
            <a:r>
              <a:rPr lang="pt-BR" i="0" dirty="0"/>
              <a:t>13 – A interação entre essas partes do sistema acontece em 4 etapas:  o cliente inicia a interação com o garçom fazendo seu pedido (requisição)  --  </a:t>
            </a:r>
            <a:r>
              <a:rPr lang="pt-BR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[</a:t>
            </a:r>
            <a:r>
              <a:rPr lang="pt-BR" sz="12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AVANÇAR O SLIDE</a:t>
            </a:r>
            <a:r>
              <a:rPr lang="pt-BR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]</a:t>
            </a:r>
            <a:endParaRPr lang="pt-BR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i="0" dirty="0"/>
              <a:t>14 – O garçom anota o(s) pedido(s) do cliente e leva para o preparo na cozinha (processamento)  --  </a:t>
            </a:r>
            <a:r>
              <a:rPr lang="pt-BR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[</a:t>
            </a:r>
            <a:r>
              <a:rPr lang="pt-BR" sz="12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AVANÇAR O SLIDE</a:t>
            </a:r>
            <a:r>
              <a:rPr lang="pt-BR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]</a:t>
            </a:r>
            <a:endParaRPr lang="pt-BR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i="0" dirty="0"/>
              <a:t>15 – A cozinha executa o pedido do cliente e, ao terminar, entrega o prato pronto para o garçom (resultado)  --  </a:t>
            </a:r>
            <a:r>
              <a:rPr lang="pt-BR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[</a:t>
            </a:r>
            <a:r>
              <a:rPr lang="pt-BR" sz="12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AVANÇAR O SLIDE</a:t>
            </a:r>
            <a:r>
              <a:rPr lang="pt-BR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]</a:t>
            </a:r>
            <a:endParaRPr lang="pt-BR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i="0" dirty="0"/>
              <a:t>16 – O garçom adiciona os talheres e o guardanapo antes de servir o prato para o cliente (resposta) --  </a:t>
            </a:r>
            <a:r>
              <a:rPr lang="pt-BR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[</a:t>
            </a:r>
            <a:r>
              <a:rPr lang="pt-BR" sz="12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AVANÇAR O SLIDE</a:t>
            </a:r>
            <a:r>
              <a:rPr lang="pt-BR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]</a:t>
            </a:r>
            <a:endParaRPr lang="pt-BR" i="0" dirty="0"/>
          </a:p>
          <a:p>
            <a:endParaRPr lang="pt-BR" i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F6805BC-1F0E-41A2-DC89-142C53FA80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8D1C3-CBFC-4B77-95BF-E6BE1360A8C0}" type="slidenum">
              <a:rPr lang="pt-BR" noProof="0" smtClean="0"/>
              <a:t>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50408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0F693-5497-F9EA-B387-8773429EC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F8C2144-C9AC-E3CD-C5C8-A680CC184A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71D1549-0781-02A9-6FDB-C35C88DE57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 – Mas como que a API se acha? Como ela sabe quem solicitou, onde que tem que fazer o pedido etc.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[</a:t>
            </a:r>
            <a:r>
              <a:rPr lang="pt-BR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AVANÇAR O SLIDE</a:t>
            </a:r>
            <a:r>
              <a:rPr lang="pt-BR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]</a:t>
            </a:r>
            <a:endParaRPr lang="pt-BR" dirty="0">
              <a:effectLst/>
            </a:endParaRPr>
          </a:p>
          <a:p>
            <a:r>
              <a:rPr lang="pt-BR" dirty="0"/>
              <a:t>2 – Ainda usando o exemplo de antes, percebemos dois pontos que são “fixos” em relação ao contexto do restaurante: A mesa XPTO e a Cozinha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[</a:t>
            </a:r>
            <a:r>
              <a:rPr lang="pt-BR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AVANÇAR O SLIDE</a:t>
            </a:r>
            <a:r>
              <a:rPr lang="pt-BR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]</a:t>
            </a:r>
            <a:endParaRPr lang="pt-BR" dirty="0"/>
          </a:p>
          <a:p>
            <a:r>
              <a:rPr lang="pt-BR" dirty="0"/>
              <a:t>3 – Esses pontos fixos são pontos de interação, isto é, onde uma solicitação acontece e uma resposta é recebida ou enviada. Em tecnologia, esse ponto de interação também é chamado de ENDPOINT!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[</a:t>
            </a:r>
            <a:r>
              <a:rPr lang="pt-BR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AVANÇAR O SLIDE</a:t>
            </a:r>
            <a:r>
              <a:rPr lang="pt-BR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]</a:t>
            </a:r>
            <a:endParaRPr lang="pt-BR" dirty="0"/>
          </a:p>
          <a:p>
            <a:r>
              <a:rPr lang="pt-BR" dirty="0"/>
              <a:t>4 – Nesse cenário temos dois </a:t>
            </a:r>
            <a:r>
              <a:rPr lang="pt-BR" dirty="0" err="1"/>
              <a:t>endpoints</a:t>
            </a:r>
            <a:r>
              <a:rPr lang="pt-BR" dirty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[</a:t>
            </a:r>
            <a:r>
              <a:rPr lang="pt-BR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AVANÇAR O SLIDE</a:t>
            </a:r>
            <a:r>
              <a:rPr lang="pt-BR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]</a:t>
            </a:r>
            <a:endParaRPr lang="pt-BR" dirty="0"/>
          </a:p>
          <a:p>
            <a:r>
              <a:rPr lang="pt-BR" dirty="0"/>
              <a:t>5 – A </a:t>
            </a:r>
            <a:r>
              <a:rPr lang="pt-BR" i="1" dirty="0"/>
              <a:t>Mesa XPTO</a:t>
            </a:r>
            <a:r>
              <a:rPr lang="pt-BR" i="0" dirty="0"/>
              <a:t>, que é o ponto de interação entre o cliente (usuário) e o garçom (API)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[</a:t>
            </a:r>
            <a:r>
              <a:rPr lang="pt-BR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AVANÇAR O SLIDE</a:t>
            </a:r>
            <a:r>
              <a:rPr lang="pt-BR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]</a:t>
            </a:r>
            <a:endParaRPr lang="pt-BR" dirty="0">
              <a:effectLst/>
            </a:endParaRPr>
          </a:p>
          <a:p>
            <a:r>
              <a:rPr lang="pt-BR" i="0" dirty="0"/>
              <a:t>6 – A porta/balcão da cozinha, que é o ponto de interação entre o garçom (API) e a cozinha (servidor)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[</a:t>
            </a:r>
            <a:r>
              <a:rPr lang="pt-BR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AVANÇAR O SLIDE</a:t>
            </a:r>
            <a:r>
              <a:rPr lang="pt-BR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]</a:t>
            </a:r>
            <a:endParaRPr lang="pt-BR" dirty="0">
              <a:effectLst/>
            </a:endParaRPr>
          </a:p>
          <a:p>
            <a:endParaRPr lang="pt-BR" i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909536-7582-1E89-C9EB-5F32961E31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8D1C3-CBFC-4B77-95BF-E6BE1360A8C0}" type="slidenum">
              <a:rPr lang="pt-BR" noProof="0" smtClean="0"/>
              <a:t>6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13114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943E2-FADE-CDA3-B62D-67D359A56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80A62C0-5E65-3F60-CF81-A8BC87F903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00525FE-7B5A-8EBE-A611-A236759934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i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ABD003-1CE5-FAF6-4EAF-939761B548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8D1C3-CBFC-4B77-95BF-E6BE1360A8C0}" type="slidenum">
              <a:rPr lang="pt-BR" noProof="0" smtClean="0"/>
              <a:t>7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16991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03286-8B60-EC44-B490-011CA89B4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DDD689E-B651-8754-A241-D3351821E1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F359453-DF4F-8C09-CD40-97B28F0258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que seriam os erros (</a:t>
            </a:r>
            <a:r>
              <a:rPr lang="pt-BR" dirty="0" err="1"/>
              <a:t>exceptions</a:t>
            </a:r>
            <a:r>
              <a:rPr lang="pt-BR" dirty="0"/>
              <a:t>) ?</a:t>
            </a:r>
          </a:p>
          <a:p>
            <a:r>
              <a:rPr lang="pt-BR" dirty="0"/>
              <a:t>São situações em que, por algum motivo específico, não é possível concluir a solicitação do cliente</a:t>
            </a:r>
          </a:p>
          <a:p>
            <a:endParaRPr lang="pt-BR" dirty="0"/>
          </a:p>
          <a:p>
            <a:r>
              <a:rPr lang="pt-BR" dirty="0"/>
              <a:t>Existem dois tipos que englobam o conjunto de casos em que algo pode dar errado: erros originados por problemas com a forma que o cliente faz a solicitação (erros de cliente) e erros originados por problemas com a execução da solicitação ou por indisponibilidades (erros de servidor, ou seja, erros daquele que provê o serviço)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8C5A3A-FF04-07D3-0F04-0274AB0FB9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8D1C3-CBFC-4B77-95BF-E6BE1360A8C0}" type="slidenum">
              <a:rPr lang="pt-BR" noProof="0" smtClean="0"/>
              <a:t>8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49600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Ainda usando o mesmo exemplo do restaurante, o que seriam os erros (</a:t>
            </a:r>
            <a:r>
              <a:rPr lang="pt-BR" dirty="0" err="1"/>
              <a:t>exceptions</a:t>
            </a:r>
            <a:r>
              <a:rPr lang="pt-BR" dirty="0"/>
              <a:t>) ?</a:t>
            </a:r>
          </a:p>
          <a:p>
            <a:r>
              <a:rPr lang="pt-BR" dirty="0"/>
              <a:t>São situações em que, por algum motivo específico, não é possível concluir a solicitação do cliente</a:t>
            </a:r>
          </a:p>
          <a:p>
            <a:endParaRPr lang="pt-BR" dirty="0"/>
          </a:p>
          <a:p>
            <a:r>
              <a:rPr lang="pt-BR" dirty="0"/>
              <a:t>Existem dois tipos que englobam o conjunto de casos em que algo pode dar errado: erros originados por problemas com a forma que o cliente faz a solicitação (erros de cliente) e erros originados por problemas com a execução da solicitação ou por indisponibilidades (erros de servidor, ou seja, erros daquele que provê o serviço)</a:t>
            </a:r>
          </a:p>
          <a:p>
            <a:endParaRPr lang="pt-BR" dirty="0"/>
          </a:p>
          <a:p>
            <a:r>
              <a:rPr lang="pt-BR" dirty="0"/>
              <a:t>Erro 400 – </a:t>
            </a:r>
            <a:r>
              <a:rPr lang="pt-BR" dirty="0" err="1"/>
              <a:t>Bad</a:t>
            </a:r>
            <a:r>
              <a:rPr lang="pt-BR" dirty="0"/>
              <a:t> </a:t>
            </a:r>
            <a:r>
              <a:rPr lang="pt-BR" dirty="0" err="1"/>
              <a:t>Request</a:t>
            </a:r>
            <a:r>
              <a:rPr lang="pt-BR" dirty="0"/>
              <a:t> -&gt; O cliente faz um pedido que não está no menu ou que é incompreensível</a:t>
            </a:r>
          </a:p>
          <a:p>
            <a:r>
              <a:rPr lang="pt-BR" sz="1800" dirty="0">
                <a:effectLst/>
                <a:latin typeface="Calibri" panose="020F0502020204030204" pitchFamily="34" charset="0"/>
              </a:rPr>
              <a:t>O cliente pede "um prato especial" sem dar detalhes. O garçom não sabe o que anotar e devolve a mensagem: "Desculpe, não entendi seu pedido. Por favor, explique melhor."</a:t>
            </a:r>
            <a:endParaRPr lang="pt-BR" dirty="0"/>
          </a:p>
          <a:p>
            <a:endParaRPr lang="pt-BR" dirty="0"/>
          </a:p>
          <a:p>
            <a:r>
              <a:rPr lang="pt-BR" dirty="0"/>
              <a:t>Erro 401 – </a:t>
            </a:r>
            <a:r>
              <a:rPr lang="pt-BR" dirty="0" err="1"/>
              <a:t>Unauthorized</a:t>
            </a:r>
            <a:r>
              <a:rPr lang="pt-BR" dirty="0"/>
              <a:t> -&gt; O</a:t>
            </a:r>
            <a:r>
              <a:rPr lang="pt-BR" sz="1200" dirty="0">
                <a:effectLst/>
                <a:latin typeface="Calibri" panose="020F0502020204030204" pitchFamily="34" charset="0"/>
              </a:rPr>
              <a:t> cliente tenta entrar na área VIP do restaurante sem ter um convite ou autorização.</a:t>
            </a:r>
          </a:p>
          <a:p>
            <a:r>
              <a:rPr lang="pt-BR" sz="1200" dirty="0">
                <a:effectLst/>
                <a:latin typeface="Calibri" panose="020F0502020204030204" pitchFamily="34" charset="0"/>
              </a:rPr>
              <a:t>O cliente tenta sentar-se em uma área reservada sem permissão. O garçom responde: "Desculpe, esta área é exclusiva para membros VIP.“</a:t>
            </a:r>
          </a:p>
          <a:p>
            <a:endParaRPr lang="pt-BR" sz="1200" dirty="0">
              <a:effectLst/>
              <a:latin typeface="Calibri" panose="020F0502020204030204" pitchFamily="34" charset="0"/>
            </a:endParaRPr>
          </a:p>
          <a:p>
            <a:r>
              <a:rPr lang="pt-BR" sz="1200" dirty="0">
                <a:effectLst/>
                <a:latin typeface="Calibri" panose="020F0502020204030204" pitchFamily="34" charset="0"/>
              </a:rPr>
              <a:t>Erro 403 – </a:t>
            </a:r>
            <a:r>
              <a:rPr lang="pt-BR" sz="1200" dirty="0" err="1">
                <a:effectLst/>
                <a:latin typeface="Calibri" panose="020F0502020204030204" pitchFamily="34" charset="0"/>
              </a:rPr>
              <a:t>Forbidden</a:t>
            </a:r>
            <a:r>
              <a:rPr lang="pt-BR" sz="1200" dirty="0">
                <a:effectLst/>
                <a:latin typeface="Calibri" panose="020F0502020204030204" pitchFamily="34" charset="0"/>
              </a:rPr>
              <a:t> -&gt; O cliente pede algo que é contra a política do restaurante </a:t>
            </a:r>
          </a:p>
          <a:p>
            <a:r>
              <a:rPr lang="pt-BR" sz="1200" dirty="0">
                <a:effectLst/>
                <a:latin typeface="Calibri" panose="020F0502020204030204" pitchFamily="34" charset="0"/>
              </a:rPr>
              <a:t>O cliente pede para fumar dentro do restaurante. O garçom responde: "Desculpe, fumar não é permitido aqui."</a:t>
            </a:r>
          </a:p>
          <a:p>
            <a:endParaRPr lang="pt-BR" dirty="0"/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dirty="0"/>
              <a:t>Erro 404 –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Found</a:t>
            </a:r>
            <a:r>
              <a:rPr lang="pt-BR" dirty="0"/>
              <a:t> -&gt; </a:t>
            </a:r>
            <a:r>
              <a:rPr lang="pt-BR" sz="1200" dirty="0">
                <a:effectLst/>
                <a:latin typeface="Calibri" panose="020F0502020204030204" pitchFamily="34" charset="0"/>
              </a:rPr>
              <a:t> O cliente pede um prato que não existe no menu.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sz="1200" dirty="0">
                <a:effectLst/>
                <a:latin typeface="Calibri" panose="020F0502020204030204" pitchFamily="34" charset="0"/>
              </a:rPr>
              <a:t>O cliente pede "Pizza de Morango" mas o restaurante não serve esse prato. O garçom responde: "Desculpe, não temos esse prato no menu."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 412 – </a:t>
            </a:r>
            <a:r>
              <a:rPr lang="pt-BR" dirty="0" err="1"/>
              <a:t>Precondition</a:t>
            </a:r>
            <a:r>
              <a:rPr lang="pt-BR" dirty="0"/>
              <a:t> </a:t>
            </a:r>
            <a:r>
              <a:rPr lang="pt-BR" dirty="0" err="1"/>
              <a:t>Failed</a:t>
            </a:r>
            <a:r>
              <a:rPr lang="pt-BR" dirty="0"/>
              <a:t> -&gt; O cliente faz um pedido que inclui uma condição específica que o restaurante não pode cumprir.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cliente pede um prato especial, mas com a condição de que seja preparado sem sal, e a receita não permite essa alteração. O garçom responde: "Desculpe, não podemos preparar este prato sem sal conforme você pediu."</a:t>
            </a:r>
          </a:p>
          <a:p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 422 – </a:t>
            </a:r>
            <a:r>
              <a:rPr lang="pt-BR" dirty="0" err="1"/>
              <a:t>Unprocessable</a:t>
            </a:r>
            <a:r>
              <a:rPr lang="pt-BR" dirty="0"/>
              <a:t> Entity -&gt; O cliente faz um pedido que, embora compreensível, tem problemas que impedem a cozinha de prepará-lo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cliente pede um combinado de sushi com carne de cavalo. O garçom responde: "Desculpe, entendemos seu pedido, mas não podemos prepará-lo porque os ingredientes não estão disponíveis ou não combinam corretamente.“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 428 – </a:t>
            </a:r>
            <a:r>
              <a:rPr lang="pt-BR" dirty="0" err="1"/>
              <a:t>Precondition</a:t>
            </a:r>
            <a:r>
              <a:rPr lang="pt-BR" dirty="0"/>
              <a:t> </a:t>
            </a:r>
            <a:r>
              <a:rPr lang="pt-BR" dirty="0" err="1"/>
              <a:t>Required</a:t>
            </a:r>
            <a:r>
              <a:rPr lang="pt-BR" dirty="0"/>
              <a:t> -&gt; O cliente faz um pedido, mas precisa fornecer alguma informação ou realizar uma ação antes que o pedido possa ser processado.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cliente quer pedir uma mesa para um grande grupo em uma noite movimentada sem ter feito uma reserva, o garçom responde: "Para acomodar um grupo grande, precisamos de uma reserva antecipada. Por favor, faça a reserva antes de solicitar a mesa.“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 429 – Too </a:t>
            </a:r>
            <a:r>
              <a:rPr lang="pt-BR" dirty="0" err="1"/>
              <a:t>Many</a:t>
            </a:r>
            <a:r>
              <a:rPr lang="pt-BR" dirty="0"/>
              <a:t> </a:t>
            </a:r>
            <a:r>
              <a:rPr lang="pt-BR" dirty="0" err="1"/>
              <a:t>Requests</a:t>
            </a:r>
            <a:r>
              <a:rPr lang="pt-BR" dirty="0"/>
              <a:t> -&gt; O cliente faz muitos pedidos ou solicita muitos serviços em um curto espaço de tempo, sobrecarregando o garçom ou a cozinha.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cliente faz vários pedidos consecutivos muito rapidamente, sobrecarregando a equipe. O garçom responde: "Desculpe, você fez muitos pedidos em um curto período. Por favor, aguarde um momento antes de fazer mais pedidos."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Erros 500 – </a:t>
            </a:r>
            <a:r>
              <a:rPr lang="pt-BR" dirty="0" err="1"/>
              <a:t>Internal</a:t>
            </a:r>
            <a:r>
              <a:rPr lang="pt-BR" dirty="0"/>
              <a:t> Server </a:t>
            </a:r>
            <a:r>
              <a:rPr lang="pt-BR" dirty="0" err="1"/>
              <a:t>Error</a:t>
            </a:r>
            <a:r>
              <a:rPr lang="pt-BR" dirty="0"/>
              <a:t> -&gt; Algo deu errado na cozinha e o pedido não pode ser preparado.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forno da cozinha quebrou e os pedidos de pizza não podem ser preparados. O garçom volta e diz: "Desculpe, tivemos um problema na cozinha e não podemos preparar sua pizza agora."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 502 – </a:t>
            </a:r>
            <a:r>
              <a:rPr lang="pt-BR" dirty="0" err="1"/>
              <a:t>Bad</a:t>
            </a:r>
            <a:r>
              <a:rPr lang="pt-BR" dirty="0"/>
              <a:t> Gateway -&gt; O garçom recebe uma mensagem errada da cozinha e não pode completar o pedido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garçom leva o pedido de um prato específico à cozinha, mas a cozinha responde com uma mensagem que não faz sentido. O garçom volta e diz: "Desculpe, houve um erro na comunicação com a cozinha. Vou tentar novamente."</a:t>
            </a:r>
          </a:p>
          <a:p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Erros 503 – Service </a:t>
            </a:r>
            <a:r>
              <a:rPr lang="pt-BR" dirty="0" err="1"/>
              <a:t>Unavailable</a:t>
            </a:r>
            <a:r>
              <a:rPr lang="pt-BR" dirty="0"/>
              <a:t> -&gt; A cozinha do restaurante está passando por uma manutenção e não pode preparar os pedidos dos clientes no momento.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restaurante está passando por manutenção e o garçom diz ao cliente na porta: "Desculpe, não podemos atende-lo agora. Por favor, volte mais tarde."</a:t>
            </a:r>
          </a:p>
          <a:p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Erros 504 – Gateway Timeout -&gt; A cozinha está demorando muito para preparar o pedido e o garçom não consegue obter a comida a tempo.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cliente faz um pedido, mas depois de esperar muito tempo, o garçom volta e diz: "Desculpe, a cozinha está demorando muito para preparar seu pedido. Você gostaria de esperar mais um pouco ou escolher algo diferente?"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8D1C3-CBFC-4B77-95BF-E6BE1360A8C0}" type="slidenum">
              <a:rPr lang="pt-BR" noProof="0" smtClean="0"/>
              <a:t>10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23547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995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34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64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354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88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77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200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0370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6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4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46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8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4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37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8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464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26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11" Type="http://schemas.openxmlformats.org/officeDocument/2006/relationships/image" Target="../media/image25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5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28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11" Type="http://schemas.openxmlformats.org/officeDocument/2006/relationships/image" Target="../media/image27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5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3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customXml" Target="../ink/ink2.xml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customXml" Target="../ink/ink1.xml"/><Relationship Id="rId10" Type="http://schemas.openxmlformats.org/officeDocument/2006/relationships/image" Target="../media/image12.svg"/><Relationship Id="rId4" Type="http://schemas.openxmlformats.org/officeDocument/2006/relationships/image" Target="../media/image5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pt-BR" dirty="0">
                <a:ea typeface="Calibri Light"/>
                <a:cs typeface="Calibri Light"/>
              </a:rPr>
              <a:t>Vamos falar de tech?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pt-BR" dirty="0">
                <a:ea typeface="Calibri"/>
                <a:cs typeface="Calibri"/>
              </a:rPr>
              <a:t>Introdução aos termos e conceitos utilizados no dia a dia dos desenvolvedores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8A77B-5113-1893-C844-60E716C42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33" y="0"/>
            <a:ext cx="10131425" cy="1456267"/>
          </a:xfrm>
        </p:spPr>
        <p:txBody>
          <a:bodyPr/>
          <a:lstStyle/>
          <a:p>
            <a:r>
              <a:rPr lang="pt-BR" dirty="0"/>
              <a:t>Respostas de sucesso – HTTP status 200</a:t>
            </a:r>
          </a:p>
        </p:txBody>
      </p:sp>
      <p:pic>
        <p:nvPicPr>
          <p:cNvPr id="7" name="Gráfico 6" descr="Garçom com preenchimento sólido">
            <a:extLst>
              <a:ext uri="{FF2B5EF4-FFF2-40B4-BE49-F238E27FC236}">
                <a16:creationId xmlns:a16="http://schemas.microsoft.com/office/drawing/2014/main" id="{F0331B23-A92D-37E9-E3B7-89FD76FAB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3542" y="2109825"/>
            <a:ext cx="914400" cy="91440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D9C1FE29-E83A-5655-75F5-582FF1F53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002" y="1728828"/>
            <a:ext cx="1661994" cy="166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ráfico 13" descr="Pessoa comendo com preenchimento sólido">
            <a:extLst>
              <a:ext uri="{FF2B5EF4-FFF2-40B4-BE49-F238E27FC236}">
                <a16:creationId xmlns:a16="http://schemas.microsoft.com/office/drawing/2014/main" id="{7B9112CD-6E65-5519-3591-55A0AE2D79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89923" y="2083725"/>
            <a:ext cx="1204533" cy="1204533"/>
          </a:xfrm>
          <a:prstGeom prst="rect">
            <a:avLst/>
          </a:prstGeom>
        </p:spPr>
      </p:pic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D03A293F-B7E3-6BF3-AD43-B3F94263001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71166" y="59996"/>
            <a:ext cx="14169" cy="3420000"/>
          </a:xfrm>
          <a:prstGeom prst="bentConnector3">
            <a:avLst>
              <a:gd name="adj1" fmla="val -1613381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ED8607D6-CA4E-4193-546F-CAD18665009B}"/>
              </a:ext>
            </a:extLst>
          </p:cNvPr>
          <p:cNvCxnSpPr/>
          <p:nvPr/>
        </p:nvCxnSpPr>
        <p:spPr>
          <a:xfrm rot="5400000" flipH="1">
            <a:off x="7130303" y="1624880"/>
            <a:ext cx="111280" cy="3420000"/>
          </a:xfrm>
          <a:prstGeom prst="bentConnector3">
            <a:avLst>
              <a:gd name="adj1" fmla="val -205428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6300B927-9B21-346D-808E-9C3BDF5618A0}"/>
              </a:ext>
            </a:extLst>
          </p:cNvPr>
          <p:cNvCxnSpPr/>
          <p:nvPr/>
        </p:nvCxnSpPr>
        <p:spPr>
          <a:xfrm rot="5400000" flipH="1">
            <a:off x="3522611" y="1624880"/>
            <a:ext cx="111280" cy="3420000"/>
          </a:xfrm>
          <a:prstGeom prst="bentConnector3">
            <a:avLst>
              <a:gd name="adj1" fmla="val -205428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29171003-4F77-09C7-8704-0AFBEC79C8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78859" y="59996"/>
            <a:ext cx="14169" cy="3420000"/>
          </a:xfrm>
          <a:prstGeom prst="bentConnector3">
            <a:avLst>
              <a:gd name="adj1" fmla="val -1613381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DC5C67C4-39CF-D053-EA5A-B475C2E33EC5}"/>
              </a:ext>
            </a:extLst>
          </p:cNvPr>
          <p:cNvSpPr txBox="1"/>
          <p:nvPr/>
        </p:nvSpPr>
        <p:spPr>
          <a:xfrm>
            <a:off x="2882148" y="797243"/>
            <a:ext cx="88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rgbClr val="00B050"/>
                </a:solidFill>
                <a:latin typeface="Chiller" panose="04020404031007020602" pitchFamily="82" charset="0"/>
              </a:rPr>
              <a:t>√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E658382-353F-1D51-7195-9CEBB026AAD3}"/>
              </a:ext>
            </a:extLst>
          </p:cNvPr>
          <p:cNvSpPr txBox="1"/>
          <p:nvPr/>
        </p:nvSpPr>
        <p:spPr>
          <a:xfrm>
            <a:off x="2887440" y="2862446"/>
            <a:ext cx="88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rgbClr val="00B050"/>
                </a:solidFill>
                <a:latin typeface="Chiller" panose="04020404031007020602" pitchFamily="82" charset="0"/>
              </a:rPr>
              <a:t>√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E4DFA84-7548-6DC2-78C5-BA9ED3CDA8E9}"/>
              </a:ext>
            </a:extLst>
          </p:cNvPr>
          <p:cNvSpPr txBox="1"/>
          <p:nvPr/>
        </p:nvSpPr>
        <p:spPr>
          <a:xfrm>
            <a:off x="6572969" y="781007"/>
            <a:ext cx="88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rgbClr val="00B050"/>
                </a:solidFill>
                <a:latin typeface="Chiller" panose="04020404031007020602" pitchFamily="82" charset="0"/>
              </a:rPr>
              <a:t>√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9809956-37AF-2DB6-2A4D-C1B4EB2760C4}"/>
              </a:ext>
            </a:extLst>
          </p:cNvPr>
          <p:cNvSpPr txBox="1"/>
          <p:nvPr/>
        </p:nvSpPr>
        <p:spPr>
          <a:xfrm>
            <a:off x="6618022" y="2862446"/>
            <a:ext cx="88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rgbClr val="00B050"/>
                </a:solidFill>
                <a:latin typeface="Chiller" panose="04020404031007020602" pitchFamily="82" charset="0"/>
              </a:rPr>
              <a:t>√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E80DF477-CECB-2362-1867-88FA0911EF0C}"/>
              </a:ext>
            </a:extLst>
          </p:cNvPr>
          <p:cNvSpPr txBox="1">
            <a:spLocks/>
          </p:cNvSpPr>
          <p:nvPr/>
        </p:nvSpPr>
        <p:spPr>
          <a:xfrm>
            <a:off x="1489923" y="4164610"/>
            <a:ext cx="5347509" cy="2359664"/>
          </a:xfrm>
          <a:prstGeom prst="rect">
            <a:avLst/>
          </a:prstGeom>
          <a:ln>
            <a:noFill/>
          </a:ln>
        </p:spPr>
        <p:txBody>
          <a:bodyPr vert="horz" lIns="91440" tIns="0" rIns="91440" bIns="0" numCol="1" spcCol="54000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Cliente pede um “prato-feito” congelado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Garçom anota o pedido e leva para a cozinha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Cozinha esquenta o prato que o cliente pediu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Garçom traz o prato pronto para o cliente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16AF5FE-A1FD-1AC3-D80D-F7E5998FEBFE}"/>
              </a:ext>
            </a:extLst>
          </p:cNvPr>
          <p:cNvSpPr txBox="1"/>
          <p:nvPr/>
        </p:nvSpPr>
        <p:spPr>
          <a:xfrm>
            <a:off x="6631028" y="4687121"/>
            <a:ext cx="4517941" cy="920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4000" dirty="0">
                <a:cs typeface="Calibri" panose="020F0502020204030204"/>
              </a:rPr>
              <a:t>= “OK” </a:t>
            </a:r>
          </a:p>
        </p:txBody>
      </p:sp>
    </p:spTree>
    <p:extLst>
      <p:ext uri="{BB962C8B-B14F-4D97-AF65-F5344CB8AC3E}">
        <p14:creationId xmlns:p14="http://schemas.microsoft.com/office/powerpoint/2010/main" val="306652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5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B317A-3EEA-FA13-D81C-AB4C6BD05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FAC1C-1EFB-7972-673D-C061EC59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33" y="0"/>
            <a:ext cx="10131425" cy="1456267"/>
          </a:xfrm>
        </p:spPr>
        <p:txBody>
          <a:bodyPr/>
          <a:lstStyle/>
          <a:p>
            <a:r>
              <a:rPr lang="pt-BR" dirty="0"/>
              <a:t>Respostas de sucesso – HTTP status 201</a:t>
            </a:r>
          </a:p>
        </p:txBody>
      </p:sp>
      <p:pic>
        <p:nvPicPr>
          <p:cNvPr id="7" name="Gráfico 6" descr="Garçom com preenchimento sólido">
            <a:extLst>
              <a:ext uri="{FF2B5EF4-FFF2-40B4-BE49-F238E27FC236}">
                <a16:creationId xmlns:a16="http://schemas.microsoft.com/office/drawing/2014/main" id="{03CBB6F5-C249-56BA-2C12-808F70DC5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3542" y="2109825"/>
            <a:ext cx="914400" cy="91440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BC290B8-635D-75DA-513D-7BA58F86F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002" y="1728828"/>
            <a:ext cx="1661994" cy="166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ráfico 13" descr="Pessoa comendo com preenchimento sólido">
            <a:extLst>
              <a:ext uri="{FF2B5EF4-FFF2-40B4-BE49-F238E27FC236}">
                <a16:creationId xmlns:a16="http://schemas.microsoft.com/office/drawing/2014/main" id="{E639F12D-81A7-2D2C-646E-F2BC77E1FF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89923" y="2083725"/>
            <a:ext cx="1204533" cy="1204533"/>
          </a:xfrm>
          <a:prstGeom prst="rect">
            <a:avLst/>
          </a:prstGeom>
        </p:spPr>
      </p:pic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C39838F6-15C9-B172-AB2C-B9B41166A95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71166" y="59996"/>
            <a:ext cx="14169" cy="3420000"/>
          </a:xfrm>
          <a:prstGeom prst="bentConnector3">
            <a:avLst>
              <a:gd name="adj1" fmla="val -1613381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6811F94-1DF2-6D4A-3984-5512FC93C46D}"/>
              </a:ext>
            </a:extLst>
          </p:cNvPr>
          <p:cNvCxnSpPr/>
          <p:nvPr/>
        </p:nvCxnSpPr>
        <p:spPr>
          <a:xfrm rot="5400000" flipH="1">
            <a:off x="7130303" y="1624880"/>
            <a:ext cx="111280" cy="3420000"/>
          </a:xfrm>
          <a:prstGeom prst="bentConnector3">
            <a:avLst>
              <a:gd name="adj1" fmla="val -205428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BD96AE50-7DD9-9838-05AB-6DD9F0DC67D2}"/>
              </a:ext>
            </a:extLst>
          </p:cNvPr>
          <p:cNvCxnSpPr/>
          <p:nvPr/>
        </p:nvCxnSpPr>
        <p:spPr>
          <a:xfrm rot="5400000" flipH="1">
            <a:off x="3522611" y="1624880"/>
            <a:ext cx="111280" cy="3420000"/>
          </a:xfrm>
          <a:prstGeom prst="bentConnector3">
            <a:avLst>
              <a:gd name="adj1" fmla="val -205428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BF765CDA-F4A6-A8F7-A165-CD1E5EC9583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78859" y="59996"/>
            <a:ext cx="14169" cy="3420000"/>
          </a:xfrm>
          <a:prstGeom prst="bentConnector3">
            <a:avLst>
              <a:gd name="adj1" fmla="val -1613381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7A595E38-EA64-00C6-2816-D63D1FC91CA3}"/>
              </a:ext>
            </a:extLst>
          </p:cNvPr>
          <p:cNvSpPr txBox="1"/>
          <p:nvPr/>
        </p:nvSpPr>
        <p:spPr>
          <a:xfrm>
            <a:off x="2882148" y="797243"/>
            <a:ext cx="88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rgbClr val="00B050"/>
                </a:solidFill>
                <a:latin typeface="Chiller" panose="04020404031007020602" pitchFamily="82" charset="0"/>
              </a:rPr>
              <a:t>√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4608A47-B136-B0A0-DA58-D242D1F5A877}"/>
              </a:ext>
            </a:extLst>
          </p:cNvPr>
          <p:cNvSpPr txBox="1"/>
          <p:nvPr/>
        </p:nvSpPr>
        <p:spPr>
          <a:xfrm>
            <a:off x="2887440" y="2862446"/>
            <a:ext cx="88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rgbClr val="00B050"/>
                </a:solidFill>
                <a:latin typeface="Chiller" panose="04020404031007020602" pitchFamily="82" charset="0"/>
              </a:rPr>
              <a:t>√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AD3A58F-9301-DBEC-EF82-76F71CF7CE2A}"/>
              </a:ext>
            </a:extLst>
          </p:cNvPr>
          <p:cNvSpPr txBox="1"/>
          <p:nvPr/>
        </p:nvSpPr>
        <p:spPr>
          <a:xfrm>
            <a:off x="6572969" y="781007"/>
            <a:ext cx="88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rgbClr val="00B050"/>
                </a:solidFill>
                <a:latin typeface="Chiller" panose="04020404031007020602" pitchFamily="82" charset="0"/>
              </a:rPr>
              <a:t>√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90F51BC-78D3-B4EA-6E47-58AAE39D46A6}"/>
              </a:ext>
            </a:extLst>
          </p:cNvPr>
          <p:cNvSpPr txBox="1"/>
          <p:nvPr/>
        </p:nvSpPr>
        <p:spPr>
          <a:xfrm>
            <a:off x="6618022" y="2862446"/>
            <a:ext cx="88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rgbClr val="00B050"/>
                </a:solidFill>
                <a:latin typeface="Chiller" panose="04020404031007020602" pitchFamily="82" charset="0"/>
              </a:rPr>
              <a:t>√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5FAD3F33-22A0-8AA1-DD75-FC1A32A9C34B}"/>
              </a:ext>
            </a:extLst>
          </p:cNvPr>
          <p:cNvSpPr txBox="1">
            <a:spLocks/>
          </p:cNvSpPr>
          <p:nvPr/>
        </p:nvSpPr>
        <p:spPr>
          <a:xfrm>
            <a:off x="1489923" y="4164610"/>
            <a:ext cx="5768127" cy="2359664"/>
          </a:xfrm>
          <a:prstGeom prst="rect">
            <a:avLst/>
          </a:prstGeom>
          <a:ln>
            <a:noFill/>
          </a:ln>
        </p:spPr>
        <p:txBody>
          <a:bodyPr vert="horz" lIns="91440" tIns="0" rIns="91440" bIns="0" numCol="1" spcCol="54000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Cliente seleciona a opção de criar um prato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Garçom anota os ingredientes e leva para a cozinha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Cozinha cria o prato que o cliente pediu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Garçom traz o prato pronto para o cliente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902DA7C-8FF7-2428-2BAD-4C454FAADE00}"/>
              </a:ext>
            </a:extLst>
          </p:cNvPr>
          <p:cNvSpPr txBox="1"/>
          <p:nvPr/>
        </p:nvSpPr>
        <p:spPr>
          <a:xfrm>
            <a:off x="6631028" y="4687121"/>
            <a:ext cx="4517941" cy="920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4000" dirty="0">
                <a:cs typeface="Calibri" panose="020F0502020204030204"/>
              </a:rPr>
              <a:t>= “CREATED” </a:t>
            </a:r>
          </a:p>
        </p:txBody>
      </p:sp>
    </p:spTree>
    <p:extLst>
      <p:ext uri="{BB962C8B-B14F-4D97-AF65-F5344CB8AC3E}">
        <p14:creationId xmlns:p14="http://schemas.microsoft.com/office/powerpoint/2010/main" val="397170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5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BC240-3033-7675-DA2E-1AF8C5375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873973-1AF1-F049-B919-3234B621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33" y="0"/>
            <a:ext cx="10131425" cy="1456267"/>
          </a:xfrm>
        </p:spPr>
        <p:txBody>
          <a:bodyPr/>
          <a:lstStyle/>
          <a:p>
            <a:r>
              <a:rPr lang="pt-BR" dirty="0"/>
              <a:t>Respostas de sucesso – HTTP status 202</a:t>
            </a:r>
          </a:p>
        </p:txBody>
      </p: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BEB1BB62-8887-7B8A-4311-FCD0F14BC0B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71166" y="59996"/>
            <a:ext cx="14169" cy="3420000"/>
          </a:xfrm>
          <a:prstGeom prst="bentConnector3">
            <a:avLst>
              <a:gd name="adj1" fmla="val -1613381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191991D3-46D1-3687-D56A-1C58494CAF73}"/>
              </a:ext>
            </a:extLst>
          </p:cNvPr>
          <p:cNvCxnSpPr/>
          <p:nvPr/>
        </p:nvCxnSpPr>
        <p:spPr>
          <a:xfrm rot="5400000" flipH="1">
            <a:off x="7130303" y="1624880"/>
            <a:ext cx="111280" cy="3420000"/>
          </a:xfrm>
          <a:prstGeom prst="bentConnector3">
            <a:avLst>
              <a:gd name="adj1" fmla="val -205428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61767A97-DA2B-4103-C701-66F627443E63}"/>
              </a:ext>
            </a:extLst>
          </p:cNvPr>
          <p:cNvCxnSpPr/>
          <p:nvPr/>
        </p:nvCxnSpPr>
        <p:spPr>
          <a:xfrm rot="5400000" flipH="1">
            <a:off x="3522611" y="1624880"/>
            <a:ext cx="111280" cy="3420000"/>
          </a:xfrm>
          <a:prstGeom prst="bentConnector3">
            <a:avLst>
              <a:gd name="adj1" fmla="val -205428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B13DF0C1-A03D-DC38-7C74-E97E11994A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78859" y="59996"/>
            <a:ext cx="14169" cy="3420000"/>
          </a:xfrm>
          <a:prstGeom prst="bentConnector3">
            <a:avLst>
              <a:gd name="adj1" fmla="val -1613381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FF35700B-F5B7-2458-B04D-E88839F5DF06}"/>
              </a:ext>
            </a:extLst>
          </p:cNvPr>
          <p:cNvSpPr txBox="1"/>
          <p:nvPr/>
        </p:nvSpPr>
        <p:spPr>
          <a:xfrm>
            <a:off x="2882148" y="797243"/>
            <a:ext cx="88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rgbClr val="00B050"/>
                </a:solidFill>
                <a:latin typeface="Chiller" panose="04020404031007020602" pitchFamily="82" charset="0"/>
              </a:rPr>
              <a:t>√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E92410D-4DFA-F4C8-FFA7-BD7CD09A3CDA}"/>
              </a:ext>
            </a:extLst>
          </p:cNvPr>
          <p:cNvSpPr txBox="1"/>
          <p:nvPr/>
        </p:nvSpPr>
        <p:spPr>
          <a:xfrm>
            <a:off x="2887440" y="2862446"/>
            <a:ext cx="88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rgbClr val="00B050"/>
                </a:solidFill>
                <a:latin typeface="Chiller" panose="04020404031007020602" pitchFamily="82" charset="0"/>
              </a:rPr>
              <a:t>√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B08F4D-098C-2119-B3C8-DADC3EF6B53A}"/>
              </a:ext>
            </a:extLst>
          </p:cNvPr>
          <p:cNvSpPr txBox="1"/>
          <p:nvPr/>
        </p:nvSpPr>
        <p:spPr>
          <a:xfrm>
            <a:off x="6572969" y="781007"/>
            <a:ext cx="88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rgbClr val="00B050"/>
                </a:solidFill>
                <a:latin typeface="Chiller" panose="04020404031007020602" pitchFamily="82" charset="0"/>
              </a:rPr>
              <a:t>√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2F9F1BB-F540-4284-7D27-EDEA61B13B4D}"/>
              </a:ext>
            </a:extLst>
          </p:cNvPr>
          <p:cNvSpPr txBox="1"/>
          <p:nvPr/>
        </p:nvSpPr>
        <p:spPr>
          <a:xfrm>
            <a:off x="6618022" y="2862446"/>
            <a:ext cx="88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rgbClr val="00B050"/>
                </a:solidFill>
                <a:latin typeface="Chiller" panose="04020404031007020602" pitchFamily="82" charset="0"/>
              </a:rPr>
              <a:t>√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18875C72-2FA6-6C00-2ED2-DF7D72F80E84}"/>
              </a:ext>
            </a:extLst>
          </p:cNvPr>
          <p:cNvSpPr txBox="1">
            <a:spLocks/>
          </p:cNvSpPr>
          <p:nvPr/>
        </p:nvSpPr>
        <p:spPr>
          <a:xfrm>
            <a:off x="1180629" y="4164610"/>
            <a:ext cx="6146001" cy="2359664"/>
          </a:xfrm>
          <a:prstGeom prst="rect">
            <a:avLst/>
          </a:prstGeom>
          <a:ln>
            <a:noFill/>
          </a:ln>
        </p:spPr>
        <p:txBody>
          <a:bodyPr vert="horz" lIns="91440" tIns="0" rIns="91440" bIns="0" numCol="1" spcCol="54000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Clientes chegam ao restaurante e solicitam uma mesa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Recepcionista verifica que não há mesas disponíveis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Ela retorna para os clientes informando que eles serão acomodados, porém, somente quando alguma mesa for liberada (assíncrono)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F187776-71D1-E94B-C061-40E980AA267E}"/>
              </a:ext>
            </a:extLst>
          </p:cNvPr>
          <p:cNvSpPr txBox="1"/>
          <p:nvPr/>
        </p:nvSpPr>
        <p:spPr>
          <a:xfrm>
            <a:off x="6631028" y="4687121"/>
            <a:ext cx="4517941" cy="920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4000" dirty="0">
                <a:cs typeface="Calibri" panose="020F0502020204030204"/>
              </a:rPr>
              <a:t>= “ACCEPTED” </a:t>
            </a:r>
          </a:p>
        </p:txBody>
      </p:sp>
      <p:pic>
        <p:nvPicPr>
          <p:cNvPr id="19" name="Gráfico 18" descr="Mesa e cadeiras com preenchimento sólido">
            <a:extLst>
              <a:ext uri="{FF2B5EF4-FFF2-40B4-BE49-F238E27FC236}">
                <a16:creationId xmlns:a16="http://schemas.microsoft.com/office/drawing/2014/main" id="{2193B513-BD86-8B01-A2D2-B6A6323BD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83630" y="1795344"/>
            <a:ext cx="914400" cy="914400"/>
          </a:xfrm>
          <a:prstGeom prst="rect">
            <a:avLst/>
          </a:prstGeom>
        </p:spPr>
      </p:pic>
      <p:pic>
        <p:nvPicPr>
          <p:cNvPr id="20" name="Gráfico 19" descr="Mesa e cadeiras com preenchimento sólido">
            <a:extLst>
              <a:ext uri="{FF2B5EF4-FFF2-40B4-BE49-F238E27FC236}">
                <a16:creationId xmlns:a16="http://schemas.microsoft.com/office/drawing/2014/main" id="{B65AABF5-CDCD-419F-E6FF-24E8F8C36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86204" y="1797474"/>
            <a:ext cx="914400" cy="914400"/>
          </a:xfrm>
          <a:prstGeom prst="rect">
            <a:avLst/>
          </a:prstGeom>
        </p:spPr>
      </p:pic>
      <p:pic>
        <p:nvPicPr>
          <p:cNvPr id="21" name="Gráfico 20" descr="Mesa e cadeiras com preenchimento sólido">
            <a:extLst>
              <a:ext uri="{FF2B5EF4-FFF2-40B4-BE49-F238E27FC236}">
                <a16:creationId xmlns:a16="http://schemas.microsoft.com/office/drawing/2014/main" id="{A58961B7-8CB6-3950-DC76-FC2C4FAFD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8543" y="2476120"/>
            <a:ext cx="914400" cy="914400"/>
          </a:xfrm>
          <a:prstGeom prst="rect">
            <a:avLst/>
          </a:prstGeom>
        </p:spPr>
      </p:pic>
      <p:pic>
        <p:nvPicPr>
          <p:cNvPr id="23" name="Gráfico 22" descr="Funcionária de escritório com preenchimento sólido">
            <a:extLst>
              <a:ext uri="{FF2B5EF4-FFF2-40B4-BE49-F238E27FC236}">
                <a16:creationId xmlns:a16="http://schemas.microsoft.com/office/drawing/2014/main" id="{BFBB1741-0B42-6039-0CD6-4D59E1928F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79966" y="1919600"/>
            <a:ext cx="1171100" cy="1171100"/>
          </a:xfrm>
          <a:prstGeom prst="rect">
            <a:avLst/>
          </a:prstGeom>
        </p:spPr>
      </p:pic>
      <p:pic>
        <p:nvPicPr>
          <p:cNvPr id="25" name="Gráfico 24" descr="Família com duas crianças com preenchimento sólido">
            <a:extLst>
              <a:ext uri="{FF2B5EF4-FFF2-40B4-BE49-F238E27FC236}">
                <a16:creationId xmlns:a16="http://schemas.microsoft.com/office/drawing/2014/main" id="{9293405F-C4B6-C197-DB7E-46428B9CD1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80629" y="1851035"/>
            <a:ext cx="1410729" cy="141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8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5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014EA-4CF4-A477-645D-83025DEA0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3FD72-7D17-4725-1A23-30C9E122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33" y="0"/>
            <a:ext cx="10131425" cy="1456267"/>
          </a:xfrm>
        </p:spPr>
        <p:txBody>
          <a:bodyPr/>
          <a:lstStyle/>
          <a:p>
            <a:r>
              <a:rPr lang="pt-BR" dirty="0"/>
              <a:t>Respostas de sucesso – HTTP status 204</a:t>
            </a:r>
          </a:p>
        </p:txBody>
      </p:sp>
      <p:pic>
        <p:nvPicPr>
          <p:cNvPr id="7" name="Gráfico 6" descr="Garçom com preenchimento sólido">
            <a:extLst>
              <a:ext uri="{FF2B5EF4-FFF2-40B4-BE49-F238E27FC236}">
                <a16:creationId xmlns:a16="http://schemas.microsoft.com/office/drawing/2014/main" id="{5CCF1C56-9DF4-0858-C13F-B4928FE6E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3542" y="2109825"/>
            <a:ext cx="914400" cy="91440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9E127E96-AECF-826F-F920-7FD82DD1D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002" y="1728828"/>
            <a:ext cx="1661994" cy="166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ráfico 13" descr="Pessoa comendo com preenchimento sólido">
            <a:extLst>
              <a:ext uri="{FF2B5EF4-FFF2-40B4-BE49-F238E27FC236}">
                <a16:creationId xmlns:a16="http://schemas.microsoft.com/office/drawing/2014/main" id="{BAEAB2B6-D942-AB9C-2385-2D2D55DCEA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89923" y="2083725"/>
            <a:ext cx="1204533" cy="1204533"/>
          </a:xfrm>
          <a:prstGeom prst="rect">
            <a:avLst/>
          </a:prstGeom>
        </p:spPr>
      </p:pic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C2127E18-58A3-4BC8-E36E-C9A27A3790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71166" y="59996"/>
            <a:ext cx="14169" cy="3420000"/>
          </a:xfrm>
          <a:prstGeom prst="bentConnector3">
            <a:avLst>
              <a:gd name="adj1" fmla="val -1613381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134FA84F-550B-FE46-1DEA-38AC44401BA2}"/>
              </a:ext>
            </a:extLst>
          </p:cNvPr>
          <p:cNvCxnSpPr/>
          <p:nvPr/>
        </p:nvCxnSpPr>
        <p:spPr>
          <a:xfrm rot="5400000" flipH="1">
            <a:off x="7130303" y="1624880"/>
            <a:ext cx="111280" cy="3420000"/>
          </a:xfrm>
          <a:prstGeom prst="bentConnector3">
            <a:avLst>
              <a:gd name="adj1" fmla="val -205428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74140A90-3670-CC20-209A-49AA39DD8FED}"/>
              </a:ext>
            </a:extLst>
          </p:cNvPr>
          <p:cNvCxnSpPr/>
          <p:nvPr/>
        </p:nvCxnSpPr>
        <p:spPr>
          <a:xfrm rot="5400000" flipH="1">
            <a:off x="3522611" y="1624880"/>
            <a:ext cx="111280" cy="3420000"/>
          </a:xfrm>
          <a:prstGeom prst="bentConnector3">
            <a:avLst>
              <a:gd name="adj1" fmla="val -205428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B98461D4-7539-732B-7F0C-F7EF5E8C0E97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78859" y="59996"/>
            <a:ext cx="14169" cy="3420000"/>
          </a:xfrm>
          <a:prstGeom prst="bentConnector3">
            <a:avLst>
              <a:gd name="adj1" fmla="val -1613381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C95AC20E-8F43-4CBC-FFA7-187DE85F2CFC}"/>
              </a:ext>
            </a:extLst>
          </p:cNvPr>
          <p:cNvSpPr txBox="1"/>
          <p:nvPr/>
        </p:nvSpPr>
        <p:spPr>
          <a:xfrm>
            <a:off x="2882148" y="797243"/>
            <a:ext cx="88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rgbClr val="00B050"/>
                </a:solidFill>
                <a:latin typeface="Chiller" panose="04020404031007020602" pitchFamily="82" charset="0"/>
              </a:rPr>
              <a:t>√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5E3FB72-85B3-F213-D414-B7CD618173CA}"/>
              </a:ext>
            </a:extLst>
          </p:cNvPr>
          <p:cNvSpPr txBox="1"/>
          <p:nvPr/>
        </p:nvSpPr>
        <p:spPr>
          <a:xfrm>
            <a:off x="2887440" y="2862446"/>
            <a:ext cx="88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rgbClr val="00B050"/>
                </a:solidFill>
                <a:latin typeface="Chiller" panose="04020404031007020602" pitchFamily="82" charset="0"/>
              </a:rPr>
              <a:t>√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C1EC06D-2F45-B472-DC2A-BC9882E9F3D3}"/>
              </a:ext>
            </a:extLst>
          </p:cNvPr>
          <p:cNvSpPr txBox="1"/>
          <p:nvPr/>
        </p:nvSpPr>
        <p:spPr>
          <a:xfrm>
            <a:off x="6572969" y="781007"/>
            <a:ext cx="88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rgbClr val="00B050"/>
                </a:solidFill>
                <a:latin typeface="Chiller" panose="04020404031007020602" pitchFamily="82" charset="0"/>
              </a:rPr>
              <a:t>√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9B3ED24-B1C7-126A-1C9F-D8C26C156512}"/>
              </a:ext>
            </a:extLst>
          </p:cNvPr>
          <p:cNvSpPr txBox="1"/>
          <p:nvPr/>
        </p:nvSpPr>
        <p:spPr>
          <a:xfrm>
            <a:off x="6618022" y="2862446"/>
            <a:ext cx="88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rgbClr val="00B050"/>
                </a:solidFill>
                <a:latin typeface="Chiller" panose="04020404031007020602" pitchFamily="82" charset="0"/>
              </a:rPr>
              <a:t>√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269D22FC-3788-3D28-C7A6-F3F35F9B3138}"/>
              </a:ext>
            </a:extLst>
          </p:cNvPr>
          <p:cNvSpPr txBox="1">
            <a:spLocks/>
          </p:cNvSpPr>
          <p:nvPr/>
        </p:nvSpPr>
        <p:spPr>
          <a:xfrm>
            <a:off x="1852602" y="4164610"/>
            <a:ext cx="4984830" cy="2359664"/>
          </a:xfrm>
          <a:prstGeom prst="rect">
            <a:avLst/>
          </a:prstGeom>
          <a:ln>
            <a:noFill/>
          </a:ln>
        </p:spPr>
        <p:txBody>
          <a:bodyPr vert="horz" lIns="91440" tIns="0" rIns="91440" bIns="0" numCol="1" spcCol="54000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Cliente faz um elogio para o </a:t>
            </a:r>
            <a:r>
              <a:rPr lang="pt-BR" sz="2000" i="1" dirty="0">
                <a:cs typeface="Calibri" panose="020F0502020204030204"/>
              </a:rPr>
              <a:t>chef</a:t>
            </a:r>
            <a:endParaRPr lang="pt-BR" sz="2000" dirty="0">
              <a:cs typeface="Calibri" panose="020F0502020204030204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Garçom leva o elogio para a cozinha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000" i="1" dirty="0">
                <a:cs typeface="Calibri" panose="020F0502020204030204"/>
              </a:rPr>
              <a:t>Chef</a:t>
            </a:r>
            <a:r>
              <a:rPr lang="pt-BR" sz="2000" dirty="0">
                <a:cs typeface="Calibri" panose="020F0502020204030204"/>
              </a:rPr>
              <a:t> recebe o elogio e agradece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Garçom avisa ao cliente que elogiou o </a:t>
            </a:r>
            <a:r>
              <a:rPr lang="pt-BR" sz="2000" i="1" dirty="0">
                <a:cs typeface="Calibri" panose="020F0502020204030204"/>
              </a:rPr>
              <a:t>chef</a:t>
            </a:r>
            <a:endParaRPr lang="pt-BR" sz="2000" dirty="0">
              <a:cs typeface="Calibri" panose="020F0502020204030204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2E3054A-81C1-CAFD-A4C0-E56C90C53DA4}"/>
              </a:ext>
            </a:extLst>
          </p:cNvPr>
          <p:cNvSpPr txBox="1"/>
          <p:nvPr/>
        </p:nvSpPr>
        <p:spPr>
          <a:xfrm>
            <a:off x="6631028" y="4687121"/>
            <a:ext cx="4517941" cy="920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4000" dirty="0">
                <a:cs typeface="Calibri" panose="020F0502020204030204"/>
              </a:rPr>
              <a:t>= “NO CONTENT” </a:t>
            </a:r>
          </a:p>
        </p:txBody>
      </p:sp>
    </p:spTree>
    <p:extLst>
      <p:ext uri="{BB962C8B-B14F-4D97-AF65-F5344CB8AC3E}">
        <p14:creationId xmlns:p14="http://schemas.microsoft.com/office/powerpoint/2010/main" val="246887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5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106C7-2951-22A4-6223-C34CA6CD5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48F4E-F093-3B96-078C-7B417C8F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33" y="0"/>
            <a:ext cx="10131425" cy="1456267"/>
          </a:xfrm>
        </p:spPr>
        <p:txBody>
          <a:bodyPr/>
          <a:lstStyle/>
          <a:p>
            <a:r>
              <a:rPr lang="pt-BR" dirty="0"/>
              <a:t>Respostas de sucesso – HTTP status 206</a:t>
            </a:r>
          </a:p>
        </p:txBody>
      </p:sp>
      <p:pic>
        <p:nvPicPr>
          <p:cNvPr id="7" name="Gráfico 6" descr="Garçom com preenchimento sólido">
            <a:extLst>
              <a:ext uri="{FF2B5EF4-FFF2-40B4-BE49-F238E27FC236}">
                <a16:creationId xmlns:a16="http://schemas.microsoft.com/office/drawing/2014/main" id="{480B71D0-AB63-C8C6-CADB-FC7780E10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3542" y="2109825"/>
            <a:ext cx="914400" cy="91440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92DDB175-BF71-1F42-49DC-A63968FC9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002" y="1728828"/>
            <a:ext cx="1661994" cy="166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ráfico 13" descr="Pessoa comendo com preenchimento sólido">
            <a:extLst>
              <a:ext uri="{FF2B5EF4-FFF2-40B4-BE49-F238E27FC236}">
                <a16:creationId xmlns:a16="http://schemas.microsoft.com/office/drawing/2014/main" id="{DAC38E12-0833-6661-4A9E-2FC8D4105B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89923" y="2083725"/>
            <a:ext cx="1204533" cy="1204533"/>
          </a:xfrm>
          <a:prstGeom prst="rect">
            <a:avLst/>
          </a:prstGeom>
        </p:spPr>
      </p:pic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A5E7F0B6-9622-A052-FDA9-9DC51363D3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71166" y="59996"/>
            <a:ext cx="14169" cy="3420000"/>
          </a:xfrm>
          <a:prstGeom prst="bentConnector3">
            <a:avLst>
              <a:gd name="adj1" fmla="val -1613381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A5A9E953-74FF-CB1A-2B8E-9A78EAC828A2}"/>
              </a:ext>
            </a:extLst>
          </p:cNvPr>
          <p:cNvCxnSpPr/>
          <p:nvPr/>
        </p:nvCxnSpPr>
        <p:spPr>
          <a:xfrm rot="5400000" flipH="1">
            <a:off x="7130303" y="1624880"/>
            <a:ext cx="111280" cy="3420000"/>
          </a:xfrm>
          <a:prstGeom prst="bentConnector3">
            <a:avLst>
              <a:gd name="adj1" fmla="val -205428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56C8E441-9190-E681-1466-15F918488DC9}"/>
              </a:ext>
            </a:extLst>
          </p:cNvPr>
          <p:cNvCxnSpPr/>
          <p:nvPr/>
        </p:nvCxnSpPr>
        <p:spPr>
          <a:xfrm rot="5400000" flipH="1">
            <a:off x="3522611" y="1624880"/>
            <a:ext cx="111280" cy="3420000"/>
          </a:xfrm>
          <a:prstGeom prst="bentConnector3">
            <a:avLst>
              <a:gd name="adj1" fmla="val -205428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4970C6D4-8726-2CF2-06FF-0492F72672B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78859" y="59996"/>
            <a:ext cx="14169" cy="3420000"/>
          </a:xfrm>
          <a:prstGeom prst="bentConnector3">
            <a:avLst>
              <a:gd name="adj1" fmla="val -1613381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5F948C3E-7C94-6DBE-E563-3CFA37232F3C}"/>
              </a:ext>
            </a:extLst>
          </p:cNvPr>
          <p:cNvSpPr txBox="1"/>
          <p:nvPr/>
        </p:nvSpPr>
        <p:spPr>
          <a:xfrm>
            <a:off x="2882148" y="797243"/>
            <a:ext cx="88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rgbClr val="00B050"/>
                </a:solidFill>
                <a:latin typeface="Chiller" panose="04020404031007020602" pitchFamily="82" charset="0"/>
              </a:rPr>
              <a:t>√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D8E8732-1622-F204-E36F-3DC12A5ACB74}"/>
              </a:ext>
            </a:extLst>
          </p:cNvPr>
          <p:cNvSpPr txBox="1"/>
          <p:nvPr/>
        </p:nvSpPr>
        <p:spPr>
          <a:xfrm>
            <a:off x="2887440" y="2862446"/>
            <a:ext cx="88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rgbClr val="00B050"/>
                </a:solidFill>
                <a:latin typeface="Chiller" panose="04020404031007020602" pitchFamily="82" charset="0"/>
              </a:rPr>
              <a:t>√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E11AB66-2F4D-2C23-F9D6-B071DABF39E9}"/>
              </a:ext>
            </a:extLst>
          </p:cNvPr>
          <p:cNvSpPr txBox="1"/>
          <p:nvPr/>
        </p:nvSpPr>
        <p:spPr>
          <a:xfrm>
            <a:off x="6572969" y="781007"/>
            <a:ext cx="88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rgbClr val="00B050"/>
                </a:solidFill>
                <a:latin typeface="Chiller" panose="04020404031007020602" pitchFamily="82" charset="0"/>
              </a:rPr>
              <a:t>√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CA3782C-4FAD-81BB-E451-593142F14713}"/>
              </a:ext>
            </a:extLst>
          </p:cNvPr>
          <p:cNvSpPr txBox="1"/>
          <p:nvPr/>
        </p:nvSpPr>
        <p:spPr>
          <a:xfrm>
            <a:off x="6618022" y="2862446"/>
            <a:ext cx="88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rgbClr val="00B050"/>
                </a:solidFill>
                <a:latin typeface="Chiller" panose="04020404031007020602" pitchFamily="82" charset="0"/>
              </a:rPr>
              <a:t>√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4F023E21-C6D5-ED91-D1AB-F19D6B30965E}"/>
              </a:ext>
            </a:extLst>
          </p:cNvPr>
          <p:cNvSpPr txBox="1">
            <a:spLocks/>
          </p:cNvSpPr>
          <p:nvPr/>
        </p:nvSpPr>
        <p:spPr>
          <a:xfrm>
            <a:off x="880110" y="4164610"/>
            <a:ext cx="6275069" cy="2359664"/>
          </a:xfrm>
          <a:prstGeom prst="rect">
            <a:avLst/>
          </a:prstGeom>
          <a:ln>
            <a:noFill/>
          </a:ln>
        </p:spPr>
        <p:txBody>
          <a:bodyPr vert="horz" lIns="91440" tIns="0" rIns="91440" bIns="0" numCol="1" spcCol="540000" rtlCol="0" anchor="t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Cliente pede um prato que acompanha entrada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Garçom leva o pedido para a cozinha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Cozinha inicia o preparo do prato e já envia a entrada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Garçom traz a entrada para o cliente e avisa que o prato está sendo preparado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84B2AA0-A8ED-7EFE-1231-60DEBCFC8C75}"/>
              </a:ext>
            </a:extLst>
          </p:cNvPr>
          <p:cNvSpPr txBox="1"/>
          <p:nvPr/>
        </p:nvSpPr>
        <p:spPr>
          <a:xfrm>
            <a:off x="7287220" y="4687121"/>
            <a:ext cx="4867552" cy="920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4000" dirty="0">
                <a:cs typeface="Calibri" panose="020F0502020204030204"/>
              </a:rPr>
              <a:t>= “PARTIAL CONTENT” </a:t>
            </a:r>
          </a:p>
        </p:txBody>
      </p:sp>
    </p:spTree>
    <p:extLst>
      <p:ext uri="{BB962C8B-B14F-4D97-AF65-F5344CB8AC3E}">
        <p14:creationId xmlns:p14="http://schemas.microsoft.com/office/powerpoint/2010/main" val="43715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5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A9293-5D48-5CC7-165A-B1C543FF6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>
            <a:extLst>
              <a:ext uri="{FF2B5EF4-FFF2-40B4-BE49-F238E27FC236}">
                <a16:creationId xmlns:a16="http://schemas.microsoft.com/office/drawing/2014/main" id="{4E529FD8-5D6E-29C4-658C-5F5BD589024A}"/>
              </a:ext>
            </a:extLst>
          </p:cNvPr>
          <p:cNvSpPr txBox="1"/>
          <p:nvPr/>
        </p:nvSpPr>
        <p:spPr>
          <a:xfrm>
            <a:off x="1750149" y="2968874"/>
            <a:ext cx="8691701" cy="920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4000" dirty="0">
                <a:cs typeface="Calibri" panose="020F0502020204030204"/>
              </a:rPr>
              <a:t>Respostas de ERRO originadas do cliente 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E762505-08B9-01D5-CF52-618035B51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209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86D93-741F-856C-DDE8-ECABBF44F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12870-2787-D316-0CE8-6B62923DE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33" y="0"/>
            <a:ext cx="10131425" cy="1456267"/>
          </a:xfrm>
        </p:spPr>
        <p:txBody>
          <a:bodyPr/>
          <a:lstStyle/>
          <a:p>
            <a:r>
              <a:rPr lang="pt-BR" dirty="0"/>
              <a:t>Respostas de Erro (cliente) – HTTP status 400</a:t>
            </a:r>
          </a:p>
        </p:txBody>
      </p:sp>
      <p:pic>
        <p:nvPicPr>
          <p:cNvPr id="7" name="Gráfico 6" descr="Garçom com preenchimento sólido">
            <a:extLst>
              <a:ext uri="{FF2B5EF4-FFF2-40B4-BE49-F238E27FC236}">
                <a16:creationId xmlns:a16="http://schemas.microsoft.com/office/drawing/2014/main" id="{50B498CB-CB34-9644-C50D-578AAC937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3542" y="2109825"/>
            <a:ext cx="914400" cy="91440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2E1CC79A-F1FA-8E92-519A-A50AC2024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002" y="1728828"/>
            <a:ext cx="1661994" cy="166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ráfico 13" descr="Pessoa comendo com preenchimento sólido">
            <a:extLst>
              <a:ext uri="{FF2B5EF4-FFF2-40B4-BE49-F238E27FC236}">
                <a16:creationId xmlns:a16="http://schemas.microsoft.com/office/drawing/2014/main" id="{5007273B-33B4-69D0-F2FC-C2110041A7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89923" y="2083725"/>
            <a:ext cx="1204533" cy="1204533"/>
          </a:xfrm>
          <a:prstGeom prst="rect">
            <a:avLst/>
          </a:prstGeom>
        </p:spPr>
      </p:pic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F98F5ACF-A272-346C-862B-930479C7D10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71166" y="59996"/>
            <a:ext cx="14169" cy="3420000"/>
          </a:xfrm>
          <a:prstGeom prst="bentConnector3">
            <a:avLst>
              <a:gd name="adj1" fmla="val -1613381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0DDD48A8-D7F0-C8C6-7A78-1D742FEDAC05}"/>
              </a:ext>
            </a:extLst>
          </p:cNvPr>
          <p:cNvCxnSpPr/>
          <p:nvPr/>
        </p:nvCxnSpPr>
        <p:spPr>
          <a:xfrm rot="5400000" flipH="1">
            <a:off x="7130303" y="1624880"/>
            <a:ext cx="111280" cy="3420000"/>
          </a:xfrm>
          <a:prstGeom prst="bentConnector3">
            <a:avLst>
              <a:gd name="adj1" fmla="val -205428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860CA1C1-9A27-5189-DA05-D22DA4D72722}"/>
              </a:ext>
            </a:extLst>
          </p:cNvPr>
          <p:cNvCxnSpPr/>
          <p:nvPr/>
        </p:nvCxnSpPr>
        <p:spPr>
          <a:xfrm rot="5400000" flipH="1">
            <a:off x="3522611" y="1624880"/>
            <a:ext cx="111280" cy="3420000"/>
          </a:xfrm>
          <a:prstGeom prst="bentConnector3">
            <a:avLst>
              <a:gd name="adj1" fmla="val -205428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61433415-69ED-8557-9B30-D3C44EF17A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78859" y="59996"/>
            <a:ext cx="14169" cy="3420000"/>
          </a:xfrm>
          <a:prstGeom prst="bentConnector3">
            <a:avLst>
              <a:gd name="adj1" fmla="val -1613381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B8E07A3A-21E2-D61A-A82C-7E69A0853A95}"/>
              </a:ext>
            </a:extLst>
          </p:cNvPr>
          <p:cNvSpPr txBox="1"/>
          <p:nvPr/>
        </p:nvSpPr>
        <p:spPr>
          <a:xfrm>
            <a:off x="2882148" y="797243"/>
            <a:ext cx="88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rgbClr val="FF0000"/>
                </a:solidFill>
                <a:latin typeface="Chiller" panose="04020404031007020602" pitchFamily="82" charset="0"/>
              </a:rPr>
              <a:t>X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92D3717-B564-9E7C-BF75-1178AF55ADE8}"/>
              </a:ext>
            </a:extLst>
          </p:cNvPr>
          <p:cNvSpPr txBox="1"/>
          <p:nvPr/>
        </p:nvSpPr>
        <p:spPr>
          <a:xfrm>
            <a:off x="2887440" y="2862446"/>
            <a:ext cx="88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>
                <a:solidFill>
                  <a:srgbClr val="FF0000"/>
                </a:solidFill>
                <a:latin typeface="Chiller" panose="04020404031007020602" pitchFamily="82" charset="0"/>
              </a:rPr>
              <a:t>X</a:t>
            </a:r>
            <a:endParaRPr lang="pt-BR" sz="9600" b="1" dirty="0">
              <a:solidFill>
                <a:srgbClr val="00B050"/>
              </a:solidFill>
              <a:latin typeface="Chiller" panose="04020404031007020602" pitchFamily="82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0BA5FB0-F8D2-F543-87CF-F57F558BAAFD}"/>
              </a:ext>
            </a:extLst>
          </p:cNvPr>
          <p:cNvSpPr txBox="1"/>
          <p:nvPr/>
        </p:nvSpPr>
        <p:spPr>
          <a:xfrm>
            <a:off x="6568164" y="634165"/>
            <a:ext cx="88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hiller" panose="04020404031007020602" pitchFamily="82" charset="0"/>
              </a:rPr>
              <a:t>–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9164ED4-C9E0-53B6-72F3-3BBC6FCBF931}"/>
              </a:ext>
            </a:extLst>
          </p:cNvPr>
          <p:cNvSpPr txBox="1"/>
          <p:nvPr/>
        </p:nvSpPr>
        <p:spPr>
          <a:xfrm>
            <a:off x="6617559" y="2726336"/>
            <a:ext cx="88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hiller" panose="04020404031007020602" pitchFamily="82" charset="0"/>
              </a:rPr>
              <a:t>–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5339C968-320E-73CA-D142-3A7F88099751}"/>
              </a:ext>
            </a:extLst>
          </p:cNvPr>
          <p:cNvSpPr txBox="1">
            <a:spLocks/>
          </p:cNvSpPr>
          <p:nvPr/>
        </p:nvSpPr>
        <p:spPr>
          <a:xfrm>
            <a:off x="1457159" y="4109660"/>
            <a:ext cx="5648877" cy="2359664"/>
          </a:xfrm>
          <a:prstGeom prst="rect">
            <a:avLst/>
          </a:prstGeom>
          <a:ln>
            <a:noFill/>
          </a:ln>
        </p:spPr>
        <p:txBody>
          <a:bodyPr vert="horz" lIns="91440" tIns="0" rIns="91440" bIns="0" numCol="1" spcCol="54000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Cliente pede prato customizável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Garçom entende que faltam informações para finalizar o pedido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Garçom diz ao cliente que a solicitação dele está sintaticamente incorreta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B7F2916-5611-F2CA-E776-BBC1E887CAB3}"/>
              </a:ext>
            </a:extLst>
          </p:cNvPr>
          <p:cNvSpPr txBox="1"/>
          <p:nvPr/>
        </p:nvSpPr>
        <p:spPr>
          <a:xfrm>
            <a:off x="7202528" y="4687121"/>
            <a:ext cx="4517941" cy="920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4000" dirty="0">
                <a:cs typeface="Calibri" panose="020F0502020204030204"/>
              </a:rPr>
              <a:t>= “BAD REQUEST” </a:t>
            </a:r>
          </a:p>
        </p:txBody>
      </p:sp>
      <p:sp>
        <p:nvSpPr>
          <p:cNvPr id="5" name="Balão de Pensamento: Nuvem 4">
            <a:extLst>
              <a:ext uri="{FF2B5EF4-FFF2-40B4-BE49-F238E27FC236}">
                <a16:creationId xmlns:a16="http://schemas.microsoft.com/office/drawing/2014/main" id="{020D60C0-F9F9-93C7-C4CA-E9BFC8E3F273}"/>
              </a:ext>
            </a:extLst>
          </p:cNvPr>
          <p:cNvSpPr/>
          <p:nvPr/>
        </p:nvSpPr>
        <p:spPr>
          <a:xfrm>
            <a:off x="7395512" y="3607486"/>
            <a:ext cx="4534526" cy="1827193"/>
          </a:xfrm>
          <a:prstGeom prst="cloudCallout">
            <a:avLst>
              <a:gd name="adj1" fmla="val -105956"/>
              <a:gd name="adj2" fmla="val 47356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pt-BR" sz="1800" kern="1200" dirty="0">
                <a:solidFill>
                  <a:srgbClr val="F2F2F2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O garçom já sabe que o pedido está com problema, então nem é feita a requisição para a cozinha processar</a:t>
            </a:r>
          </a:p>
        </p:txBody>
      </p:sp>
    </p:spTree>
    <p:extLst>
      <p:ext uri="{BB962C8B-B14F-4D97-AF65-F5344CB8AC3E}">
        <p14:creationId xmlns:p14="http://schemas.microsoft.com/office/powerpoint/2010/main" val="23556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5" grpId="0"/>
      <p:bldP spid="18" grpId="0"/>
      <p:bldP spid="5" grpId="0" animBg="1"/>
      <p:bldP spid="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ED386-9A59-4F04-1CA8-F813239A4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1378B-931B-7768-B1EA-6A32D124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33" y="0"/>
            <a:ext cx="10131425" cy="1456267"/>
          </a:xfrm>
        </p:spPr>
        <p:txBody>
          <a:bodyPr/>
          <a:lstStyle/>
          <a:p>
            <a:r>
              <a:rPr lang="pt-BR" dirty="0"/>
              <a:t>Respostas de Erro (cliente) – HTTP Status 401</a:t>
            </a:r>
          </a:p>
        </p:txBody>
      </p:sp>
      <p:pic>
        <p:nvPicPr>
          <p:cNvPr id="7" name="Gráfico 6" descr="Garçom com preenchimento sólido">
            <a:extLst>
              <a:ext uri="{FF2B5EF4-FFF2-40B4-BE49-F238E27FC236}">
                <a16:creationId xmlns:a16="http://schemas.microsoft.com/office/drawing/2014/main" id="{3D1A34E9-8E92-EA88-E458-235E79B3A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3542" y="2109825"/>
            <a:ext cx="914400" cy="914400"/>
          </a:xfrm>
          <a:prstGeom prst="rect">
            <a:avLst/>
          </a:prstGeom>
        </p:spPr>
      </p:pic>
      <p:pic>
        <p:nvPicPr>
          <p:cNvPr id="14" name="Gráfico 13" descr="Pessoa comendo com preenchimento sólido">
            <a:extLst>
              <a:ext uri="{FF2B5EF4-FFF2-40B4-BE49-F238E27FC236}">
                <a16:creationId xmlns:a16="http://schemas.microsoft.com/office/drawing/2014/main" id="{69551BFE-0097-6FDD-64A5-3A36B4EA77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89923" y="2083725"/>
            <a:ext cx="1204533" cy="1204533"/>
          </a:xfrm>
          <a:prstGeom prst="rect">
            <a:avLst/>
          </a:prstGeom>
        </p:spPr>
      </p:pic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56A9AA2F-7C3C-CC72-BD04-4DAF9F728CB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71166" y="59996"/>
            <a:ext cx="14169" cy="3420000"/>
          </a:xfrm>
          <a:prstGeom prst="bentConnector3">
            <a:avLst>
              <a:gd name="adj1" fmla="val -1613381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3DB50C7E-3E7F-2B02-50CF-554B8D2D889F}"/>
              </a:ext>
            </a:extLst>
          </p:cNvPr>
          <p:cNvCxnSpPr/>
          <p:nvPr/>
        </p:nvCxnSpPr>
        <p:spPr>
          <a:xfrm rot="5400000" flipH="1">
            <a:off x="7130303" y="1624880"/>
            <a:ext cx="111280" cy="3420000"/>
          </a:xfrm>
          <a:prstGeom prst="bentConnector3">
            <a:avLst>
              <a:gd name="adj1" fmla="val -205428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A1A08400-58DD-4198-0814-94B32F76A70E}"/>
              </a:ext>
            </a:extLst>
          </p:cNvPr>
          <p:cNvCxnSpPr/>
          <p:nvPr/>
        </p:nvCxnSpPr>
        <p:spPr>
          <a:xfrm rot="5400000" flipH="1">
            <a:off x="3522611" y="1624880"/>
            <a:ext cx="111280" cy="3420000"/>
          </a:xfrm>
          <a:prstGeom prst="bentConnector3">
            <a:avLst>
              <a:gd name="adj1" fmla="val -205428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E600F456-B4CF-0486-CCD5-B3BFB04B816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78859" y="59996"/>
            <a:ext cx="14169" cy="3420000"/>
          </a:xfrm>
          <a:prstGeom prst="bentConnector3">
            <a:avLst>
              <a:gd name="adj1" fmla="val -1613381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2EF6A2B7-8CEB-C9B5-C61E-AE75D34D48CE}"/>
              </a:ext>
            </a:extLst>
          </p:cNvPr>
          <p:cNvSpPr txBox="1"/>
          <p:nvPr/>
        </p:nvSpPr>
        <p:spPr>
          <a:xfrm>
            <a:off x="2882148" y="797243"/>
            <a:ext cx="88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rgbClr val="FF0000"/>
                </a:solidFill>
                <a:latin typeface="Chiller" panose="04020404031007020602" pitchFamily="82" charset="0"/>
              </a:rPr>
              <a:t>X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768D30D-BB53-41BD-DEA0-E5894AF3E6B5}"/>
              </a:ext>
            </a:extLst>
          </p:cNvPr>
          <p:cNvSpPr txBox="1"/>
          <p:nvPr/>
        </p:nvSpPr>
        <p:spPr>
          <a:xfrm>
            <a:off x="2887440" y="2862446"/>
            <a:ext cx="88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>
                <a:solidFill>
                  <a:srgbClr val="FF0000"/>
                </a:solidFill>
                <a:latin typeface="Chiller" panose="04020404031007020602" pitchFamily="82" charset="0"/>
              </a:rPr>
              <a:t>X</a:t>
            </a:r>
            <a:endParaRPr lang="pt-BR" sz="9600" b="1" dirty="0">
              <a:solidFill>
                <a:srgbClr val="00B050"/>
              </a:solidFill>
              <a:latin typeface="Chiller" panose="04020404031007020602" pitchFamily="82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DDF1BB7-FE79-3F4C-4FFE-95C33EF9D953}"/>
              </a:ext>
            </a:extLst>
          </p:cNvPr>
          <p:cNvSpPr txBox="1"/>
          <p:nvPr/>
        </p:nvSpPr>
        <p:spPr>
          <a:xfrm>
            <a:off x="6568164" y="634165"/>
            <a:ext cx="88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hiller" panose="04020404031007020602" pitchFamily="82" charset="0"/>
              </a:rPr>
              <a:t>–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D0992D0-792E-B948-F354-37579A033A6E}"/>
              </a:ext>
            </a:extLst>
          </p:cNvPr>
          <p:cNvSpPr txBox="1"/>
          <p:nvPr/>
        </p:nvSpPr>
        <p:spPr>
          <a:xfrm>
            <a:off x="6617559" y="2726336"/>
            <a:ext cx="88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hiller" panose="04020404031007020602" pitchFamily="82" charset="0"/>
              </a:rPr>
              <a:t>–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A11F76E7-0CEF-C7A5-C8A3-CC26C893D1D4}"/>
              </a:ext>
            </a:extLst>
          </p:cNvPr>
          <p:cNvSpPr txBox="1">
            <a:spLocks/>
          </p:cNvSpPr>
          <p:nvPr/>
        </p:nvSpPr>
        <p:spPr>
          <a:xfrm>
            <a:off x="948691" y="4200595"/>
            <a:ext cx="6381338" cy="2359664"/>
          </a:xfrm>
          <a:prstGeom prst="rect">
            <a:avLst/>
          </a:prstGeom>
          <a:ln>
            <a:noFill/>
          </a:ln>
        </p:spPr>
        <p:txBody>
          <a:bodyPr vert="horz" lIns="91440" tIns="0" rIns="91440" bIns="0" numCol="1" spcCol="54000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Cliente pede bebida alcoólica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Garçom pede RG e valida que o cliente é </a:t>
            </a:r>
            <a:r>
              <a:rPr lang="pt-BR" sz="2000" b="1" dirty="0">
                <a:cs typeface="Calibri" panose="020F0502020204030204"/>
              </a:rPr>
              <a:t>menor de idade</a:t>
            </a:r>
            <a:endParaRPr lang="pt-BR" sz="2000" dirty="0">
              <a:cs typeface="Calibri" panose="020F0502020204030204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Garçom diz ao cliente que ele não tem autorização para consumir bebidas alcoólicas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12CA741-6BFA-7E8B-C166-FEE31FB424E0}"/>
              </a:ext>
            </a:extLst>
          </p:cNvPr>
          <p:cNvSpPr txBox="1"/>
          <p:nvPr/>
        </p:nvSpPr>
        <p:spPr>
          <a:xfrm>
            <a:off x="7330029" y="4703240"/>
            <a:ext cx="4517941" cy="920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4000" dirty="0">
                <a:cs typeface="Calibri" panose="020F0502020204030204"/>
              </a:rPr>
              <a:t>= “UNAUTHORIZED” </a:t>
            </a:r>
          </a:p>
        </p:txBody>
      </p:sp>
      <p:pic>
        <p:nvPicPr>
          <p:cNvPr id="6" name="Gráfico 5" descr="Coco com preenchimento sólido">
            <a:extLst>
              <a:ext uri="{FF2B5EF4-FFF2-40B4-BE49-F238E27FC236}">
                <a16:creationId xmlns:a16="http://schemas.microsoft.com/office/drawing/2014/main" id="{41083DCF-E82A-EAC3-092A-705E285CFD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15490" y="1861755"/>
            <a:ext cx="581589" cy="581589"/>
          </a:xfrm>
          <a:prstGeom prst="rect">
            <a:avLst/>
          </a:prstGeom>
        </p:spPr>
      </p:pic>
      <p:pic>
        <p:nvPicPr>
          <p:cNvPr id="17" name="Gráfico 16" descr="Cerveja com preenchimento sólido">
            <a:extLst>
              <a:ext uri="{FF2B5EF4-FFF2-40B4-BE49-F238E27FC236}">
                <a16:creationId xmlns:a16="http://schemas.microsoft.com/office/drawing/2014/main" id="{E9E36948-3413-42FD-B54F-3B49283AC7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99123" y="1861757"/>
            <a:ext cx="581589" cy="581589"/>
          </a:xfrm>
          <a:prstGeom prst="rect">
            <a:avLst/>
          </a:prstGeom>
        </p:spPr>
      </p:pic>
      <p:pic>
        <p:nvPicPr>
          <p:cNvPr id="21" name="Gráfico 20" descr="Garrafa com preenchimento sólido">
            <a:extLst>
              <a:ext uri="{FF2B5EF4-FFF2-40B4-BE49-F238E27FC236}">
                <a16:creationId xmlns:a16="http://schemas.microsoft.com/office/drawing/2014/main" id="{DC13FC9C-178A-029C-06FE-658A56E5F3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150724" y="2471600"/>
            <a:ext cx="746356" cy="746356"/>
          </a:xfrm>
          <a:prstGeom prst="rect">
            <a:avLst/>
          </a:prstGeom>
        </p:spPr>
      </p:pic>
      <p:pic>
        <p:nvPicPr>
          <p:cNvPr id="22" name="Gráfico 21" descr="Vinho com preenchimento sólido">
            <a:extLst>
              <a:ext uri="{FF2B5EF4-FFF2-40B4-BE49-F238E27FC236}">
                <a16:creationId xmlns:a16="http://schemas.microsoft.com/office/drawing/2014/main" id="{4B54EC98-E9E0-62AA-99B7-768E1DAAAED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32670" y="2619495"/>
            <a:ext cx="581586" cy="58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9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5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487CB-A9B0-879F-7CA1-5356E94D1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0976B-3976-E7FC-C31A-4EFB3B1C7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33" y="0"/>
            <a:ext cx="10131425" cy="1456267"/>
          </a:xfrm>
        </p:spPr>
        <p:txBody>
          <a:bodyPr/>
          <a:lstStyle/>
          <a:p>
            <a:r>
              <a:rPr lang="pt-BR" dirty="0"/>
              <a:t>Respostas de Erro (cliente) – HTTP Status 403</a:t>
            </a:r>
          </a:p>
        </p:txBody>
      </p:sp>
      <p:pic>
        <p:nvPicPr>
          <p:cNvPr id="7" name="Gráfico 6" descr="Garçom com preenchimento sólido">
            <a:extLst>
              <a:ext uri="{FF2B5EF4-FFF2-40B4-BE49-F238E27FC236}">
                <a16:creationId xmlns:a16="http://schemas.microsoft.com/office/drawing/2014/main" id="{16DC5A4D-C9BF-A61D-7E04-D20C51250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3542" y="2109825"/>
            <a:ext cx="914400" cy="914400"/>
          </a:xfrm>
          <a:prstGeom prst="rect">
            <a:avLst/>
          </a:prstGeom>
        </p:spPr>
      </p:pic>
      <p:pic>
        <p:nvPicPr>
          <p:cNvPr id="14" name="Gráfico 13" descr="Pessoa comendo com preenchimento sólido">
            <a:extLst>
              <a:ext uri="{FF2B5EF4-FFF2-40B4-BE49-F238E27FC236}">
                <a16:creationId xmlns:a16="http://schemas.microsoft.com/office/drawing/2014/main" id="{C9AFAC04-6FC6-7AAF-C878-1B2059A9B5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89923" y="2083725"/>
            <a:ext cx="1204533" cy="1204533"/>
          </a:xfrm>
          <a:prstGeom prst="rect">
            <a:avLst/>
          </a:prstGeom>
        </p:spPr>
      </p:pic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6CD7DFBD-1B10-59D6-AF2A-95E7FAE093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71166" y="59996"/>
            <a:ext cx="14169" cy="3420000"/>
          </a:xfrm>
          <a:prstGeom prst="bentConnector3">
            <a:avLst>
              <a:gd name="adj1" fmla="val -1613381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28408742-A5DC-7CA2-3ECF-81467E0429EB}"/>
              </a:ext>
            </a:extLst>
          </p:cNvPr>
          <p:cNvCxnSpPr/>
          <p:nvPr/>
        </p:nvCxnSpPr>
        <p:spPr>
          <a:xfrm rot="5400000" flipH="1">
            <a:off x="7130303" y="1624880"/>
            <a:ext cx="111280" cy="3420000"/>
          </a:xfrm>
          <a:prstGeom prst="bentConnector3">
            <a:avLst>
              <a:gd name="adj1" fmla="val -205428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A200AB7A-DEA1-2FE3-1A07-A36F1B85B7E9}"/>
              </a:ext>
            </a:extLst>
          </p:cNvPr>
          <p:cNvCxnSpPr/>
          <p:nvPr/>
        </p:nvCxnSpPr>
        <p:spPr>
          <a:xfrm rot="5400000" flipH="1">
            <a:off x="3522611" y="1624880"/>
            <a:ext cx="111280" cy="3420000"/>
          </a:xfrm>
          <a:prstGeom prst="bentConnector3">
            <a:avLst>
              <a:gd name="adj1" fmla="val -205428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59614DA4-17DD-3B5A-18C5-66E45DC865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78859" y="59996"/>
            <a:ext cx="14169" cy="3420000"/>
          </a:xfrm>
          <a:prstGeom prst="bentConnector3">
            <a:avLst>
              <a:gd name="adj1" fmla="val -1613381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C4C54FDF-1969-A59A-928A-DDEE0D62B623}"/>
              </a:ext>
            </a:extLst>
          </p:cNvPr>
          <p:cNvSpPr txBox="1"/>
          <p:nvPr/>
        </p:nvSpPr>
        <p:spPr>
          <a:xfrm>
            <a:off x="2882148" y="797243"/>
            <a:ext cx="88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rgbClr val="FF0000"/>
                </a:solidFill>
                <a:latin typeface="Chiller" panose="04020404031007020602" pitchFamily="82" charset="0"/>
              </a:rPr>
              <a:t>X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1F1DBEF-ED8E-4D3C-8DEC-9573F78E9F03}"/>
              </a:ext>
            </a:extLst>
          </p:cNvPr>
          <p:cNvSpPr txBox="1"/>
          <p:nvPr/>
        </p:nvSpPr>
        <p:spPr>
          <a:xfrm>
            <a:off x="2887440" y="2862446"/>
            <a:ext cx="88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>
                <a:solidFill>
                  <a:srgbClr val="FF0000"/>
                </a:solidFill>
                <a:latin typeface="Chiller" panose="04020404031007020602" pitchFamily="82" charset="0"/>
              </a:rPr>
              <a:t>X</a:t>
            </a:r>
            <a:endParaRPr lang="pt-BR" sz="9600" b="1" dirty="0">
              <a:solidFill>
                <a:srgbClr val="00B050"/>
              </a:solidFill>
              <a:latin typeface="Chiller" panose="04020404031007020602" pitchFamily="82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1FB81DD-8F17-2555-53FF-03B5F09B3497}"/>
              </a:ext>
            </a:extLst>
          </p:cNvPr>
          <p:cNvSpPr txBox="1"/>
          <p:nvPr/>
        </p:nvSpPr>
        <p:spPr>
          <a:xfrm>
            <a:off x="6568164" y="634165"/>
            <a:ext cx="88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hiller" panose="04020404031007020602" pitchFamily="82" charset="0"/>
              </a:rPr>
              <a:t>–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B342FB4-6CEA-C95D-BF9A-5285C84F38AC}"/>
              </a:ext>
            </a:extLst>
          </p:cNvPr>
          <p:cNvSpPr txBox="1"/>
          <p:nvPr/>
        </p:nvSpPr>
        <p:spPr>
          <a:xfrm>
            <a:off x="6617559" y="2726336"/>
            <a:ext cx="88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hiller" panose="04020404031007020602" pitchFamily="82" charset="0"/>
              </a:rPr>
              <a:t>–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85CECAAF-D49B-BDBA-0DE6-861A89566BDE}"/>
              </a:ext>
            </a:extLst>
          </p:cNvPr>
          <p:cNvSpPr txBox="1">
            <a:spLocks/>
          </p:cNvSpPr>
          <p:nvPr/>
        </p:nvSpPr>
        <p:spPr>
          <a:xfrm>
            <a:off x="190823" y="4130293"/>
            <a:ext cx="7991167" cy="2359664"/>
          </a:xfrm>
          <a:prstGeom prst="rect">
            <a:avLst/>
          </a:prstGeom>
          <a:ln>
            <a:noFill/>
          </a:ln>
        </p:spPr>
        <p:txBody>
          <a:bodyPr vert="horz" lIns="91440" tIns="0" rIns="91440" bIns="0" numCol="1" spcCol="54000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Cliente pede bebida alcoólica premium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Garçom pede RG e valida que o cliente é </a:t>
            </a:r>
            <a:r>
              <a:rPr lang="pt-BR" sz="2000" b="1" dirty="0">
                <a:cs typeface="Calibri" panose="020F0502020204030204"/>
              </a:rPr>
              <a:t>maior de idade</a:t>
            </a:r>
            <a:r>
              <a:rPr lang="pt-BR" sz="2000" dirty="0">
                <a:cs typeface="Calibri" panose="020F0502020204030204"/>
              </a:rPr>
              <a:t>, porém, não é membro VIP do restaurante, então não pode pedir essa bebida específica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Garçom diz ao cliente que ele não tem permissão para consumir a bebida solicitada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22065AE-04C0-49BB-1347-91B957629465}"/>
              </a:ext>
            </a:extLst>
          </p:cNvPr>
          <p:cNvSpPr txBox="1"/>
          <p:nvPr/>
        </p:nvSpPr>
        <p:spPr>
          <a:xfrm>
            <a:off x="7648479" y="4697320"/>
            <a:ext cx="4517941" cy="920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4000" dirty="0">
                <a:cs typeface="Calibri" panose="020F0502020204030204"/>
              </a:rPr>
              <a:t>= “FORBIDDEN” </a:t>
            </a:r>
          </a:p>
        </p:txBody>
      </p:sp>
      <p:pic>
        <p:nvPicPr>
          <p:cNvPr id="6" name="Gráfico 5" descr="Coco com preenchimento sólido">
            <a:extLst>
              <a:ext uri="{FF2B5EF4-FFF2-40B4-BE49-F238E27FC236}">
                <a16:creationId xmlns:a16="http://schemas.microsoft.com/office/drawing/2014/main" id="{1D716788-019E-2FB3-7B8C-28CE65C668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15490" y="1861755"/>
            <a:ext cx="581589" cy="581589"/>
          </a:xfrm>
          <a:prstGeom prst="rect">
            <a:avLst/>
          </a:prstGeom>
        </p:spPr>
      </p:pic>
      <p:pic>
        <p:nvPicPr>
          <p:cNvPr id="17" name="Gráfico 16" descr="Cerveja com preenchimento sólido">
            <a:extLst>
              <a:ext uri="{FF2B5EF4-FFF2-40B4-BE49-F238E27FC236}">
                <a16:creationId xmlns:a16="http://schemas.microsoft.com/office/drawing/2014/main" id="{201360D1-C1D5-6123-DBF8-E948B0F6DF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99123" y="1861757"/>
            <a:ext cx="581589" cy="581589"/>
          </a:xfrm>
          <a:prstGeom prst="rect">
            <a:avLst/>
          </a:prstGeom>
        </p:spPr>
      </p:pic>
      <p:pic>
        <p:nvPicPr>
          <p:cNvPr id="21" name="Gráfico 20" descr="Garrafa com preenchimento sólido">
            <a:extLst>
              <a:ext uri="{FF2B5EF4-FFF2-40B4-BE49-F238E27FC236}">
                <a16:creationId xmlns:a16="http://schemas.microsoft.com/office/drawing/2014/main" id="{7365F9CC-440F-BA58-AA6F-44529FB8EE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150724" y="2471600"/>
            <a:ext cx="746356" cy="746356"/>
          </a:xfrm>
          <a:prstGeom prst="rect">
            <a:avLst/>
          </a:prstGeom>
        </p:spPr>
      </p:pic>
      <p:pic>
        <p:nvPicPr>
          <p:cNvPr id="22" name="Gráfico 21" descr="Vinho com preenchimento sólido">
            <a:extLst>
              <a:ext uri="{FF2B5EF4-FFF2-40B4-BE49-F238E27FC236}">
                <a16:creationId xmlns:a16="http://schemas.microsoft.com/office/drawing/2014/main" id="{7C92E764-456A-97C2-8022-27E865C82CE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32670" y="2619495"/>
            <a:ext cx="581586" cy="58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6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5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C43A2-C5F0-6DDA-3D80-AF4275FDC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D63C2-8B05-5062-E0B0-C1331E1E0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33" y="0"/>
            <a:ext cx="10131425" cy="1456267"/>
          </a:xfrm>
        </p:spPr>
        <p:txBody>
          <a:bodyPr/>
          <a:lstStyle/>
          <a:p>
            <a:r>
              <a:rPr lang="pt-BR" dirty="0"/>
              <a:t>Respostas de Erro (cliente) – HTTP status 404</a:t>
            </a:r>
          </a:p>
        </p:txBody>
      </p:sp>
      <p:pic>
        <p:nvPicPr>
          <p:cNvPr id="7" name="Gráfico 6" descr="Garçom com preenchimento sólido">
            <a:extLst>
              <a:ext uri="{FF2B5EF4-FFF2-40B4-BE49-F238E27FC236}">
                <a16:creationId xmlns:a16="http://schemas.microsoft.com/office/drawing/2014/main" id="{C0EBC64D-9234-C37E-2AB2-67A0A8A61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3542" y="2109825"/>
            <a:ext cx="914400" cy="91440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DA7B1E3F-38D3-7B82-8569-1E770C196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002" y="1728828"/>
            <a:ext cx="1661994" cy="166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ráfico 13" descr="Pessoa comendo com preenchimento sólido">
            <a:extLst>
              <a:ext uri="{FF2B5EF4-FFF2-40B4-BE49-F238E27FC236}">
                <a16:creationId xmlns:a16="http://schemas.microsoft.com/office/drawing/2014/main" id="{D31C9633-6B85-D608-B8AF-5BAF133F33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89923" y="2083725"/>
            <a:ext cx="1204533" cy="1204533"/>
          </a:xfrm>
          <a:prstGeom prst="rect">
            <a:avLst/>
          </a:prstGeom>
        </p:spPr>
      </p:pic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6E839EAB-B8BF-709E-C594-C1AD07AD489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71166" y="59996"/>
            <a:ext cx="14169" cy="3420000"/>
          </a:xfrm>
          <a:prstGeom prst="bentConnector3">
            <a:avLst>
              <a:gd name="adj1" fmla="val -1613381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A524515A-3F41-954F-DA98-C6F6549A2A69}"/>
              </a:ext>
            </a:extLst>
          </p:cNvPr>
          <p:cNvCxnSpPr/>
          <p:nvPr/>
        </p:nvCxnSpPr>
        <p:spPr>
          <a:xfrm rot="5400000" flipH="1">
            <a:off x="7130303" y="1624880"/>
            <a:ext cx="111280" cy="3420000"/>
          </a:xfrm>
          <a:prstGeom prst="bentConnector3">
            <a:avLst>
              <a:gd name="adj1" fmla="val -205428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A16A6FAA-B4D1-07F8-AE61-6DCDD08EE53C}"/>
              </a:ext>
            </a:extLst>
          </p:cNvPr>
          <p:cNvCxnSpPr/>
          <p:nvPr/>
        </p:nvCxnSpPr>
        <p:spPr>
          <a:xfrm rot="5400000" flipH="1">
            <a:off x="3522611" y="1624880"/>
            <a:ext cx="111280" cy="3420000"/>
          </a:xfrm>
          <a:prstGeom prst="bentConnector3">
            <a:avLst>
              <a:gd name="adj1" fmla="val -205428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C7F650D6-2C86-C877-7CE3-3F3EF89C3C2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78859" y="59996"/>
            <a:ext cx="14169" cy="3420000"/>
          </a:xfrm>
          <a:prstGeom prst="bentConnector3">
            <a:avLst>
              <a:gd name="adj1" fmla="val -1613381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928984F0-16F1-A934-5A7F-97942B23B5BE}"/>
              </a:ext>
            </a:extLst>
          </p:cNvPr>
          <p:cNvSpPr txBox="1"/>
          <p:nvPr/>
        </p:nvSpPr>
        <p:spPr>
          <a:xfrm>
            <a:off x="2882148" y="797243"/>
            <a:ext cx="88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rgbClr val="FF0000"/>
                </a:solidFill>
                <a:latin typeface="Chiller" panose="04020404031007020602" pitchFamily="82" charset="0"/>
              </a:rPr>
              <a:t>X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FDA9E7E-29D1-4406-FC2B-E63BA058ED3C}"/>
              </a:ext>
            </a:extLst>
          </p:cNvPr>
          <p:cNvSpPr txBox="1"/>
          <p:nvPr/>
        </p:nvSpPr>
        <p:spPr>
          <a:xfrm>
            <a:off x="2887440" y="2862446"/>
            <a:ext cx="88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>
                <a:solidFill>
                  <a:srgbClr val="FF0000"/>
                </a:solidFill>
                <a:latin typeface="Chiller" panose="04020404031007020602" pitchFamily="82" charset="0"/>
              </a:rPr>
              <a:t>X</a:t>
            </a:r>
            <a:endParaRPr lang="pt-BR" sz="9600" b="1" dirty="0">
              <a:solidFill>
                <a:srgbClr val="00B050"/>
              </a:solidFill>
              <a:latin typeface="Chiller" panose="04020404031007020602" pitchFamily="82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2581AF3-9CDB-A9AD-B7BC-10B0738AEB45}"/>
              </a:ext>
            </a:extLst>
          </p:cNvPr>
          <p:cNvSpPr txBox="1"/>
          <p:nvPr/>
        </p:nvSpPr>
        <p:spPr>
          <a:xfrm>
            <a:off x="6568164" y="634165"/>
            <a:ext cx="88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hiller" panose="04020404031007020602" pitchFamily="82" charset="0"/>
              </a:rPr>
              <a:t>–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0A2E2AE-A7D3-6F5D-AA21-33A492814A2A}"/>
              </a:ext>
            </a:extLst>
          </p:cNvPr>
          <p:cNvSpPr txBox="1"/>
          <p:nvPr/>
        </p:nvSpPr>
        <p:spPr>
          <a:xfrm>
            <a:off x="6617559" y="2726336"/>
            <a:ext cx="88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hiller" panose="04020404031007020602" pitchFamily="82" charset="0"/>
              </a:rPr>
              <a:t>–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3E2CBBD1-69B1-8A40-EC9D-EA812BD47B67}"/>
              </a:ext>
            </a:extLst>
          </p:cNvPr>
          <p:cNvSpPr txBox="1">
            <a:spLocks/>
          </p:cNvSpPr>
          <p:nvPr/>
        </p:nvSpPr>
        <p:spPr>
          <a:xfrm>
            <a:off x="1457159" y="4109660"/>
            <a:ext cx="5648877" cy="2359664"/>
          </a:xfrm>
          <a:prstGeom prst="rect">
            <a:avLst/>
          </a:prstGeom>
          <a:ln>
            <a:noFill/>
          </a:ln>
        </p:spPr>
        <p:txBody>
          <a:bodyPr vert="horz" lIns="91440" tIns="0" rIns="91440" bIns="0" numCol="1" spcCol="54000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Cliente pede prato que não existe no menu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Garçom não reconhece o prato como algo que pode ser executado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Garçom diz ao cliente que a solicitação dele não está correta, que o prato não existe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F79601F-FFF3-C88D-D47C-8B7EEC574465}"/>
              </a:ext>
            </a:extLst>
          </p:cNvPr>
          <p:cNvSpPr txBox="1"/>
          <p:nvPr/>
        </p:nvSpPr>
        <p:spPr>
          <a:xfrm>
            <a:off x="7202528" y="4687121"/>
            <a:ext cx="4517941" cy="920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4000" dirty="0">
                <a:cs typeface="Calibri" panose="020F0502020204030204"/>
              </a:rPr>
              <a:t>= “NOT FOUND” </a:t>
            </a:r>
          </a:p>
        </p:txBody>
      </p:sp>
    </p:spTree>
    <p:extLst>
      <p:ext uri="{BB962C8B-B14F-4D97-AF65-F5344CB8AC3E}">
        <p14:creationId xmlns:p14="http://schemas.microsoft.com/office/powerpoint/2010/main" val="141131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5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7F24EA3-9851-A058-48B0-784404796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integração entre sistemas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029D787-6A25-53F8-AE28-640ACD7EF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1549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E70AA-3153-8795-BCD8-A5146EAEF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10100-6BED-9C72-1DB4-303F8485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33" y="0"/>
            <a:ext cx="10131425" cy="1456267"/>
          </a:xfrm>
        </p:spPr>
        <p:txBody>
          <a:bodyPr/>
          <a:lstStyle/>
          <a:p>
            <a:r>
              <a:rPr lang="pt-BR" dirty="0"/>
              <a:t>Respostas de Erro (cliente) – HTTP status 422</a:t>
            </a:r>
          </a:p>
        </p:txBody>
      </p:sp>
      <p:pic>
        <p:nvPicPr>
          <p:cNvPr id="7" name="Gráfico 6" descr="Garçom com preenchimento sólido">
            <a:extLst>
              <a:ext uri="{FF2B5EF4-FFF2-40B4-BE49-F238E27FC236}">
                <a16:creationId xmlns:a16="http://schemas.microsoft.com/office/drawing/2014/main" id="{A84AEEAF-9AB3-C961-9F53-2ECA33C15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3542" y="2109825"/>
            <a:ext cx="914400" cy="91440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CE6252F2-0649-1ACC-BC97-7B3730ED0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002" y="1728828"/>
            <a:ext cx="1661994" cy="166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ráfico 13" descr="Pessoa comendo com preenchimento sólido">
            <a:extLst>
              <a:ext uri="{FF2B5EF4-FFF2-40B4-BE49-F238E27FC236}">
                <a16:creationId xmlns:a16="http://schemas.microsoft.com/office/drawing/2014/main" id="{0C1827F1-7F75-2E52-DACA-40B52FD8EE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89923" y="2083725"/>
            <a:ext cx="1204533" cy="1204533"/>
          </a:xfrm>
          <a:prstGeom prst="rect">
            <a:avLst/>
          </a:prstGeom>
        </p:spPr>
      </p:pic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0BB59050-72D3-5278-D7C2-9410D0D259F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71166" y="59996"/>
            <a:ext cx="14169" cy="3420000"/>
          </a:xfrm>
          <a:prstGeom prst="bentConnector3">
            <a:avLst>
              <a:gd name="adj1" fmla="val -1613381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41C4B7D0-3C7F-9A03-413A-31CF85DFDF36}"/>
              </a:ext>
            </a:extLst>
          </p:cNvPr>
          <p:cNvCxnSpPr/>
          <p:nvPr/>
        </p:nvCxnSpPr>
        <p:spPr>
          <a:xfrm rot="5400000" flipH="1">
            <a:off x="7130303" y="1624880"/>
            <a:ext cx="111280" cy="3420000"/>
          </a:xfrm>
          <a:prstGeom prst="bentConnector3">
            <a:avLst>
              <a:gd name="adj1" fmla="val -205428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961B236B-0AD8-2831-D445-6A8786ECC556}"/>
              </a:ext>
            </a:extLst>
          </p:cNvPr>
          <p:cNvCxnSpPr/>
          <p:nvPr/>
        </p:nvCxnSpPr>
        <p:spPr>
          <a:xfrm rot="5400000" flipH="1">
            <a:off x="3522611" y="1624880"/>
            <a:ext cx="111280" cy="3420000"/>
          </a:xfrm>
          <a:prstGeom prst="bentConnector3">
            <a:avLst>
              <a:gd name="adj1" fmla="val -205428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E8D86C02-53D7-992C-25A0-CFAD533E681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78859" y="59996"/>
            <a:ext cx="14169" cy="3420000"/>
          </a:xfrm>
          <a:prstGeom prst="bentConnector3">
            <a:avLst>
              <a:gd name="adj1" fmla="val -1613381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1381709D-D5E4-AF71-88F1-E7B64ED3B0C4}"/>
              </a:ext>
            </a:extLst>
          </p:cNvPr>
          <p:cNvSpPr txBox="1"/>
          <p:nvPr/>
        </p:nvSpPr>
        <p:spPr>
          <a:xfrm>
            <a:off x="2882148" y="797243"/>
            <a:ext cx="88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rgbClr val="FF0000"/>
                </a:solidFill>
                <a:latin typeface="Chiller" panose="04020404031007020602" pitchFamily="82" charset="0"/>
              </a:rPr>
              <a:t>X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F3DCABC-077E-10F3-A66D-C35E8EA580B2}"/>
              </a:ext>
            </a:extLst>
          </p:cNvPr>
          <p:cNvSpPr txBox="1"/>
          <p:nvPr/>
        </p:nvSpPr>
        <p:spPr>
          <a:xfrm>
            <a:off x="2887440" y="2862446"/>
            <a:ext cx="88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rgbClr val="FF0000"/>
                </a:solidFill>
                <a:latin typeface="Chiller" panose="04020404031007020602" pitchFamily="82" charset="0"/>
              </a:rPr>
              <a:t>X</a:t>
            </a:r>
            <a:endParaRPr lang="pt-BR" sz="9600" b="1" dirty="0">
              <a:solidFill>
                <a:srgbClr val="00B050"/>
              </a:solidFill>
              <a:latin typeface="Chiller" panose="04020404031007020602" pitchFamily="82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B703357-4E94-5CF2-5EB5-13C9CC24FE9A}"/>
              </a:ext>
            </a:extLst>
          </p:cNvPr>
          <p:cNvSpPr txBox="1"/>
          <p:nvPr/>
        </p:nvSpPr>
        <p:spPr>
          <a:xfrm>
            <a:off x="6568164" y="634165"/>
            <a:ext cx="88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hiller" panose="04020404031007020602" pitchFamily="82" charset="0"/>
              </a:rPr>
              <a:t>–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D928087-0D44-EF73-B382-32E4EC1E8101}"/>
              </a:ext>
            </a:extLst>
          </p:cNvPr>
          <p:cNvSpPr txBox="1"/>
          <p:nvPr/>
        </p:nvSpPr>
        <p:spPr>
          <a:xfrm>
            <a:off x="6617559" y="2726336"/>
            <a:ext cx="88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hiller" panose="04020404031007020602" pitchFamily="82" charset="0"/>
              </a:rPr>
              <a:t>–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414298B1-A4FF-34F4-CCE9-324F09ACCD47}"/>
              </a:ext>
            </a:extLst>
          </p:cNvPr>
          <p:cNvSpPr txBox="1">
            <a:spLocks/>
          </p:cNvSpPr>
          <p:nvPr/>
        </p:nvSpPr>
        <p:spPr>
          <a:xfrm>
            <a:off x="870026" y="4189312"/>
            <a:ext cx="6249497" cy="2359664"/>
          </a:xfrm>
          <a:prstGeom prst="rect">
            <a:avLst/>
          </a:prstGeom>
          <a:ln>
            <a:noFill/>
          </a:ln>
        </p:spPr>
        <p:txBody>
          <a:bodyPr vert="horz" lIns="91440" tIns="0" rIns="91440" bIns="0" numCol="1" spcCol="54000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Cliente pede prato customizável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Garçom entende que as informações necessárias foram passadas, porém, há ingredientes que não fazem sentido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Garçom diz ao cliente que a solicitação dele é semanticamente incorreta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5E4B4A8-2C71-F1F2-0400-E55ADE81DA4B}"/>
              </a:ext>
            </a:extLst>
          </p:cNvPr>
          <p:cNvSpPr txBox="1"/>
          <p:nvPr/>
        </p:nvSpPr>
        <p:spPr>
          <a:xfrm>
            <a:off x="7202528" y="4391846"/>
            <a:ext cx="4517941" cy="1843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4000" dirty="0">
                <a:cs typeface="Calibri" panose="020F0502020204030204"/>
              </a:rPr>
              <a:t>“UNPROCESSABLE ENTITY”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E02D5D6-4BA5-318C-996D-DAA325AF15F6}"/>
              </a:ext>
            </a:extLst>
          </p:cNvPr>
          <p:cNvSpPr txBox="1"/>
          <p:nvPr/>
        </p:nvSpPr>
        <p:spPr>
          <a:xfrm>
            <a:off x="7119523" y="4853511"/>
            <a:ext cx="665122" cy="920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4000" dirty="0">
                <a:cs typeface="Calibri" panose="020F0502020204030204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91497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5" grpId="0"/>
      <p:bldP spid="18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86392-E637-2709-C5A0-21A6CB270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>
            <a:extLst>
              <a:ext uri="{FF2B5EF4-FFF2-40B4-BE49-F238E27FC236}">
                <a16:creationId xmlns:a16="http://schemas.microsoft.com/office/drawing/2014/main" id="{253BAB43-762F-5C62-6C79-3FF99FF1A4C1}"/>
              </a:ext>
            </a:extLst>
          </p:cNvPr>
          <p:cNvSpPr txBox="1"/>
          <p:nvPr/>
        </p:nvSpPr>
        <p:spPr>
          <a:xfrm>
            <a:off x="1750149" y="2968874"/>
            <a:ext cx="8908326" cy="920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4000" dirty="0">
                <a:cs typeface="Calibri" panose="020F0502020204030204"/>
              </a:rPr>
              <a:t>Respostas de ERRO originadas do servidor 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09C0FD3-8D64-2328-64F1-3BA152D9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743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FC06A-9950-6A8E-653E-D90629586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F480F-75B4-A3CD-DAA5-10C7DD8DC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33" y="0"/>
            <a:ext cx="10131425" cy="1456267"/>
          </a:xfrm>
        </p:spPr>
        <p:txBody>
          <a:bodyPr/>
          <a:lstStyle/>
          <a:p>
            <a:r>
              <a:rPr lang="pt-BR" dirty="0"/>
              <a:t>Respostas de erro (SERVIDOR) – HTTP status 500</a:t>
            </a:r>
          </a:p>
        </p:txBody>
      </p:sp>
      <p:pic>
        <p:nvPicPr>
          <p:cNvPr id="7" name="Gráfico 6" descr="Garçom com preenchimento sólido">
            <a:extLst>
              <a:ext uri="{FF2B5EF4-FFF2-40B4-BE49-F238E27FC236}">
                <a16:creationId xmlns:a16="http://schemas.microsoft.com/office/drawing/2014/main" id="{4B3FE023-C59E-CB33-495D-BEFFC03C7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3542" y="2109825"/>
            <a:ext cx="914400" cy="91440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0BE0A2E0-3AE1-C49F-F208-A35B65665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002" y="1728828"/>
            <a:ext cx="1661994" cy="166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ráfico 13" descr="Pessoa comendo com preenchimento sólido">
            <a:extLst>
              <a:ext uri="{FF2B5EF4-FFF2-40B4-BE49-F238E27FC236}">
                <a16:creationId xmlns:a16="http://schemas.microsoft.com/office/drawing/2014/main" id="{F0B96913-1C93-D73C-E29A-22341511FD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89923" y="2083725"/>
            <a:ext cx="1204533" cy="1204533"/>
          </a:xfrm>
          <a:prstGeom prst="rect">
            <a:avLst/>
          </a:prstGeom>
        </p:spPr>
      </p:pic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2489B0D0-F776-0804-BF50-8D57C4C6CB8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71166" y="59996"/>
            <a:ext cx="14169" cy="3420000"/>
          </a:xfrm>
          <a:prstGeom prst="bentConnector3">
            <a:avLst>
              <a:gd name="adj1" fmla="val -1613381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EDE7DD66-D492-D191-DE4C-8D81A438A676}"/>
              </a:ext>
            </a:extLst>
          </p:cNvPr>
          <p:cNvCxnSpPr/>
          <p:nvPr/>
        </p:nvCxnSpPr>
        <p:spPr>
          <a:xfrm rot="5400000" flipH="1">
            <a:off x="7130303" y="1624880"/>
            <a:ext cx="111280" cy="3420000"/>
          </a:xfrm>
          <a:prstGeom prst="bentConnector3">
            <a:avLst>
              <a:gd name="adj1" fmla="val -205428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FB5B31CE-161C-0A2B-12EA-54E06A0B7C14}"/>
              </a:ext>
            </a:extLst>
          </p:cNvPr>
          <p:cNvCxnSpPr/>
          <p:nvPr/>
        </p:nvCxnSpPr>
        <p:spPr>
          <a:xfrm rot="5400000" flipH="1">
            <a:off x="3522611" y="1624880"/>
            <a:ext cx="111280" cy="3420000"/>
          </a:xfrm>
          <a:prstGeom prst="bentConnector3">
            <a:avLst>
              <a:gd name="adj1" fmla="val -205428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04F60D71-E91F-EA75-AE31-022277E88E3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78859" y="59996"/>
            <a:ext cx="14169" cy="3420000"/>
          </a:xfrm>
          <a:prstGeom prst="bentConnector3">
            <a:avLst>
              <a:gd name="adj1" fmla="val -1613381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C3AC3036-910C-F322-DE3A-B2BC047BA923}"/>
              </a:ext>
            </a:extLst>
          </p:cNvPr>
          <p:cNvSpPr txBox="1"/>
          <p:nvPr/>
        </p:nvSpPr>
        <p:spPr>
          <a:xfrm>
            <a:off x="2882148" y="797243"/>
            <a:ext cx="88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rgbClr val="00B050"/>
                </a:solidFill>
                <a:latin typeface="Chiller" panose="04020404031007020602" pitchFamily="82" charset="0"/>
              </a:rPr>
              <a:t>√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9134985-A041-082C-111D-8267E199C632}"/>
              </a:ext>
            </a:extLst>
          </p:cNvPr>
          <p:cNvSpPr txBox="1"/>
          <p:nvPr/>
        </p:nvSpPr>
        <p:spPr>
          <a:xfrm>
            <a:off x="2887440" y="2862446"/>
            <a:ext cx="88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rgbClr val="FF0000"/>
                </a:solidFill>
                <a:latin typeface="Chiller" panose="04020404031007020602" pitchFamily="82" charset="0"/>
              </a:rPr>
              <a:t>X</a:t>
            </a:r>
            <a:endParaRPr lang="pt-BR" sz="9600" b="1" dirty="0">
              <a:solidFill>
                <a:srgbClr val="00B050"/>
              </a:solidFill>
              <a:latin typeface="Chiller" panose="04020404031007020602" pitchFamily="82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68C4909-535A-2AC1-C98F-E6C0A537493A}"/>
              </a:ext>
            </a:extLst>
          </p:cNvPr>
          <p:cNvSpPr txBox="1"/>
          <p:nvPr/>
        </p:nvSpPr>
        <p:spPr>
          <a:xfrm>
            <a:off x="6572969" y="781007"/>
            <a:ext cx="88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rgbClr val="00B050"/>
                </a:solidFill>
                <a:latin typeface="Chiller" panose="04020404031007020602" pitchFamily="82" charset="0"/>
              </a:rPr>
              <a:t>√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DF48D1B-A795-6316-52C8-4AA6645ADDD8}"/>
              </a:ext>
            </a:extLst>
          </p:cNvPr>
          <p:cNvSpPr txBox="1"/>
          <p:nvPr/>
        </p:nvSpPr>
        <p:spPr>
          <a:xfrm>
            <a:off x="6618022" y="2862446"/>
            <a:ext cx="88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rgbClr val="FF0000"/>
                </a:solidFill>
                <a:latin typeface="Chiller" panose="04020404031007020602" pitchFamily="82" charset="0"/>
              </a:rPr>
              <a:t>X</a:t>
            </a:r>
            <a:endParaRPr lang="pt-BR" sz="9600" b="1" dirty="0">
              <a:solidFill>
                <a:srgbClr val="00B050"/>
              </a:solidFill>
              <a:latin typeface="Chiller" panose="04020404031007020602" pitchFamily="82" charset="0"/>
            </a:endParaRP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7F193A6B-04F4-AD56-4043-B5179A97913F}"/>
              </a:ext>
            </a:extLst>
          </p:cNvPr>
          <p:cNvSpPr txBox="1">
            <a:spLocks/>
          </p:cNvSpPr>
          <p:nvPr/>
        </p:nvSpPr>
        <p:spPr>
          <a:xfrm>
            <a:off x="526063" y="4031658"/>
            <a:ext cx="6659880" cy="2531465"/>
          </a:xfrm>
          <a:prstGeom prst="rect">
            <a:avLst/>
          </a:prstGeom>
          <a:ln>
            <a:noFill/>
          </a:ln>
        </p:spPr>
        <p:txBody>
          <a:bodyPr vert="horz" lIns="91440" tIns="0" rIns="91440" bIns="0" numCol="1" spcCol="54000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Cliente pede um prato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Garçom leva o pedido para a cozinha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Cozinha inicia o preparo e acaba o gás no meio do processo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Garçom diz ao cliente que houve um problema ao finalizar o pedido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0115641-33FB-3B19-391C-94E5089EACEE}"/>
              </a:ext>
            </a:extLst>
          </p:cNvPr>
          <p:cNvSpPr txBox="1"/>
          <p:nvPr/>
        </p:nvSpPr>
        <p:spPr>
          <a:xfrm>
            <a:off x="7185943" y="4319093"/>
            <a:ext cx="4867552" cy="1843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4000" dirty="0">
                <a:cs typeface="Calibri" panose="020F0502020204030204"/>
              </a:rPr>
              <a:t>“INTERNAL SERVER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4000" dirty="0">
                <a:cs typeface="Calibri" panose="020F0502020204030204"/>
              </a:rPr>
              <a:t>ERROR”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0D84D74-6779-E8BE-E166-D91CA4CF0AC9}"/>
              </a:ext>
            </a:extLst>
          </p:cNvPr>
          <p:cNvSpPr txBox="1"/>
          <p:nvPr/>
        </p:nvSpPr>
        <p:spPr>
          <a:xfrm>
            <a:off x="7185943" y="5037762"/>
            <a:ext cx="5042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>
                <a:cs typeface="Calibri" panose="020F0502020204030204"/>
              </a:rPr>
              <a:t>=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41146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5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173E3-1ADF-3831-0A6A-48F1B8DE1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D2147-14CF-B784-9DB1-ADBF977A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33" y="0"/>
            <a:ext cx="10131425" cy="1456267"/>
          </a:xfrm>
        </p:spPr>
        <p:txBody>
          <a:bodyPr/>
          <a:lstStyle/>
          <a:p>
            <a:r>
              <a:rPr lang="pt-BR" dirty="0"/>
              <a:t>Respostas de erro (SERVIDOR) – HTTP status 503</a:t>
            </a:r>
          </a:p>
        </p:txBody>
      </p:sp>
      <p:pic>
        <p:nvPicPr>
          <p:cNvPr id="7" name="Gráfico 6" descr="Garçom com preenchimento sólido">
            <a:extLst>
              <a:ext uri="{FF2B5EF4-FFF2-40B4-BE49-F238E27FC236}">
                <a16:creationId xmlns:a16="http://schemas.microsoft.com/office/drawing/2014/main" id="{57F98ABA-7E0A-EC8D-0B8D-E3391E1B3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3542" y="2109825"/>
            <a:ext cx="914400" cy="914400"/>
          </a:xfrm>
          <a:prstGeom prst="rect">
            <a:avLst/>
          </a:prstGeom>
        </p:spPr>
      </p:pic>
      <p:pic>
        <p:nvPicPr>
          <p:cNvPr id="14" name="Gráfico 13" descr="Pessoa comendo com preenchimento sólido">
            <a:extLst>
              <a:ext uri="{FF2B5EF4-FFF2-40B4-BE49-F238E27FC236}">
                <a16:creationId xmlns:a16="http://schemas.microsoft.com/office/drawing/2014/main" id="{DB47C166-9EBD-22AC-1CDF-16A9511A7E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89923" y="2083725"/>
            <a:ext cx="1204533" cy="1204533"/>
          </a:xfrm>
          <a:prstGeom prst="rect">
            <a:avLst/>
          </a:prstGeom>
        </p:spPr>
      </p:pic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3D7C7486-96A5-272E-A259-E4F348CC42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71166" y="59996"/>
            <a:ext cx="14169" cy="3420000"/>
          </a:xfrm>
          <a:prstGeom prst="bentConnector3">
            <a:avLst>
              <a:gd name="adj1" fmla="val -1613381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2DA9B27B-BEE7-AE2D-14F2-E90AFB75AD12}"/>
              </a:ext>
            </a:extLst>
          </p:cNvPr>
          <p:cNvCxnSpPr/>
          <p:nvPr/>
        </p:nvCxnSpPr>
        <p:spPr>
          <a:xfrm rot="5400000" flipH="1">
            <a:off x="7130303" y="1624880"/>
            <a:ext cx="111280" cy="3420000"/>
          </a:xfrm>
          <a:prstGeom prst="bentConnector3">
            <a:avLst>
              <a:gd name="adj1" fmla="val -205428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CF01EE4A-552B-D813-7754-040218BC0E48}"/>
              </a:ext>
            </a:extLst>
          </p:cNvPr>
          <p:cNvCxnSpPr/>
          <p:nvPr/>
        </p:nvCxnSpPr>
        <p:spPr>
          <a:xfrm rot="5400000" flipH="1">
            <a:off x="3522611" y="1624880"/>
            <a:ext cx="111280" cy="3420000"/>
          </a:xfrm>
          <a:prstGeom prst="bentConnector3">
            <a:avLst>
              <a:gd name="adj1" fmla="val -205428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27D363DA-86A6-EFEC-EC0D-3103C4BF9A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78859" y="59996"/>
            <a:ext cx="14169" cy="3420000"/>
          </a:xfrm>
          <a:prstGeom prst="bentConnector3">
            <a:avLst>
              <a:gd name="adj1" fmla="val -1613381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55A2EC1A-7A3E-A565-BF5E-4C7039DF7F1A}"/>
              </a:ext>
            </a:extLst>
          </p:cNvPr>
          <p:cNvSpPr txBox="1"/>
          <p:nvPr/>
        </p:nvSpPr>
        <p:spPr>
          <a:xfrm>
            <a:off x="2882148" y="797243"/>
            <a:ext cx="88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rgbClr val="00B050"/>
                </a:solidFill>
                <a:latin typeface="Chiller" panose="04020404031007020602" pitchFamily="82" charset="0"/>
              </a:rPr>
              <a:t>√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6A3956D-6F2F-37F3-D3CD-E92154F4BFB0}"/>
              </a:ext>
            </a:extLst>
          </p:cNvPr>
          <p:cNvSpPr txBox="1"/>
          <p:nvPr/>
        </p:nvSpPr>
        <p:spPr>
          <a:xfrm>
            <a:off x="2887440" y="2862446"/>
            <a:ext cx="88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rgbClr val="FF0000"/>
                </a:solidFill>
                <a:latin typeface="Chiller" panose="04020404031007020602" pitchFamily="82" charset="0"/>
              </a:rPr>
              <a:t>X</a:t>
            </a:r>
            <a:endParaRPr lang="pt-BR" sz="9600" b="1" dirty="0">
              <a:solidFill>
                <a:srgbClr val="00B050"/>
              </a:solidFill>
              <a:latin typeface="Chiller" panose="04020404031007020602" pitchFamily="82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C4DD998-917A-76A4-8759-685242AA5906}"/>
              </a:ext>
            </a:extLst>
          </p:cNvPr>
          <p:cNvSpPr txBox="1"/>
          <p:nvPr/>
        </p:nvSpPr>
        <p:spPr>
          <a:xfrm>
            <a:off x="6572969" y="781007"/>
            <a:ext cx="88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rgbClr val="00B050"/>
                </a:solidFill>
                <a:latin typeface="Chiller" panose="04020404031007020602" pitchFamily="82" charset="0"/>
              </a:rPr>
              <a:t>√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3E35ED6-4096-B315-F54D-DDE74B56E9DD}"/>
              </a:ext>
            </a:extLst>
          </p:cNvPr>
          <p:cNvSpPr txBox="1"/>
          <p:nvPr/>
        </p:nvSpPr>
        <p:spPr>
          <a:xfrm>
            <a:off x="6618022" y="2862446"/>
            <a:ext cx="88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rgbClr val="FF0000"/>
                </a:solidFill>
                <a:latin typeface="Chiller" panose="04020404031007020602" pitchFamily="82" charset="0"/>
              </a:rPr>
              <a:t>X</a:t>
            </a:r>
            <a:endParaRPr lang="pt-BR" sz="9600" b="1" dirty="0">
              <a:solidFill>
                <a:srgbClr val="00B050"/>
              </a:solidFill>
              <a:latin typeface="Chiller" panose="04020404031007020602" pitchFamily="82" charset="0"/>
            </a:endParaRP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E5FE4F57-75CF-D951-8131-CFCBA7DD4F54}"/>
              </a:ext>
            </a:extLst>
          </p:cNvPr>
          <p:cNvSpPr txBox="1">
            <a:spLocks/>
          </p:cNvSpPr>
          <p:nvPr/>
        </p:nvSpPr>
        <p:spPr>
          <a:xfrm>
            <a:off x="880110" y="4164609"/>
            <a:ext cx="6275069" cy="2512415"/>
          </a:xfrm>
          <a:prstGeom prst="rect">
            <a:avLst/>
          </a:prstGeom>
          <a:ln>
            <a:noFill/>
          </a:ln>
        </p:spPr>
        <p:txBody>
          <a:bodyPr vert="horz" lIns="91440" tIns="0" rIns="91440" bIns="0" numCol="1" spcCol="54000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Cliente pede uma cerveja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Garçom leva o pedido para o bar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Bar informa que está sem estoque de todas as bebidas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Garçom diz ao cliente que o serviço do bar está indisponível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51ED0ED-220F-C5F1-2A5D-9CBEEA0911A8}"/>
              </a:ext>
            </a:extLst>
          </p:cNvPr>
          <p:cNvSpPr txBox="1"/>
          <p:nvPr/>
        </p:nvSpPr>
        <p:spPr>
          <a:xfrm>
            <a:off x="7185943" y="4476187"/>
            <a:ext cx="4867552" cy="1843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4000" dirty="0">
                <a:cs typeface="Calibri" panose="020F0502020204030204"/>
              </a:rPr>
              <a:t>“SERVICE UNAVAILABLE”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07CB0B1-0846-A64F-B6AB-695C313C5207}"/>
              </a:ext>
            </a:extLst>
          </p:cNvPr>
          <p:cNvSpPr txBox="1"/>
          <p:nvPr/>
        </p:nvSpPr>
        <p:spPr>
          <a:xfrm>
            <a:off x="7185943" y="5037762"/>
            <a:ext cx="5042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>
                <a:cs typeface="Calibri" panose="020F0502020204030204"/>
              </a:rPr>
              <a:t>=</a:t>
            </a:r>
            <a:endParaRPr lang="pt-BR" sz="4000" dirty="0"/>
          </a:p>
        </p:txBody>
      </p:sp>
      <p:pic>
        <p:nvPicPr>
          <p:cNvPr id="21" name="Gráfico 20" descr="Coco com preenchimento sólido">
            <a:extLst>
              <a:ext uri="{FF2B5EF4-FFF2-40B4-BE49-F238E27FC236}">
                <a16:creationId xmlns:a16="http://schemas.microsoft.com/office/drawing/2014/main" id="{C73C0CAA-B580-4152-5CFC-21A6FF20D1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15490" y="1861755"/>
            <a:ext cx="581589" cy="581589"/>
          </a:xfrm>
          <a:prstGeom prst="rect">
            <a:avLst/>
          </a:prstGeom>
        </p:spPr>
      </p:pic>
      <p:pic>
        <p:nvPicPr>
          <p:cNvPr id="22" name="Gráfico 21" descr="Cerveja com preenchimento sólido">
            <a:extLst>
              <a:ext uri="{FF2B5EF4-FFF2-40B4-BE49-F238E27FC236}">
                <a16:creationId xmlns:a16="http://schemas.microsoft.com/office/drawing/2014/main" id="{25253C2D-A91B-029E-A6A9-C7EFE33BDE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99123" y="1861757"/>
            <a:ext cx="581589" cy="581589"/>
          </a:xfrm>
          <a:prstGeom prst="rect">
            <a:avLst/>
          </a:prstGeom>
        </p:spPr>
      </p:pic>
      <p:pic>
        <p:nvPicPr>
          <p:cNvPr id="23" name="Gráfico 22" descr="Garrafa com preenchimento sólido">
            <a:extLst>
              <a:ext uri="{FF2B5EF4-FFF2-40B4-BE49-F238E27FC236}">
                <a16:creationId xmlns:a16="http://schemas.microsoft.com/office/drawing/2014/main" id="{C79290D7-C08E-B69C-3795-838D7063BE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150724" y="2471600"/>
            <a:ext cx="746356" cy="746356"/>
          </a:xfrm>
          <a:prstGeom prst="rect">
            <a:avLst/>
          </a:prstGeom>
        </p:spPr>
      </p:pic>
      <p:pic>
        <p:nvPicPr>
          <p:cNvPr id="24" name="Gráfico 23" descr="Vinho com preenchimento sólido">
            <a:extLst>
              <a:ext uri="{FF2B5EF4-FFF2-40B4-BE49-F238E27FC236}">
                <a16:creationId xmlns:a16="http://schemas.microsoft.com/office/drawing/2014/main" id="{26269E30-15E6-AC61-D1DA-B7F0AC5D30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32670" y="2619495"/>
            <a:ext cx="581586" cy="5815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3" name="Tinta 32">
                <a:extLst>
                  <a:ext uri="{FF2B5EF4-FFF2-40B4-BE49-F238E27FC236}">
                    <a16:creationId xmlns:a16="http://schemas.microsoft.com/office/drawing/2014/main" id="{4E170200-C392-BB6A-76E7-F439478E8C32}"/>
                  </a:ext>
                </a:extLst>
              </p14:cNvPr>
              <p14:cNvContentPartPr/>
              <p14:nvPr/>
            </p14:nvContentPartPr>
            <p14:xfrm>
              <a:off x="8332367" y="1752344"/>
              <a:ext cx="1237451" cy="1589761"/>
            </p14:xfrm>
          </p:contentPart>
        </mc:Choice>
        <mc:Fallback>
          <p:pic>
            <p:nvPicPr>
              <p:cNvPr id="33" name="Tinta 32">
                <a:extLst>
                  <a:ext uri="{FF2B5EF4-FFF2-40B4-BE49-F238E27FC236}">
                    <a16:creationId xmlns:a16="http://schemas.microsoft.com/office/drawing/2014/main" id="{4E170200-C392-BB6A-76E7-F439478E8C3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296342" y="1716328"/>
                <a:ext cx="1309140" cy="16614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79739887-ACA4-1AD3-068F-AEC95AE7D60A}"/>
                  </a:ext>
                </a:extLst>
              </p14:cNvPr>
              <p14:cNvContentPartPr/>
              <p14:nvPr/>
            </p14:nvContentPartPr>
            <p14:xfrm>
              <a:off x="8418928" y="1667438"/>
              <a:ext cx="954029" cy="1589762"/>
            </p14:xfrm>
          </p:contentPart>
        </mc:Choice>
        <mc:Fallback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79739887-ACA4-1AD3-068F-AEC95AE7D60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382913" y="1631430"/>
                <a:ext cx="1025698" cy="166141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16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5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1FF93-3CEB-838B-5629-5DC597E82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305D6-CEB2-8FE6-9BF1-3976CF95A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33" y="0"/>
            <a:ext cx="10131425" cy="1456267"/>
          </a:xfrm>
        </p:spPr>
        <p:txBody>
          <a:bodyPr/>
          <a:lstStyle/>
          <a:p>
            <a:r>
              <a:rPr lang="pt-BR" dirty="0"/>
              <a:t>Respostas de erro (SERVIDOR) – HTTP status 504</a:t>
            </a:r>
          </a:p>
        </p:txBody>
      </p:sp>
      <p:pic>
        <p:nvPicPr>
          <p:cNvPr id="7" name="Gráfico 6" descr="Garçom com preenchimento sólido">
            <a:extLst>
              <a:ext uri="{FF2B5EF4-FFF2-40B4-BE49-F238E27FC236}">
                <a16:creationId xmlns:a16="http://schemas.microsoft.com/office/drawing/2014/main" id="{B8765B0E-88A4-D0F9-C805-FA36AC014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3542" y="2109825"/>
            <a:ext cx="914400" cy="91440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55606C62-FCB1-6473-B9C2-EE1988CBD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002" y="1728828"/>
            <a:ext cx="1661994" cy="166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ráfico 13" descr="Pessoa comendo com preenchimento sólido">
            <a:extLst>
              <a:ext uri="{FF2B5EF4-FFF2-40B4-BE49-F238E27FC236}">
                <a16:creationId xmlns:a16="http://schemas.microsoft.com/office/drawing/2014/main" id="{5583B0A6-34ED-58D5-EBF4-27A9AF28E2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89923" y="2083725"/>
            <a:ext cx="1204533" cy="1204533"/>
          </a:xfrm>
          <a:prstGeom prst="rect">
            <a:avLst/>
          </a:prstGeom>
        </p:spPr>
      </p:pic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EC73F858-E1AE-DFEA-FABD-F4B2DB596B3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71166" y="59996"/>
            <a:ext cx="14169" cy="3420000"/>
          </a:xfrm>
          <a:prstGeom prst="bentConnector3">
            <a:avLst>
              <a:gd name="adj1" fmla="val -1613381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A3AD4B14-1862-0904-D50F-9680F614CBDD}"/>
              </a:ext>
            </a:extLst>
          </p:cNvPr>
          <p:cNvCxnSpPr/>
          <p:nvPr/>
        </p:nvCxnSpPr>
        <p:spPr>
          <a:xfrm rot="5400000" flipH="1">
            <a:off x="7130303" y="1624880"/>
            <a:ext cx="111280" cy="3420000"/>
          </a:xfrm>
          <a:prstGeom prst="bentConnector3">
            <a:avLst>
              <a:gd name="adj1" fmla="val -205428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A3561D94-D0B9-02B0-D1AB-EEB1FB418D8F}"/>
              </a:ext>
            </a:extLst>
          </p:cNvPr>
          <p:cNvCxnSpPr/>
          <p:nvPr/>
        </p:nvCxnSpPr>
        <p:spPr>
          <a:xfrm rot="5400000" flipH="1">
            <a:off x="3522611" y="1624880"/>
            <a:ext cx="111280" cy="3420000"/>
          </a:xfrm>
          <a:prstGeom prst="bentConnector3">
            <a:avLst>
              <a:gd name="adj1" fmla="val -205428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31F74B85-D897-185E-A45B-4AFAD65087B7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78859" y="59996"/>
            <a:ext cx="14169" cy="3420000"/>
          </a:xfrm>
          <a:prstGeom prst="bentConnector3">
            <a:avLst>
              <a:gd name="adj1" fmla="val -1613381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EC3D45E1-DE53-0C49-92D8-2D95F3B9E71B}"/>
              </a:ext>
            </a:extLst>
          </p:cNvPr>
          <p:cNvSpPr txBox="1"/>
          <p:nvPr/>
        </p:nvSpPr>
        <p:spPr>
          <a:xfrm>
            <a:off x="2882148" y="797243"/>
            <a:ext cx="88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rgbClr val="00B050"/>
                </a:solidFill>
                <a:latin typeface="Chiller" panose="04020404031007020602" pitchFamily="82" charset="0"/>
              </a:rPr>
              <a:t>√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EEAF007-2E3D-2059-765D-07486018BD2D}"/>
              </a:ext>
            </a:extLst>
          </p:cNvPr>
          <p:cNvSpPr txBox="1"/>
          <p:nvPr/>
        </p:nvSpPr>
        <p:spPr>
          <a:xfrm>
            <a:off x="2887440" y="2862446"/>
            <a:ext cx="88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rgbClr val="FF0000"/>
                </a:solidFill>
                <a:latin typeface="Chiller" panose="04020404031007020602" pitchFamily="82" charset="0"/>
              </a:rPr>
              <a:t>X</a:t>
            </a:r>
            <a:endParaRPr lang="pt-BR" sz="9600" b="1" dirty="0">
              <a:solidFill>
                <a:srgbClr val="00B050"/>
              </a:solidFill>
              <a:latin typeface="Chiller" panose="04020404031007020602" pitchFamily="82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2D6FF08-F51A-D6DC-CA6D-D58B5BA2DDC8}"/>
              </a:ext>
            </a:extLst>
          </p:cNvPr>
          <p:cNvSpPr txBox="1"/>
          <p:nvPr/>
        </p:nvSpPr>
        <p:spPr>
          <a:xfrm>
            <a:off x="6572969" y="781007"/>
            <a:ext cx="88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rgbClr val="00B050"/>
                </a:solidFill>
                <a:latin typeface="Chiller" panose="04020404031007020602" pitchFamily="82" charset="0"/>
              </a:rPr>
              <a:t>√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3716594-3B67-D265-A95E-A7F3CF8755ED}"/>
              </a:ext>
            </a:extLst>
          </p:cNvPr>
          <p:cNvSpPr txBox="1"/>
          <p:nvPr/>
        </p:nvSpPr>
        <p:spPr>
          <a:xfrm>
            <a:off x="6618022" y="2862446"/>
            <a:ext cx="88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rgbClr val="FF0000"/>
                </a:solidFill>
                <a:latin typeface="Chiller" panose="04020404031007020602" pitchFamily="82" charset="0"/>
              </a:rPr>
              <a:t>X</a:t>
            </a:r>
            <a:endParaRPr lang="pt-BR" sz="9600" b="1" dirty="0">
              <a:solidFill>
                <a:srgbClr val="00B050"/>
              </a:solidFill>
              <a:latin typeface="Chiller" panose="04020404031007020602" pitchFamily="82" charset="0"/>
            </a:endParaRP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3D2B7339-B18D-0B4F-C9BE-0F233B1F3C77}"/>
              </a:ext>
            </a:extLst>
          </p:cNvPr>
          <p:cNvSpPr txBox="1">
            <a:spLocks/>
          </p:cNvSpPr>
          <p:nvPr/>
        </p:nvSpPr>
        <p:spPr>
          <a:xfrm>
            <a:off x="114926" y="4164609"/>
            <a:ext cx="7040253" cy="2693391"/>
          </a:xfrm>
          <a:prstGeom prst="rect">
            <a:avLst/>
          </a:prstGeom>
          <a:ln>
            <a:noFill/>
          </a:ln>
        </p:spPr>
        <p:txBody>
          <a:bodyPr vert="horz" lIns="91440" tIns="0" rIns="91440" bIns="0" numCol="1" spcCol="540000" rtlCol="0" anchor="t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Cliente pede um prato e tem como condição que o pedido fique pronto em, no máximo, 30 minutos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Garçom leva o pedido para a cozinha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Está faltando um ingrediente, que alguém </a:t>
            </a:r>
            <a:r>
              <a:rPr lang="pt-BR" sz="2000">
                <a:cs typeface="Calibri" panose="020F0502020204030204"/>
              </a:rPr>
              <a:t>vai comprar, </a:t>
            </a:r>
            <a:r>
              <a:rPr lang="pt-BR" sz="2000" dirty="0">
                <a:cs typeface="Calibri" panose="020F0502020204030204"/>
              </a:rPr>
              <a:t>mas demora muito para voltar e o prato não pode ser finalizado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Após o tempo estipulado pelo cliente, o garçom retorna que não foi possível fazer o prato a tempo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A6B46DB-4210-23E3-BDEA-D44EDA77B9B3}"/>
              </a:ext>
            </a:extLst>
          </p:cNvPr>
          <p:cNvSpPr txBox="1"/>
          <p:nvPr/>
        </p:nvSpPr>
        <p:spPr>
          <a:xfrm>
            <a:off x="7014929" y="4746068"/>
            <a:ext cx="5062145" cy="920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4000" dirty="0">
                <a:cs typeface="Calibri" panose="020F0502020204030204"/>
              </a:rPr>
              <a:t>= “GATEWAY TIMEOUT” </a:t>
            </a:r>
          </a:p>
        </p:txBody>
      </p:sp>
    </p:spTree>
    <p:extLst>
      <p:ext uri="{BB962C8B-B14F-4D97-AF65-F5344CB8AC3E}">
        <p14:creationId xmlns:p14="http://schemas.microsoft.com/office/powerpoint/2010/main" val="252289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5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BCF2E-8EE3-9DD1-8A34-EA978D676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/>
          <a:lstStyle/>
          <a:p>
            <a:pPr algn="ctr"/>
            <a:r>
              <a:rPr lang="pt-BR" dirty="0"/>
              <a:t>BUSQUEM CONHECIMENTO! 👽</a:t>
            </a:r>
          </a:p>
        </p:txBody>
      </p:sp>
    </p:spTree>
    <p:extLst>
      <p:ext uri="{BB962C8B-B14F-4D97-AF65-F5344CB8AC3E}">
        <p14:creationId xmlns:p14="http://schemas.microsoft.com/office/powerpoint/2010/main" val="290429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540B1-FAA4-3008-01A6-58FDDF499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6D24A-8CF7-DA18-006B-D37097E96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886"/>
            <a:ext cx="10131425" cy="1456267"/>
          </a:xfrm>
        </p:spPr>
        <p:txBody>
          <a:bodyPr/>
          <a:lstStyle/>
          <a:p>
            <a:r>
              <a:rPr lang="pt-BR" dirty="0">
                <a:cs typeface="Calibri Light"/>
              </a:rPr>
              <a:t>Integração entre sistemas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BFA6A420-5086-0F93-5AA9-59DE2D4D124F}"/>
              </a:ext>
            </a:extLst>
          </p:cNvPr>
          <p:cNvSpPr txBox="1">
            <a:spLocks/>
          </p:cNvSpPr>
          <p:nvPr/>
        </p:nvSpPr>
        <p:spPr>
          <a:xfrm>
            <a:off x="693964" y="1473882"/>
            <a:ext cx="11245788" cy="5290712"/>
          </a:xfrm>
          <a:prstGeom prst="rect">
            <a:avLst/>
          </a:prstGeom>
        </p:spPr>
        <p:txBody>
          <a:bodyPr vert="horz" lIns="91440" tIns="45720" rIns="91440" bIns="45720" numCol="2" spcCol="54000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pt-BR" sz="2000" dirty="0">
                <a:cs typeface="Calibri" panose="020F0502020204030204"/>
              </a:rPr>
              <a:t>Quais são as diferenças entre API e </a:t>
            </a:r>
            <a:r>
              <a:rPr lang="pt-BR" sz="2000" dirty="0" err="1">
                <a:cs typeface="Calibri" panose="020F0502020204030204"/>
              </a:rPr>
              <a:t>Endpoint</a:t>
            </a:r>
            <a:r>
              <a:rPr lang="pt-BR" sz="2000" dirty="0">
                <a:cs typeface="Calibri" panose="020F0502020204030204"/>
              </a:rPr>
              <a:t>?</a:t>
            </a:r>
          </a:p>
          <a:p>
            <a:pPr lvl="1">
              <a:buClr>
                <a:srgbClr val="FFFFFF"/>
              </a:buClr>
              <a:buFont typeface="Courier New"/>
              <a:buChar char="o"/>
            </a:pPr>
            <a:r>
              <a:rPr lang="pt-BR" sz="1800" dirty="0">
                <a:cs typeface="Calibri"/>
              </a:rPr>
              <a:t>O que é uma </a:t>
            </a:r>
            <a:r>
              <a:rPr lang="pt-BR" sz="1800" b="1" dirty="0">
                <a:cs typeface="Calibri"/>
              </a:rPr>
              <a:t>API</a:t>
            </a:r>
            <a:r>
              <a:rPr lang="pt-BR" sz="1800" dirty="0">
                <a:cs typeface="Calibri"/>
              </a:rPr>
              <a:t>?</a:t>
            </a:r>
          </a:p>
          <a:p>
            <a:pPr lvl="1">
              <a:buClr>
                <a:srgbClr val="FFFFFF"/>
              </a:buClr>
              <a:buFont typeface="Courier New"/>
              <a:buChar char="o"/>
            </a:pPr>
            <a:r>
              <a:rPr lang="pt-BR" sz="1800" dirty="0">
                <a:cs typeface="Calibri"/>
              </a:rPr>
              <a:t>“Clientes” e “Servidores”, quem são eles?</a:t>
            </a:r>
          </a:p>
          <a:p>
            <a:pPr lvl="1">
              <a:buClr>
                <a:srgbClr val="FFFFFF"/>
              </a:buClr>
              <a:buFont typeface="Courier New"/>
              <a:buChar char="o"/>
            </a:pPr>
            <a:r>
              <a:rPr lang="pt-BR" sz="1800" dirty="0">
                <a:cs typeface="Calibri"/>
              </a:rPr>
              <a:t>O que é </a:t>
            </a:r>
            <a:r>
              <a:rPr lang="pt-BR" sz="1800" b="1" dirty="0" err="1">
                <a:cs typeface="Calibri"/>
              </a:rPr>
              <a:t>Endpoint</a:t>
            </a:r>
            <a:r>
              <a:rPr lang="pt-BR" sz="1800" dirty="0">
                <a:cs typeface="Calibri"/>
              </a:rPr>
              <a:t>?</a:t>
            </a:r>
          </a:p>
          <a:p>
            <a:pPr lvl="1">
              <a:buClr>
                <a:srgbClr val="FFFFFF"/>
              </a:buClr>
              <a:buFont typeface="Courier New"/>
              <a:buChar char="o"/>
            </a:pPr>
            <a:endParaRPr lang="pt-BR" dirty="0">
              <a:cs typeface="Calibri"/>
            </a:endParaRPr>
          </a:p>
          <a:p>
            <a:pPr>
              <a:buClr>
                <a:srgbClr val="FFFFFF"/>
              </a:buClr>
              <a:buAutoNum type="arabicPeriod"/>
            </a:pPr>
            <a:r>
              <a:rPr lang="pt-BR" sz="2000" dirty="0">
                <a:cs typeface="Calibri"/>
              </a:rPr>
              <a:t>Como uma API funciona?</a:t>
            </a:r>
          </a:p>
          <a:p>
            <a:pPr lvl="1">
              <a:buClr>
                <a:srgbClr val="FFFFFF"/>
              </a:buClr>
              <a:buFont typeface="Courier New"/>
              <a:buChar char="o"/>
            </a:pPr>
            <a:r>
              <a:rPr lang="pt-BR" sz="1800" dirty="0">
                <a:cs typeface="Calibri"/>
              </a:rPr>
              <a:t>O que é um recurso? </a:t>
            </a:r>
          </a:p>
          <a:p>
            <a:pPr lvl="1">
              <a:buClr>
                <a:srgbClr val="FFFFFF"/>
              </a:buClr>
              <a:buFont typeface="Courier New"/>
              <a:buChar char="o"/>
            </a:pPr>
            <a:r>
              <a:rPr lang="pt-BR" sz="1800" dirty="0">
                <a:cs typeface="Calibri"/>
              </a:rPr>
              <a:t>Consulta, criação, modificação e deleção de recursos e a relação com os "verbos" HTTP</a:t>
            </a:r>
          </a:p>
          <a:p>
            <a:pPr lvl="1">
              <a:buClr>
                <a:srgbClr val="FFFFFF"/>
              </a:buClr>
              <a:buFont typeface="Courier New"/>
              <a:buChar char="o"/>
            </a:pPr>
            <a:r>
              <a:rPr lang="pt-BR" sz="1800" dirty="0">
                <a:cs typeface="Calibri"/>
              </a:rPr>
              <a:t>O que é REST / </a:t>
            </a:r>
            <a:r>
              <a:rPr lang="pt-BR" sz="1800" dirty="0" err="1">
                <a:cs typeface="Calibri"/>
              </a:rPr>
              <a:t>Restful</a:t>
            </a:r>
            <a:r>
              <a:rPr lang="pt-BR" sz="1800" dirty="0">
                <a:cs typeface="Calibri"/>
              </a:rPr>
              <a:t>?</a:t>
            </a:r>
          </a:p>
          <a:p>
            <a:pPr marL="342900" indent="-342900">
              <a:buClr>
                <a:srgbClr val="FFFFFF"/>
              </a:buClr>
              <a:buAutoNum type="arabicPeriod"/>
            </a:pPr>
            <a:endParaRPr lang="pt-BR" dirty="0">
              <a:cs typeface="Calibri"/>
            </a:endParaRPr>
          </a:p>
          <a:p>
            <a:pPr marL="342900" indent="-342900">
              <a:buClr>
                <a:srgbClr val="FFFFFF"/>
              </a:buClr>
              <a:buAutoNum type="arabicPeriod"/>
            </a:pPr>
            <a:r>
              <a:rPr lang="pt-BR" sz="2000" dirty="0">
                <a:cs typeface="Calibri"/>
              </a:rPr>
              <a:t>Status das integrações: os códigos HTTP</a:t>
            </a:r>
          </a:p>
          <a:p>
            <a:pPr lvl="1">
              <a:buClr>
                <a:srgbClr val="FFFFFF"/>
              </a:buClr>
              <a:buFont typeface="Courier New" panose="02070309020205020404" pitchFamily="49" charset="0"/>
              <a:buChar char="o"/>
            </a:pPr>
            <a:r>
              <a:rPr lang="pt-BR" sz="1800" dirty="0">
                <a:cs typeface="Calibri"/>
              </a:rPr>
              <a:t>O que acontece no “caminho feliz”</a:t>
            </a:r>
          </a:p>
          <a:p>
            <a:pPr lvl="1">
              <a:buClr>
                <a:srgbClr val="FFFFFF"/>
              </a:buClr>
              <a:buFont typeface="Courier New" panose="02070309020205020404" pitchFamily="49" charset="0"/>
              <a:buChar char="o"/>
            </a:pPr>
            <a:r>
              <a:rPr lang="pt-BR" sz="1800" dirty="0">
                <a:cs typeface="Calibri"/>
              </a:rPr>
              <a:t>O que acontece quando o cliente “erra”</a:t>
            </a:r>
          </a:p>
          <a:p>
            <a:pPr lvl="1">
              <a:buClr>
                <a:srgbClr val="FFFFFF"/>
              </a:buClr>
              <a:buFont typeface="Courier New" panose="02070309020205020404" pitchFamily="49" charset="0"/>
              <a:buChar char="o"/>
            </a:pPr>
            <a:r>
              <a:rPr lang="pt-BR" sz="1800" dirty="0">
                <a:cs typeface="Calibri"/>
              </a:rPr>
              <a:t>O que acontece quando o servidor “erra”</a:t>
            </a:r>
          </a:p>
          <a:p>
            <a:pPr marL="457200" lvl="1" indent="0">
              <a:buClr>
                <a:srgbClr val="FFFFFF"/>
              </a:buClr>
              <a:buNone/>
            </a:pPr>
            <a:endParaRPr lang="pt-BR" sz="1800" dirty="0">
              <a:cs typeface="Calibri"/>
            </a:endParaRPr>
          </a:p>
          <a:p>
            <a:pPr marL="342900" indent="-342900">
              <a:buClr>
                <a:srgbClr val="FFFFFF"/>
              </a:buClr>
              <a:buAutoNum type="arabicPeriod"/>
            </a:pPr>
            <a:r>
              <a:rPr lang="pt-BR" sz="2000" dirty="0">
                <a:cs typeface="Calibri"/>
              </a:rPr>
              <a:t>“Onde” a API fica?</a:t>
            </a:r>
          </a:p>
          <a:p>
            <a:pPr lvl="1">
              <a:buClr>
                <a:srgbClr val="FFFFFF"/>
              </a:buClr>
              <a:buFont typeface="Courier New,monospace"/>
              <a:buChar char="o"/>
            </a:pPr>
            <a:r>
              <a:rPr lang="pt-BR" sz="1800" dirty="0">
                <a:cs typeface="Calibri"/>
              </a:rPr>
              <a:t>O que é </a:t>
            </a:r>
            <a:r>
              <a:rPr lang="pt-BR" sz="1800" dirty="0" err="1">
                <a:cs typeface="Calibri"/>
              </a:rPr>
              <a:t>OnPremises</a:t>
            </a:r>
            <a:r>
              <a:rPr lang="pt-BR" sz="1800" dirty="0">
                <a:cs typeface="Calibri"/>
              </a:rPr>
              <a:t>?</a:t>
            </a:r>
          </a:p>
          <a:p>
            <a:pPr lvl="1">
              <a:buClr>
                <a:srgbClr val="FFFFFF"/>
              </a:buClr>
              <a:buFont typeface="Courier New,monospace"/>
              <a:buChar char="o"/>
            </a:pPr>
            <a:r>
              <a:rPr lang="pt-BR" sz="1800" dirty="0">
                <a:cs typeface="Calibri"/>
              </a:rPr>
              <a:t>O que é Cloud? O que é AWS?</a:t>
            </a:r>
          </a:p>
          <a:p>
            <a:pPr lvl="1">
              <a:buClr>
                <a:srgbClr val="FFFFFF"/>
              </a:buClr>
              <a:buFont typeface="Courier New,monospace"/>
              <a:buChar char="o"/>
            </a:pPr>
            <a:endParaRPr lang="pt-BR" sz="2000" dirty="0">
              <a:cs typeface="Calibri"/>
            </a:endParaRPr>
          </a:p>
          <a:p>
            <a:pPr marL="457200" indent="-457200">
              <a:buClr>
                <a:srgbClr val="FFFFFF"/>
              </a:buClr>
              <a:buFont typeface="+mj-lt"/>
              <a:buAutoNum type="arabicPeriod"/>
            </a:pPr>
            <a:r>
              <a:rPr lang="pt-BR" sz="2000" dirty="0">
                <a:cs typeface="Calibri"/>
              </a:rPr>
              <a:t>Como acessar os recursos disponibilizados por uma API</a:t>
            </a:r>
            <a:endParaRPr lang="pt-BR" sz="1800" dirty="0"/>
          </a:p>
          <a:p>
            <a:pPr lvl="1">
              <a:buClr>
                <a:srgbClr val="FFFFFF"/>
              </a:buClr>
              <a:buFont typeface="Courier New"/>
              <a:buChar char="o"/>
            </a:pPr>
            <a:r>
              <a:rPr lang="pt-BR" sz="1800" dirty="0"/>
              <a:t>Qualquer um pode usar </a:t>
            </a:r>
            <a:r>
              <a:rPr lang="pt-BR" sz="1800" dirty="0" err="1"/>
              <a:t>API’s</a:t>
            </a:r>
            <a:r>
              <a:rPr lang="pt-BR" sz="1800" dirty="0"/>
              <a:t>?</a:t>
            </a:r>
          </a:p>
          <a:p>
            <a:pPr lvl="2">
              <a:buClr>
                <a:srgbClr val="FFFFFF"/>
              </a:buClr>
              <a:buFont typeface="Courier New"/>
              <a:buChar char="o"/>
            </a:pPr>
            <a:r>
              <a:rPr lang="pt-BR" sz="1600" dirty="0"/>
              <a:t>Autorização </a:t>
            </a:r>
            <a:r>
              <a:rPr lang="pt-BR" sz="1600" i="1" dirty="0"/>
              <a:t>versus</a:t>
            </a:r>
            <a:r>
              <a:rPr lang="pt-BR" sz="1600" dirty="0"/>
              <a:t> Autenticação</a:t>
            </a:r>
          </a:p>
          <a:p>
            <a:pPr lvl="1">
              <a:buClr>
                <a:srgbClr val="FFFFFF"/>
              </a:buClr>
              <a:buFont typeface="Courier New"/>
              <a:buChar char="o"/>
            </a:pPr>
            <a:r>
              <a:rPr lang="pt-BR" sz="1800" dirty="0"/>
              <a:t>O que é um gateway? Qual é sua importância?</a:t>
            </a:r>
          </a:p>
        </p:txBody>
      </p:sp>
    </p:spTree>
    <p:extLst>
      <p:ext uri="{BB962C8B-B14F-4D97-AF65-F5344CB8AC3E}">
        <p14:creationId xmlns:p14="http://schemas.microsoft.com/office/powerpoint/2010/main" val="140630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684FB-D8E2-D815-C374-75717100A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40784-28B6-0D6E-33FA-06E84785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886"/>
            <a:ext cx="10131425" cy="1456267"/>
          </a:xfrm>
        </p:spPr>
        <p:txBody>
          <a:bodyPr/>
          <a:lstStyle/>
          <a:p>
            <a:r>
              <a:rPr lang="pt-BR" dirty="0">
                <a:cs typeface="Calibri Light"/>
              </a:rPr>
              <a:t>Integração entre sistemas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10CBF1EA-3439-C5D3-6398-0B87E0CD0288}"/>
              </a:ext>
            </a:extLst>
          </p:cNvPr>
          <p:cNvSpPr txBox="1">
            <a:spLocks/>
          </p:cNvSpPr>
          <p:nvPr/>
        </p:nvSpPr>
        <p:spPr>
          <a:xfrm>
            <a:off x="693964" y="1473882"/>
            <a:ext cx="11245788" cy="5290712"/>
          </a:xfrm>
          <a:prstGeom prst="rect">
            <a:avLst/>
          </a:prstGeom>
        </p:spPr>
        <p:txBody>
          <a:bodyPr vert="horz" lIns="91440" tIns="45720" rIns="91440" bIns="45720" numCol="2" spcCol="54000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pt-BR" sz="2000" dirty="0">
                <a:cs typeface="Calibri" panose="020F0502020204030204"/>
              </a:rPr>
              <a:t>Quais são as diferenças entre API e </a:t>
            </a:r>
            <a:r>
              <a:rPr lang="pt-BR" sz="2000" dirty="0" err="1">
                <a:cs typeface="Calibri" panose="020F0502020204030204"/>
              </a:rPr>
              <a:t>Endpoint</a:t>
            </a:r>
            <a:r>
              <a:rPr lang="pt-BR" sz="2000" dirty="0">
                <a:cs typeface="Calibri" panose="020F0502020204030204"/>
              </a:rPr>
              <a:t>?</a:t>
            </a:r>
          </a:p>
          <a:p>
            <a:pPr lvl="1">
              <a:buClr>
                <a:srgbClr val="FFFFFF"/>
              </a:buClr>
              <a:buFont typeface="Courier New"/>
              <a:buChar char="o"/>
            </a:pPr>
            <a:r>
              <a:rPr lang="pt-BR" sz="1800" dirty="0">
                <a:cs typeface="Calibri"/>
              </a:rPr>
              <a:t>O que é uma </a:t>
            </a:r>
            <a:r>
              <a:rPr lang="pt-BR" sz="1800" b="1" dirty="0">
                <a:cs typeface="Calibri"/>
              </a:rPr>
              <a:t>API</a:t>
            </a:r>
            <a:r>
              <a:rPr lang="pt-BR" sz="1800" dirty="0">
                <a:cs typeface="Calibri"/>
              </a:rPr>
              <a:t>?</a:t>
            </a:r>
          </a:p>
          <a:p>
            <a:pPr lvl="1">
              <a:buClr>
                <a:srgbClr val="FFFFFF"/>
              </a:buClr>
              <a:buFont typeface="Courier New"/>
              <a:buChar char="o"/>
            </a:pPr>
            <a:r>
              <a:rPr lang="pt-BR" sz="1800" dirty="0">
                <a:cs typeface="Calibri"/>
              </a:rPr>
              <a:t>“Clientes” e “Servidores”, quem são eles?</a:t>
            </a:r>
          </a:p>
          <a:p>
            <a:pPr lvl="1">
              <a:buClr>
                <a:srgbClr val="FFFFFF"/>
              </a:buClr>
              <a:buFont typeface="Courier New"/>
              <a:buChar char="o"/>
            </a:pPr>
            <a:r>
              <a:rPr lang="pt-BR" sz="1800" dirty="0">
                <a:cs typeface="Calibri"/>
              </a:rPr>
              <a:t>O que é </a:t>
            </a:r>
            <a:r>
              <a:rPr lang="pt-BR" sz="1800" b="1" dirty="0" err="1">
                <a:cs typeface="Calibri"/>
              </a:rPr>
              <a:t>Endpoint</a:t>
            </a:r>
            <a:r>
              <a:rPr lang="pt-BR" sz="1800" dirty="0">
                <a:cs typeface="Calibri"/>
              </a:rPr>
              <a:t>?</a:t>
            </a:r>
          </a:p>
          <a:p>
            <a:pPr lvl="1">
              <a:buClr>
                <a:srgbClr val="FFFFFF"/>
              </a:buClr>
              <a:buFont typeface="Courier New"/>
              <a:buChar char="o"/>
            </a:pPr>
            <a:endParaRPr lang="pt-BR" dirty="0">
              <a:cs typeface="Calibri"/>
            </a:endParaRPr>
          </a:p>
          <a:p>
            <a:pPr>
              <a:buClr>
                <a:srgbClr val="FFFFFF"/>
              </a:buClr>
              <a:buAutoNum type="arabicPeriod"/>
            </a:pPr>
            <a:r>
              <a:rPr lang="pt-BR" sz="2000" dirty="0">
                <a:cs typeface="Calibri"/>
              </a:rPr>
              <a:t>Como uma API funciona?</a:t>
            </a:r>
          </a:p>
          <a:p>
            <a:pPr lvl="1">
              <a:buClr>
                <a:srgbClr val="FFFFFF"/>
              </a:buClr>
              <a:buFont typeface="Courier New"/>
              <a:buChar char="o"/>
            </a:pPr>
            <a:r>
              <a:rPr lang="pt-BR" sz="1800" dirty="0">
                <a:cs typeface="Calibri"/>
              </a:rPr>
              <a:t>O que é um recurso? </a:t>
            </a:r>
          </a:p>
          <a:p>
            <a:pPr lvl="1">
              <a:buClr>
                <a:srgbClr val="FFFFFF"/>
              </a:buClr>
              <a:buFont typeface="Courier New"/>
              <a:buChar char="o"/>
            </a:pPr>
            <a:r>
              <a:rPr lang="pt-BR" sz="1800" dirty="0">
                <a:cs typeface="Calibri"/>
              </a:rPr>
              <a:t>Consulta, criação, modificação e deleção de recursos e a relação com os "verbos" HTTP</a:t>
            </a:r>
          </a:p>
          <a:p>
            <a:pPr lvl="1">
              <a:buClr>
                <a:srgbClr val="FFFFFF"/>
              </a:buClr>
              <a:buFont typeface="Courier New"/>
              <a:buChar char="o"/>
            </a:pPr>
            <a:r>
              <a:rPr lang="pt-BR" sz="1800" dirty="0">
                <a:cs typeface="Calibri"/>
              </a:rPr>
              <a:t>O que é REST / </a:t>
            </a:r>
            <a:r>
              <a:rPr lang="pt-BR" sz="1800" dirty="0" err="1">
                <a:cs typeface="Calibri"/>
              </a:rPr>
              <a:t>Restful</a:t>
            </a:r>
            <a:r>
              <a:rPr lang="pt-BR" sz="1800" dirty="0">
                <a:cs typeface="Calibri"/>
              </a:rPr>
              <a:t>?</a:t>
            </a:r>
          </a:p>
          <a:p>
            <a:pPr marL="342900" indent="-342900">
              <a:buClr>
                <a:srgbClr val="FFFFFF"/>
              </a:buClr>
              <a:buAutoNum type="arabicPeriod"/>
            </a:pPr>
            <a:endParaRPr lang="pt-BR" dirty="0">
              <a:cs typeface="Calibri"/>
            </a:endParaRPr>
          </a:p>
          <a:p>
            <a:pPr marL="342900" indent="-342900">
              <a:buClr>
                <a:srgbClr val="FFFFFF"/>
              </a:buClr>
              <a:buAutoNum type="arabicPeriod"/>
            </a:pPr>
            <a:r>
              <a:rPr lang="pt-BR" sz="2000" dirty="0">
                <a:cs typeface="Calibri"/>
              </a:rPr>
              <a:t>Status das integrações: os códigos HTTP</a:t>
            </a:r>
          </a:p>
          <a:p>
            <a:pPr lvl="1">
              <a:buClr>
                <a:srgbClr val="FFFFFF"/>
              </a:buClr>
              <a:buFont typeface="Courier New" panose="02070309020205020404" pitchFamily="49" charset="0"/>
              <a:buChar char="o"/>
            </a:pPr>
            <a:r>
              <a:rPr lang="pt-BR" sz="1800" dirty="0">
                <a:cs typeface="Calibri"/>
              </a:rPr>
              <a:t>O que acontece no “caminho feliz”</a:t>
            </a:r>
          </a:p>
          <a:p>
            <a:pPr lvl="1">
              <a:buClr>
                <a:srgbClr val="FFFFFF"/>
              </a:buClr>
              <a:buFont typeface="Courier New" panose="02070309020205020404" pitchFamily="49" charset="0"/>
              <a:buChar char="o"/>
            </a:pPr>
            <a:r>
              <a:rPr lang="pt-BR" sz="1800" dirty="0">
                <a:cs typeface="Calibri"/>
              </a:rPr>
              <a:t>O que acontece quando o cliente “erra”</a:t>
            </a:r>
          </a:p>
          <a:p>
            <a:pPr lvl="1">
              <a:buClr>
                <a:srgbClr val="FFFFFF"/>
              </a:buClr>
              <a:buFont typeface="Courier New" panose="02070309020205020404" pitchFamily="49" charset="0"/>
              <a:buChar char="o"/>
            </a:pPr>
            <a:r>
              <a:rPr lang="pt-BR" sz="1800" dirty="0">
                <a:cs typeface="Calibri"/>
              </a:rPr>
              <a:t>O que acontece quando o servidor “erra”</a:t>
            </a:r>
          </a:p>
          <a:p>
            <a:pPr marL="457200" lvl="1" indent="0">
              <a:buClr>
                <a:srgbClr val="FFFFFF"/>
              </a:buClr>
              <a:buNone/>
            </a:pPr>
            <a:endParaRPr lang="pt-BR" sz="1800" dirty="0">
              <a:cs typeface="Calibri"/>
            </a:endParaRPr>
          </a:p>
          <a:p>
            <a:pPr marL="342900" indent="-342900">
              <a:buClr>
                <a:srgbClr val="FFFFFF"/>
              </a:buClr>
              <a:buAutoNum type="arabicPeriod"/>
            </a:pPr>
            <a:r>
              <a:rPr lang="pt-BR" sz="2000" dirty="0">
                <a:cs typeface="Calibri"/>
              </a:rPr>
              <a:t>“Onde” a API fica?</a:t>
            </a:r>
          </a:p>
          <a:p>
            <a:pPr lvl="1">
              <a:buClr>
                <a:srgbClr val="FFFFFF"/>
              </a:buClr>
              <a:buFont typeface="Courier New,monospace"/>
              <a:buChar char="o"/>
            </a:pPr>
            <a:r>
              <a:rPr lang="pt-BR" sz="1800" dirty="0">
                <a:cs typeface="Calibri"/>
              </a:rPr>
              <a:t>O que é </a:t>
            </a:r>
            <a:r>
              <a:rPr lang="pt-BR" sz="1800" dirty="0" err="1">
                <a:cs typeface="Calibri"/>
              </a:rPr>
              <a:t>OnPremises</a:t>
            </a:r>
            <a:r>
              <a:rPr lang="pt-BR" sz="1800" dirty="0">
                <a:cs typeface="Calibri"/>
              </a:rPr>
              <a:t>?</a:t>
            </a:r>
          </a:p>
          <a:p>
            <a:pPr lvl="1">
              <a:buClr>
                <a:srgbClr val="FFFFFF"/>
              </a:buClr>
              <a:buFont typeface="Courier New,monospace"/>
              <a:buChar char="o"/>
            </a:pPr>
            <a:r>
              <a:rPr lang="pt-BR" sz="1800" dirty="0">
                <a:cs typeface="Calibri"/>
              </a:rPr>
              <a:t>O que é Cloud? O que é AWS?</a:t>
            </a:r>
          </a:p>
          <a:p>
            <a:pPr lvl="1">
              <a:buClr>
                <a:srgbClr val="FFFFFF"/>
              </a:buClr>
              <a:buFont typeface="Courier New,monospace"/>
              <a:buChar char="o"/>
            </a:pPr>
            <a:endParaRPr lang="pt-BR" sz="2000" dirty="0">
              <a:cs typeface="Calibri"/>
            </a:endParaRPr>
          </a:p>
          <a:p>
            <a:pPr marL="457200" indent="-457200">
              <a:buClr>
                <a:srgbClr val="FFFFFF"/>
              </a:buClr>
              <a:buFont typeface="+mj-lt"/>
              <a:buAutoNum type="arabicPeriod"/>
            </a:pPr>
            <a:r>
              <a:rPr lang="pt-BR" sz="2000" dirty="0">
                <a:cs typeface="Calibri"/>
              </a:rPr>
              <a:t>Como acessar os recursos disponibilizados por uma API</a:t>
            </a:r>
            <a:endParaRPr lang="pt-BR" sz="1800" dirty="0"/>
          </a:p>
          <a:p>
            <a:pPr lvl="1">
              <a:buClr>
                <a:srgbClr val="FFFFFF"/>
              </a:buClr>
              <a:buFont typeface="Courier New"/>
              <a:buChar char="o"/>
            </a:pPr>
            <a:r>
              <a:rPr lang="pt-BR" sz="1800" dirty="0"/>
              <a:t>Qualquer um pode usar </a:t>
            </a:r>
            <a:r>
              <a:rPr lang="pt-BR" sz="1800" dirty="0" err="1"/>
              <a:t>API’s</a:t>
            </a:r>
            <a:r>
              <a:rPr lang="pt-BR" sz="1800" dirty="0"/>
              <a:t>?</a:t>
            </a:r>
          </a:p>
          <a:p>
            <a:pPr lvl="2">
              <a:buClr>
                <a:srgbClr val="FFFFFF"/>
              </a:buClr>
              <a:buFont typeface="Courier New"/>
              <a:buChar char="o"/>
            </a:pPr>
            <a:r>
              <a:rPr lang="pt-BR" sz="1600" dirty="0"/>
              <a:t>Autorização </a:t>
            </a:r>
            <a:r>
              <a:rPr lang="pt-BR" sz="1600" i="1" dirty="0"/>
              <a:t>versus</a:t>
            </a:r>
            <a:r>
              <a:rPr lang="pt-BR" sz="1600" dirty="0"/>
              <a:t> Autenticação</a:t>
            </a:r>
          </a:p>
          <a:p>
            <a:pPr lvl="1">
              <a:buClr>
                <a:srgbClr val="FFFFFF"/>
              </a:buClr>
              <a:buFont typeface="Courier New"/>
              <a:buChar char="o"/>
            </a:pPr>
            <a:r>
              <a:rPr lang="pt-BR" sz="1800" dirty="0"/>
              <a:t>O que é um gateway? Qual é sua importância?</a:t>
            </a:r>
          </a:p>
        </p:txBody>
      </p:sp>
    </p:spTree>
    <p:extLst>
      <p:ext uri="{BB962C8B-B14F-4D97-AF65-F5344CB8AC3E}">
        <p14:creationId xmlns:p14="http://schemas.microsoft.com/office/powerpoint/2010/main" val="210930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0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6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12552-47C9-8704-74E7-475DE1383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A108F-B087-D7D7-88C9-9D9244AD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33" y="0"/>
            <a:ext cx="10131425" cy="1456267"/>
          </a:xfrm>
        </p:spPr>
        <p:txBody>
          <a:bodyPr/>
          <a:lstStyle/>
          <a:p>
            <a:r>
              <a:rPr lang="pt-BR" dirty="0"/>
              <a:t>Relembrando alguns conceitos</a:t>
            </a:r>
          </a:p>
        </p:txBody>
      </p:sp>
      <p:pic>
        <p:nvPicPr>
          <p:cNvPr id="121" name="Gráfico 120" descr="Garçom com preenchimento sólido">
            <a:extLst>
              <a:ext uri="{FF2B5EF4-FFF2-40B4-BE49-F238E27FC236}">
                <a16:creationId xmlns:a16="http://schemas.microsoft.com/office/drawing/2014/main" id="{E3F4BEBA-4819-EB65-CF0C-F1A6A9A26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3542" y="2109825"/>
            <a:ext cx="914400" cy="914400"/>
          </a:xfrm>
          <a:prstGeom prst="rect">
            <a:avLst/>
          </a:prstGeom>
        </p:spPr>
      </p:pic>
      <p:pic>
        <p:nvPicPr>
          <p:cNvPr id="122" name="Picture 2">
            <a:extLst>
              <a:ext uri="{FF2B5EF4-FFF2-40B4-BE49-F238E27FC236}">
                <a16:creationId xmlns:a16="http://schemas.microsoft.com/office/drawing/2014/main" id="{90C532FE-BFFE-19F4-A169-C99F5FDC8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081" y="2058761"/>
            <a:ext cx="1204533" cy="1204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ráfico 122" descr="Pessoa comendo com preenchimento sólido">
            <a:extLst>
              <a:ext uri="{FF2B5EF4-FFF2-40B4-BE49-F238E27FC236}">
                <a16:creationId xmlns:a16="http://schemas.microsoft.com/office/drawing/2014/main" id="{03DC4A21-4126-7701-F925-87CD402DC2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89923" y="2083725"/>
            <a:ext cx="1204533" cy="1204533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F7F5CE49-2748-567A-9522-8872BA9EFAB8}"/>
              </a:ext>
            </a:extLst>
          </p:cNvPr>
          <p:cNvGrpSpPr/>
          <p:nvPr/>
        </p:nvGrpSpPr>
        <p:grpSpPr>
          <a:xfrm>
            <a:off x="1978346" y="1565518"/>
            <a:ext cx="3380497" cy="216000"/>
            <a:chOff x="1978346" y="1565518"/>
            <a:chExt cx="3380497" cy="216000"/>
          </a:xfrm>
        </p:grpSpPr>
        <p:cxnSp>
          <p:nvCxnSpPr>
            <p:cNvPr id="124" name="Conector: Angulado 123">
              <a:extLst>
                <a:ext uri="{FF2B5EF4-FFF2-40B4-BE49-F238E27FC236}">
                  <a16:creationId xmlns:a16="http://schemas.microsoft.com/office/drawing/2014/main" id="{E2314E79-941F-8CAE-5275-E45F7E5C8673}"/>
                </a:ext>
              </a:extLst>
            </p:cNvPr>
            <p:cNvCxnSpPr>
              <a:cxnSpLocks/>
            </p:cNvCxnSpPr>
            <p:nvPr/>
          </p:nvCxnSpPr>
          <p:spPr>
            <a:xfrm>
              <a:off x="1979781" y="1565518"/>
              <a:ext cx="3379062" cy="21600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ector reto 124">
              <a:extLst>
                <a:ext uri="{FF2B5EF4-FFF2-40B4-BE49-F238E27FC236}">
                  <a16:creationId xmlns:a16="http://schemas.microsoft.com/office/drawing/2014/main" id="{B7CB448F-DEAC-4EED-7C19-E790E5050F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8346" y="1569562"/>
              <a:ext cx="0" cy="180000"/>
            </a:xfrm>
            <a:prstGeom prst="line">
              <a:avLst/>
            </a:prstGeom>
            <a:ln w="254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3309E392-F751-F210-5D19-3632C1DBC58F}"/>
              </a:ext>
            </a:extLst>
          </p:cNvPr>
          <p:cNvGrpSpPr/>
          <p:nvPr/>
        </p:nvGrpSpPr>
        <p:grpSpPr>
          <a:xfrm>
            <a:off x="1898892" y="3135505"/>
            <a:ext cx="3451860" cy="424704"/>
            <a:chOff x="1898892" y="3135505"/>
            <a:chExt cx="3451860" cy="424704"/>
          </a:xfrm>
        </p:grpSpPr>
        <p:cxnSp>
          <p:nvCxnSpPr>
            <p:cNvPr id="126" name="Conector: Angulado 125">
              <a:extLst>
                <a:ext uri="{FF2B5EF4-FFF2-40B4-BE49-F238E27FC236}">
                  <a16:creationId xmlns:a16="http://schemas.microsoft.com/office/drawing/2014/main" id="{95567071-DB3D-0976-0175-2B870150C0C2}"/>
                </a:ext>
              </a:extLst>
            </p:cNvPr>
            <p:cNvCxnSpPr>
              <a:cxnSpLocks/>
            </p:cNvCxnSpPr>
            <p:nvPr/>
          </p:nvCxnSpPr>
          <p:spPr>
            <a:xfrm>
              <a:off x="1898892" y="3135505"/>
              <a:ext cx="3379062" cy="360000"/>
            </a:xfrm>
            <a:prstGeom prst="bentConnector2">
              <a:avLst/>
            </a:prstGeom>
            <a:ln>
              <a:tailEnd type="triangle"/>
            </a:ln>
            <a:scene3d>
              <a:camera prst="orthographicFront">
                <a:rot lat="10800000" lon="10800000" rev="0"/>
              </a:camera>
              <a:lightRig rig="threePt" dir="t"/>
            </a:scene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Conector reto 126">
              <a:extLst>
                <a:ext uri="{FF2B5EF4-FFF2-40B4-BE49-F238E27FC236}">
                  <a16:creationId xmlns:a16="http://schemas.microsoft.com/office/drawing/2014/main" id="{9B030D77-07CC-7F36-BF59-22DD77427B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0752" y="3426460"/>
              <a:ext cx="0" cy="133749"/>
            </a:xfrm>
            <a:prstGeom prst="line">
              <a:avLst/>
            </a:prstGeom>
            <a:scene3d>
              <a:camera prst="orthographicFront">
                <a:rot lat="10800000" lon="10800000" rev="0"/>
              </a:camera>
              <a:lightRig rig="threePt" dir="t"/>
            </a:scene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18F685F-ED7A-149C-A295-DB4238255A4A}"/>
              </a:ext>
            </a:extLst>
          </p:cNvPr>
          <p:cNvGrpSpPr/>
          <p:nvPr/>
        </p:nvGrpSpPr>
        <p:grpSpPr>
          <a:xfrm>
            <a:off x="5516880" y="1564637"/>
            <a:ext cx="3379062" cy="180001"/>
            <a:chOff x="5516880" y="1564637"/>
            <a:chExt cx="3379062" cy="180001"/>
          </a:xfrm>
        </p:grpSpPr>
        <p:cxnSp>
          <p:nvCxnSpPr>
            <p:cNvPr id="128" name="Conector: Angulado 127">
              <a:extLst>
                <a:ext uri="{FF2B5EF4-FFF2-40B4-BE49-F238E27FC236}">
                  <a16:creationId xmlns:a16="http://schemas.microsoft.com/office/drawing/2014/main" id="{1D9DBB7A-5887-425A-A23F-D78BA87A338D}"/>
                </a:ext>
              </a:extLst>
            </p:cNvPr>
            <p:cNvCxnSpPr>
              <a:cxnSpLocks/>
            </p:cNvCxnSpPr>
            <p:nvPr/>
          </p:nvCxnSpPr>
          <p:spPr>
            <a:xfrm>
              <a:off x="5516880" y="1564637"/>
              <a:ext cx="3379062" cy="12276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Conector reto 128">
              <a:extLst>
                <a:ext uri="{FF2B5EF4-FFF2-40B4-BE49-F238E27FC236}">
                  <a16:creationId xmlns:a16="http://schemas.microsoft.com/office/drawing/2014/main" id="{B1ED1C14-5F12-0945-16D4-62A4CC610F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7039" y="1564638"/>
              <a:ext cx="0" cy="180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866CF8E-5CE0-B5D9-6E2A-A0A660B118DC}"/>
              </a:ext>
            </a:extLst>
          </p:cNvPr>
          <p:cNvGrpSpPr/>
          <p:nvPr/>
        </p:nvGrpSpPr>
        <p:grpSpPr>
          <a:xfrm>
            <a:off x="5441541" y="3312064"/>
            <a:ext cx="3451861" cy="240842"/>
            <a:chOff x="5441541" y="3312064"/>
            <a:chExt cx="3451861" cy="240842"/>
          </a:xfrm>
        </p:grpSpPr>
        <p:cxnSp>
          <p:nvCxnSpPr>
            <p:cNvPr id="130" name="Conector: Angulado 129">
              <a:extLst>
                <a:ext uri="{FF2B5EF4-FFF2-40B4-BE49-F238E27FC236}">
                  <a16:creationId xmlns:a16="http://schemas.microsoft.com/office/drawing/2014/main" id="{76425E88-0685-7B7F-2B98-0C8A5BC61434}"/>
                </a:ext>
              </a:extLst>
            </p:cNvPr>
            <p:cNvCxnSpPr>
              <a:cxnSpLocks/>
            </p:cNvCxnSpPr>
            <p:nvPr/>
          </p:nvCxnSpPr>
          <p:spPr>
            <a:xfrm>
              <a:off x="5441541" y="3312064"/>
              <a:ext cx="3379062" cy="180000"/>
            </a:xfrm>
            <a:prstGeom prst="bentConnector2">
              <a:avLst/>
            </a:prstGeom>
            <a:ln>
              <a:tailEnd type="triangle"/>
            </a:ln>
            <a:scene3d>
              <a:camera prst="orthographicFront">
                <a:rot lat="10800000" lon="10800000" rev="0"/>
              </a:camera>
              <a:lightRig rig="threePt" dir="t"/>
            </a:scene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Conector reto 130">
              <a:extLst>
                <a:ext uri="{FF2B5EF4-FFF2-40B4-BE49-F238E27FC236}">
                  <a16:creationId xmlns:a16="http://schemas.microsoft.com/office/drawing/2014/main" id="{C1011C06-6204-166F-72F4-6DA5580D72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3402" y="3360532"/>
              <a:ext cx="0" cy="192374"/>
            </a:xfrm>
            <a:prstGeom prst="line">
              <a:avLst/>
            </a:prstGeom>
            <a:scene3d>
              <a:camera prst="orthographicFront">
                <a:rot lat="10800000" lon="10800000" rev="0"/>
              </a:camera>
              <a:lightRig rig="threePt" dir="t"/>
            </a:scene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7" name="Espaço Reservado para Conteúdo 2">
            <a:extLst>
              <a:ext uri="{FF2B5EF4-FFF2-40B4-BE49-F238E27FC236}">
                <a16:creationId xmlns:a16="http://schemas.microsoft.com/office/drawing/2014/main" id="{89EF021A-768A-0F5C-F477-AC7B078FB652}"/>
              </a:ext>
            </a:extLst>
          </p:cNvPr>
          <p:cNvSpPr txBox="1">
            <a:spLocks/>
          </p:cNvSpPr>
          <p:nvPr/>
        </p:nvSpPr>
        <p:spPr>
          <a:xfrm>
            <a:off x="1629759" y="1631512"/>
            <a:ext cx="1016119" cy="412430"/>
          </a:xfrm>
          <a:prstGeom prst="rect">
            <a:avLst/>
          </a:prstGeom>
        </p:spPr>
        <p:txBody>
          <a:bodyPr vert="horz" lIns="91440" tIns="0" rIns="91440" bIns="0" numCol="1" spcCol="54000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Usuário</a:t>
            </a:r>
          </a:p>
        </p:txBody>
      </p:sp>
      <p:sp>
        <p:nvSpPr>
          <p:cNvPr id="138" name="Espaço Reservado para Conteúdo 2">
            <a:extLst>
              <a:ext uri="{FF2B5EF4-FFF2-40B4-BE49-F238E27FC236}">
                <a16:creationId xmlns:a16="http://schemas.microsoft.com/office/drawing/2014/main" id="{59B7E2CA-B60E-7386-4767-D41683BD97E2}"/>
              </a:ext>
            </a:extLst>
          </p:cNvPr>
          <p:cNvSpPr txBox="1">
            <a:spLocks/>
          </p:cNvSpPr>
          <p:nvPr/>
        </p:nvSpPr>
        <p:spPr>
          <a:xfrm>
            <a:off x="4984436" y="1625659"/>
            <a:ext cx="1016119" cy="412430"/>
          </a:xfrm>
          <a:prstGeom prst="rect">
            <a:avLst/>
          </a:prstGeom>
        </p:spPr>
        <p:txBody>
          <a:bodyPr vert="horz" lIns="91440" tIns="0" rIns="91440" bIns="0" numCol="1" spcCol="54000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Garçom</a:t>
            </a:r>
          </a:p>
        </p:txBody>
      </p:sp>
      <p:sp>
        <p:nvSpPr>
          <p:cNvPr id="139" name="Espaço Reservado para Conteúdo 2">
            <a:extLst>
              <a:ext uri="{FF2B5EF4-FFF2-40B4-BE49-F238E27FC236}">
                <a16:creationId xmlns:a16="http://schemas.microsoft.com/office/drawing/2014/main" id="{BC71334B-4FA4-F26E-7907-A938CB2D55CC}"/>
              </a:ext>
            </a:extLst>
          </p:cNvPr>
          <p:cNvSpPr txBox="1">
            <a:spLocks/>
          </p:cNvSpPr>
          <p:nvPr/>
        </p:nvSpPr>
        <p:spPr>
          <a:xfrm>
            <a:off x="795928" y="3154317"/>
            <a:ext cx="1204533" cy="412430"/>
          </a:xfrm>
          <a:prstGeom prst="rect">
            <a:avLst/>
          </a:prstGeom>
        </p:spPr>
        <p:txBody>
          <a:bodyPr vert="horz" lIns="91440" tIns="0" rIns="91440" bIns="0" numCol="1" spcCol="54000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600" i="1" dirty="0">
                <a:cs typeface="Calibri" panose="020F0502020204030204"/>
              </a:rPr>
              <a:t>Mesa XPTO </a:t>
            </a:r>
          </a:p>
        </p:txBody>
      </p:sp>
      <p:sp>
        <p:nvSpPr>
          <p:cNvPr id="140" name="Espaço Reservado para Conteúdo 2">
            <a:extLst>
              <a:ext uri="{FF2B5EF4-FFF2-40B4-BE49-F238E27FC236}">
                <a16:creationId xmlns:a16="http://schemas.microsoft.com/office/drawing/2014/main" id="{4EECFFEF-EABA-2F25-9A3B-D28EBE03A398}"/>
              </a:ext>
            </a:extLst>
          </p:cNvPr>
          <p:cNvSpPr txBox="1">
            <a:spLocks/>
          </p:cNvSpPr>
          <p:nvPr/>
        </p:nvSpPr>
        <p:spPr>
          <a:xfrm>
            <a:off x="9483696" y="3154316"/>
            <a:ext cx="1010637" cy="811628"/>
          </a:xfrm>
          <a:prstGeom prst="rect">
            <a:avLst/>
          </a:prstGeom>
        </p:spPr>
        <p:txBody>
          <a:bodyPr vert="horz" lIns="91440" tIns="0" rIns="91440" bIns="0" numCol="1" spcCol="54000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600" i="1" dirty="0">
                <a:cs typeface="Calibri" panose="020F0502020204030204"/>
              </a:rPr>
              <a:t>Balcão da Cozinha</a:t>
            </a:r>
            <a:r>
              <a:rPr lang="pt-BR" sz="1600" dirty="0">
                <a:cs typeface="Calibri" panose="020F0502020204030204"/>
              </a:rPr>
              <a:t> </a:t>
            </a:r>
          </a:p>
        </p:txBody>
      </p:sp>
      <p:sp>
        <p:nvSpPr>
          <p:cNvPr id="141" name="Espaço Reservado para Conteúdo 2">
            <a:extLst>
              <a:ext uri="{FF2B5EF4-FFF2-40B4-BE49-F238E27FC236}">
                <a16:creationId xmlns:a16="http://schemas.microsoft.com/office/drawing/2014/main" id="{F1F2212C-E4F7-A43E-BA26-71D8A2580B3D}"/>
              </a:ext>
            </a:extLst>
          </p:cNvPr>
          <p:cNvSpPr txBox="1">
            <a:spLocks/>
          </p:cNvSpPr>
          <p:nvPr/>
        </p:nvSpPr>
        <p:spPr>
          <a:xfrm>
            <a:off x="1136514" y="4285144"/>
            <a:ext cx="3929758" cy="2359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0" rIns="91440" bIns="0" numCol="1" spcCol="54000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Cenário: o sistema “restaurante” só é capaz de lidar com um tipo de recurso: pratos (salgados, doces </a:t>
            </a:r>
            <a:r>
              <a:rPr lang="pt-BR" sz="2000" dirty="0" err="1">
                <a:cs typeface="Calibri" panose="020F0502020204030204"/>
              </a:rPr>
              <a:t>etc</a:t>
            </a:r>
            <a:r>
              <a:rPr lang="pt-BR" sz="2000" dirty="0">
                <a:cs typeface="Calibri" panose="020F0502020204030204"/>
              </a:rPr>
              <a:t>)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“Pratos” é o domínio funcional desse sistema</a:t>
            </a:r>
          </a:p>
        </p:txBody>
      </p:sp>
      <p:sp>
        <p:nvSpPr>
          <p:cNvPr id="143" name="Espaço Reservado para Conteúdo 2">
            <a:extLst>
              <a:ext uri="{FF2B5EF4-FFF2-40B4-BE49-F238E27FC236}">
                <a16:creationId xmlns:a16="http://schemas.microsoft.com/office/drawing/2014/main" id="{0C548968-6C3B-E0FE-29C1-0E409BDFC529}"/>
              </a:ext>
            </a:extLst>
          </p:cNvPr>
          <p:cNvSpPr txBox="1">
            <a:spLocks/>
          </p:cNvSpPr>
          <p:nvPr/>
        </p:nvSpPr>
        <p:spPr>
          <a:xfrm>
            <a:off x="5847942" y="4285143"/>
            <a:ext cx="4037525" cy="2359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0" rIns="91440" bIns="0" numCol="1" spcCol="540000" rtlCol="0" anchor="t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000" b="1" dirty="0">
                <a:cs typeface="Calibri" panose="020F0502020204030204"/>
              </a:rPr>
              <a:t>Ações: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000" b="1" dirty="0">
                <a:cs typeface="Calibri" panose="020F0502020204030204"/>
              </a:rPr>
              <a:t>GET</a:t>
            </a:r>
            <a:r>
              <a:rPr lang="pt-BR" sz="2000" dirty="0">
                <a:cs typeface="Calibri" panose="020F0502020204030204"/>
              </a:rPr>
              <a:t> /pratos e </a:t>
            </a:r>
            <a:r>
              <a:rPr lang="pt-BR" sz="2000" b="1" dirty="0">
                <a:cs typeface="Calibri" panose="020F0502020204030204"/>
              </a:rPr>
              <a:t>GET</a:t>
            </a:r>
            <a:r>
              <a:rPr lang="pt-BR" sz="2000" dirty="0">
                <a:cs typeface="Calibri" panose="020F0502020204030204"/>
              </a:rPr>
              <a:t> /pratos/{</a:t>
            </a:r>
            <a:r>
              <a:rPr lang="pt-BR" sz="2000" dirty="0" err="1">
                <a:cs typeface="Calibri" panose="020F0502020204030204"/>
              </a:rPr>
              <a:t>id_prato</a:t>
            </a:r>
            <a:r>
              <a:rPr lang="pt-BR" sz="2000" dirty="0">
                <a:cs typeface="Calibri" panose="020F0502020204030204"/>
              </a:rPr>
              <a:t>}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pt-BR" sz="2000" b="1" dirty="0">
                <a:cs typeface="Calibri" panose="020F0502020204030204"/>
              </a:rPr>
              <a:t>POST</a:t>
            </a:r>
            <a:r>
              <a:rPr lang="pt-BR" sz="2000" dirty="0">
                <a:cs typeface="Calibri" panose="020F0502020204030204"/>
              </a:rPr>
              <a:t> /pratos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pt-BR" sz="2000" b="1" dirty="0">
                <a:cs typeface="Calibri" panose="020F0502020204030204"/>
              </a:rPr>
              <a:t>PATCH</a:t>
            </a:r>
            <a:r>
              <a:rPr lang="pt-BR" sz="2000" dirty="0">
                <a:cs typeface="Calibri" panose="020F0502020204030204"/>
              </a:rPr>
              <a:t> /pratos/{</a:t>
            </a:r>
            <a:r>
              <a:rPr lang="pt-BR" sz="2000" dirty="0" err="1">
                <a:cs typeface="Calibri" panose="020F0502020204030204"/>
              </a:rPr>
              <a:t>id_prato</a:t>
            </a:r>
            <a:r>
              <a:rPr lang="pt-BR" sz="2000" dirty="0">
                <a:cs typeface="Calibri" panose="020F0502020204030204"/>
              </a:rPr>
              <a:t>}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pt-BR" sz="2000" b="1" dirty="0">
                <a:cs typeface="Calibri" panose="020F0502020204030204"/>
              </a:rPr>
              <a:t>PUT</a:t>
            </a:r>
            <a:r>
              <a:rPr lang="pt-BR" sz="2000" dirty="0">
                <a:cs typeface="Calibri" panose="020F0502020204030204"/>
              </a:rPr>
              <a:t> /pratos/{</a:t>
            </a:r>
            <a:r>
              <a:rPr lang="pt-BR" sz="2000" dirty="0" err="1">
                <a:cs typeface="Calibri" panose="020F0502020204030204"/>
              </a:rPr>
              <a:t>id_prato</a:t>
            </a:r>
            <a:r>
              <a:rPr lang="pt-BR" sz="2000" dirty="0">
                <a:cs typeface="Calibri" panose="020F0502020204030204"/>
              </a:rPr>
              <a:t>}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pt-BR" sz="2000" b="1" dirty="0">
                <a:cs typeface="Calibri" panose="020F0502020204030204"/>
              </a:rPr>
              <a:t>DELETE</a:t>
            </a:r>
            <a:r>
              <a:rPr lang="pt-BR" sz="2000" dirty="0">
                <a:cs typeface="Calibri" panose="020F0502020204030204"/>
              </a:rPr>
              <a:t> /pratos/{</a:t>
            </a:r>
            <a:r>
              <a:rPr lang="pt-BR" sz="2000" dirty="0" err="1">
                <a:cs typeface="Calibri" panose="020F0502020204030204"/>
              </a:rPr>
              <a:t>id_prato</a:t>
            </a:r>
            <a:r>
              <a:rPr lang="pt-BR" sz="2000" dirty="0">
                <a:cs typeface="Calibri" panose="020F0502020204030204"/>
              </a:rPr>
              <a:t>}</a:t>
            </a:r>
          </a:p>
        </p:txBody>
      </p:sp>
      <p:sp>
        <p:nvSpPr>
          <p:cNvPr id="144" name="Espaço Reservado para Conteúdo 2">
            <a:extLst>
              <a:ext uri="{FF2B5EF4-FFF2-40B4-BE49-F238E27FC236}">
                <a16:creationId xmlns:a16="http://schemas.microsoft.com/office/drawing/2014/main" id="{2F791F5A-6CD8-E75E-53A3-6DB4017CF78B}"/>
              </a:ext>
            </a:extLst>
          </p:cNvPr>
          <p:cNvSpPr txBox="1">
            <a:spLocks/>
          </p:cNvSpPr>
          <p:nvPr/>
        </p:nvSpPr>
        <p:spPr>
          <a:xfrm>
            <a:off x="3032121" y="1088862"/>
            <a:ext cx="1379722" cy="412430"/>
          </a:xfrm>
          <a:prstGeom prst="rect">
            <a:avLst/>
          </a:prstGeom>
        </p:spPr>
        <p:txBody>
          <a:bodyPr vert="horz" lIns="91440" tIns="0" rIns="91440" bIns="0" numCol="1" spcCol="54000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Requisição</a:t>
            </a:r>
          </a:p>
        </p:txBody>
      </p:sp>
      <p:sp>
        <p:nvSpPr>
          <p:cNvPr id="145" name="Espaço Reservado para Conteúdo 2">
            <a:extLst>
              <a:ext uri="{FF2B5EF4-FFF2-40B4-BE49-F238E27FC236}">
                <a16:creationId xmlns:a16="http://schemas.microsoft.com/office/drawing/2014/main" id="{0D598E4F-7494-760F-584D-5EA694095272}"/>
              </a:ext>
            </a:extLst>
          </p:cNvPr>
          <p:cNvSpPr txBox="1">
            <a:spLocks/>
          </p:cNvSpPr>
          <p:nvPr/>
        </p:nvSpPr>
        <p:spPr>
          <a:xfrm>
            <a:off x="6361341" y="1087916"/>
            <a:ext cx="1966188" cy="412430"/>
          </a:xfrm>
          <a:prstGeom prst="rect">
            <a:avLst/>
          </a:prstGeom>
        </p:spPr>
        <p:txBody>
          <a:bodyPr vert="horz" lIns="91440" tIns="0" rIns="91440" bIns="0" numCol="1" spcCol="54000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Processamento</a:t>
            </a:r>
          </a:p>
        </p:txBody>
      </p:sp>
      <p:sp>
        <p:nvSpPr>
          <p:cNvPr id="146" name="Espaço Reservado para Conteúdo 2">
            <a:extLst>
              <a:ext uri="{FF2B5EF4-FFF2-40B4-BE49-F238E27FC236}">
                <a16:creationId xmlns:a16="http://schemas.microsoft.com/office/drawing/2014/main" id="{66894531-709B-560E-15F9-60B9FF7F2109}"/>
              </a:ext>
            </a:extLst>
          </p:cNvPr>
          <p:cNvSpPr txBox="1">
            <a:spLocks/>
          </p:cNvSpPr>
          <p:nvPr/>
        </p:nvSpPr>
        <p:spPr>
          <a:xfrm>
            <a:off x="6609928" y="3466179"/>
            <a:ext cx="1260754" cy="412430"/>
          </a:xfrm>
          <a:prstGeom prst="rect">
            <a:avLst/>
          </a:prstGeom>
        </p:spPr>
        <p:txBody>
          <a:bodyPr vert="horz" lIns="91440" tIns="0" rIns="91440" bIns="0" numCol="1" spcCol="54000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Resultado</a:t>
            </a:r>
          </a:p>
        </p:txBody>
      </p:sp>
      <p:sp>
        <p:nvSpPr>
          <p:cNvPr id="147" name="Espaço Reservado para Conteúdo 2">
            <a:extLst>
              <a:ext uri="{FF2B5EF4-FFF2-40B4-BE49-F238E27FC236}">
                <a16:creationId xmlns:a16="http://schemas.microsoft.com/office/drawing/2014/main" id="{E6AC0F75-4043-0CE3-FDB6-1E6F7D466BE8}"/>
              </a:ext>
            </a:extLst>
          </p:cNvPr>
          <p:cNvSpPr txBox="1">
            <a:spLocks/>
          </p:cNvSpPr>
          <p:nvPr/>
        </p:nvSpPr>
        <p:spPr>
          <a:xfrm>
            <a:off x="3067279" y="3466179"/>
            <a:ext cx="1260754" cy="412430"/>
          </a:xfrm>
          <a:prstGeom prst="rect">
            <a:avLst/>
          </a:prstGeom>
        </p:spPr>
        <p:txBody>
          <a:bodyPr vert="horz" lIns="91440" tIns="0" rIns="91440" bIns="0" numCol="1" spcCol="54000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Resposta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5A7B2E-879E-6440-338A-ADF0A7C40F02}"/>
              </a:ext>
            </a:extLst>
          </p:cNvPr>
          <p:cNvSpPr txBox="1">
            <a:spLocks/>
          </p:cNvSpPr>
          <p:nvPr/>
        </p:nvSpPr>
        <p:spPr>
          <a:xfrm>
            <a:off x="8361287" y="1599592"/>
            <a:ext cx="1016119" cy="412430"/>
          </a:xfrm>
          <a:prstGeom prst="rect">
            <a:avLst/>
          </a:prstGeom>
        </p:spPr>
        <p:txBody>
          <a:bodyPr vert="horz" lIns="91440" tIns="0" rIns="91440" bIns="0" numCol="1" spcCol="540000" rtlCol="0" anchor="t">
            <a:normAutofit fontScale="925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Servidor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0257AD7A-2040-0A69-084C-FCDF212EC041}"/>
              </a:ext>
            </a:extLst>
          </p:cNvPr>
          <p:cNvSpPr txBox="1">
            <a:spLocks/>
          </p:cNvSpPr>
          <p:nvPr/>
        </p:nvSpPr>
        <p:spPr>
          <a:xfrm>
            <a:off x="5159490" y="3000117"/>
            <a:ext cx="524093" cy="412430"/>
          </a:xfrm>
          <a:prstGeom prst="rect">
            <a:avLst/>
          </a:prstGeom>
        </p:spPr>
        <p:txBody>
          <a:bodyPr vert="horz" lIns="91440" tIns="0" rIns="91440" bIns="0" numCol="1" spcCol="54000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600" i="1" dirty="0">
                <a:cs typeface="Calibri" panose="020F0502020204030204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0712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138" grpId="0"/>
      <p:bldP spid="139" grpId="0"/>
      <p:bldP spid="140" grpId="0"/>
      <p:bldP spid="141" grpId="0" animBg="1"/>
      <p:bldP spid="143" grpId="0" animBg="1"/>
      <p:bldP spid="144" grpId="0"/>
      <p:bldP spid="145" grpId="0"/>
      <p:bldP spid="146" grpId="0"/>
      <p:bldP spid="147" grpId="0"/>
      <p:bldP spid="3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8D178-1FC0-2975-F08F-717A50F44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4704B-E8E1-B76C-D6F6-9D6D8BB89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33" y="0"/>
            <a:ext cx="10131425" cy="1456267"/>
          </a:xfrm>
        </p:spPr>
        <p:txBody>
          <a:bodyPr/>
          <a:lstStyle/>
          <a:p>
            <a:r>
              <a:rPr lang="pt-BR" dirty="0"/>
              <a:t>Criação de um </a:t>
            </a:r>
            <a:r>
              <a:rPr lang="pt-BR" dirty="0" err="1"/>
              <a:t>endpoint</a:t>
            </a:r>
            <a:r>
              <a:rPr lang="pt-BR" dirty="0"/>
              <a:t> novo</a:t>
            </a:r>
          </a:p>
        </p:txBody>
      </p:sp>
      <p:grpSp>
        <p:nvGrpSpPr>
          <p:cNvPr id="70" name="Gráfico 20" descr="Garçom com preenchimento sólido">
            <a:extLst>
              <a:ext uri="{FF2B5EF4-FFF2-40B4-BE49-F238E27FC236}">
                <a16:creationId xmlns:a16="http://schemas.microsoft.com/office/drawing/2014/main" id="{0487E5B2-4D20-8CBF-CD2C-87F8DFEFE24F}"/>
              </a:ext>
            </a:extLst>
          </p:cNvPr>
          <p:cNvGrpSpPr/>
          <p:nvPr/>
        </p:nvGrpSpPr>
        <p:grpSpPr>
          <a:xfrm>
            <a:off x="4674131" y="3390822"/>
            <a:ext cx="742930" cy="809625"/>
            <a:chOff x="4952649" y="2195550"/>
            <a:chExt cx="742930" cy="809625"/>
          </a:xfrm>
          <a:solidFill>
            <a:schemeClr val="tx1"/>
          </a:solidFill>
        </p:grpSpPr>
        <p:sp>
          <p:nvSpPr>
            <p:cNvPr id="71" name="Forma Livre: Forma 70">
              <a:extLst>
                <a:ext uri="{FF2B5EF4-FFF2-40B4-BE49-F238E27FC236}">
                  <a16:creationId xmlns:a16="http://schemas.microsoft.com/office/drawing/2014/main" id="{DA649943-43A2-F261-C946-CB96B7BA4A9C}"/>
                </a:ext>
              </a:extLst>
            </p:cNvPr>
            <p:cNvSpPr/>
            <p:nvPr/>
          </p:nvSpPr>
          <p:spPr>
            <a:xfrm>
              <a:off x="5376511" y="2700375"/>
              <a:ext cx="28575" cy="28575"/>
            </a:xfrm>
            <a:custGeom>
              <a:avLst/>
              <a:gdLst>
                <a:gd name="connsiteX0" fmla="*/ 28575 w 28575"/>
                <a:gd name="connsiteY0" fmla="*/ 14288 h 28575"/>
                <a:gd name="connsiteX1" fmla="*/ 14288 w 28575"/>
                <a:gd name="connsiteY1" fmla="*/ 28575 h 28575"/>
                <a:gd name="connsiteX2" fmla="*/ 0 w 28575"/>
                <a:gd name="connsiteY2" fmla="*/ 14288 h 28575"/>
                <a:gd name="connsiteX3" fmla="*/ 14288 w 28575"/>
                <a:gd name="connsiteY3" fmla="*/ 0 h 28575"/>
                <a:gd name="connsiteX4" fmla="*/ 28575 w 28575"/>
                <a:gd name="connsiteY4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575" y="14288"/>
                  </a:moveTo>
                  <a:cubicBezTo>
                    <a:pt x="28575" y="22178"/>
                    <a:pt x="22178" y="28575"/>
                    <a:pt x="14288" y="28575"/>
                  </a:cubicBezTo>
                  <a:cubicBezTo>
                    <a:pt x="6397" y="28575"/>
                    <a:pt x="0" y="22178"/>
                    <a:pt x="0" y="14288"/>
                  </a:cubicBezTo>
                  <a:cubicBezTo>
                    <a:pt x="0" y="6397"/>
                    <a:pt x="6397" y="0"/>
                    <a:pt x="14288" y="0"/>
                  </a:cubicBezTo>
                  <a:cubicBezTo>
                    <a:pt x="22178" y="0"/>
                    <a:pt x="28575" y="6397"/>
                    <a:pt x="28575" y="1428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id="{9661B81F-3148-67B4-F19F-07E7CF8C72CA}"/>
                </a:ext>
              </a:extLst>
            </p:cNvPr>
            <p:cNvSpPr/>
            <p:nvPr/>
          </p:nvSpPr>
          <p:spPr>
            <a:xfrm>
              <a:off x="5376511" y="2757525"/>
              <a:ext cx="28575" cy="28575"/>
            </a:xfrm>
            <a:custGeom>
              <a:avLst/>
              <a:gdLst>
                <a:gd name="connsiteX0" fmla="*/ 28575 w 28575"/>
                <a:gd name="connsiteY0" fmla="*/ 14288 h 28575"/>
                <a:gd name="connsiteX1" fmla="*/ 14288 w 28575"/>
                <a:gd name="connsiteY1" fmla="*/ 28575 h 28575"/>
                <a:gd name="connsiteX2" fmla="*/ 0 w 28575"/>
                <a:gd name="connsiteY2" fmla="*/ 14288 h 28575"/>
                <a:gd name="connsiteX3" fmla="*/ 14288 w 28575"/>
                <a:gd name="connsiteY3" fmla="*/ 0 h 28575"/>
                <a:gd name="connsiteX4" fmla="*/ 28575 w 28575"/>
                <a:gd name="connsiteY4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575" y="14288"/>
                  </a:moveTo>
                  <a:cubicBezTo>
                    <a:pt x="28575" y="22178"/>
                    <a:pt x="22178" y="28575"/>
                    <a:pt x="14288" y="28575"/>
                  </a:cubicBezTo>
                  <a:cubicBezTo>
                    <a:pt x="6397" y="28575"/>
                    <a:pt x="0" y="22178"/>
                    <a:pt x="0" y="14288"/>
                  </a:cubicBezTo>
                  <a:cubicBezTo>
                    <a:pt x="0" y="6397"/>
                    <a:pt x="6397" y="0"/>
                    <a:pt x="14288" y="0"/>
                  </a:cubicBezTo>
                  <a:cubicBezTo>
                    <a:pt x="22178" y="0"/>
                    <a:pt x="28575" y="6397"/>
                    <a:pt x="28575" y="1428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43BD8BCF-792D-0AB0-C827-AA1725006D4F}"/>
                </a:ext>
              </a:extLst>
            </p:cNvPr>
            <p:cNvSpPr/>
            <p:nvPr/>
          </p:nvSpPr>
          <p:spPr>
            <a:xfrm>
              <a:off x="5376511" y="2814675"/>
              <a:ext cx="28575" cy="28575"/>
            </a:xfrm>
            <a:custGeom>
              <a:avLst/>
              <a:gdLst>
                <a:gd name="connsiteX0" fmla="*/ 28575 w 28575"/>
                <a:gd name="connsiteY0" fmla="*/ 14288 h 28575"/>
                <a:gd name="connsiteX1" fmla="*/ 14288 w 28575"/>
                <a:gd name="connsiteY1" fmla="*/ 28575 h 28575"/>
                <a:gd name="connsiteX2" fmla="*/ 0 w 28575"/>
                <a:gd name="connsiteY2" fmla="*/ 14288 h 28575"/>
                <a:gd name="connsiteX3" fmla="*/ 14288 w 28575"/>
                <a:gd name="connsiteY3" fmla="*/ 0 h 28575"/>
                <a:gd name="connsiteX4" fmla="*/ 28575 w 28575"/>
                <a:gd name="connsiteY4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575" y="14288"/>
                  </a:moveTo>
                  <a:cubicBezTo>
                    <a:pt x="28575" y="22178"/>
                    <a:pt x="22178" y="28575"/>
                    <a:pt x="14288" y="28575"/>
                  </a:cubicBezTo>
                  <a:cubicBezTo>
                    <a:pt x="6397" y="28575"/>
                    <a:pt x="0" y="22178"/>
                    <a:pt x="0" y="14288"/>
                  </a:cubicBezTo>
                  <a:cubicBezTo>
                    <a:pt x="0" y="6397"/>
                    <a:pt x="6397" y="0"/>
                    <a:pt x="14288" y="0"/>
                  </a:cubicBezTo>
                  <a:cubicBezTo>
                    <a:pt x="22178" y="0"/>
                    <a:pt x="28575" y="6397"/>
                    <a:pt x="28575" y="1428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34ACCF19-B799-ECEE-58BF-F49ABE720960}"/>
                </a:ext>
              </a:extLst>
            </p:cNvPr>
            <p:cNvSpPr/>
            <p:nvPr/>
          </p:nvSpPr>
          <p:spPr>
            <a:xfrm>
              <a:off x="5124042" y="2195550"/>
              <a:ext cx="571538" cy="752475"/>
            </a:xfrm>
            <a:custGeom>
              <a:avLst/>
              <a:gdLst>
                <a:gd name="connsiteX0" fmla="*/ 571500 w 571538"/>
                <a:gd name="connsiteY0" fmla="*/ 533038 h 752475"/>
                <a:gd name="connsiteX1" fmla="*/ 535934 w 571538"/>
                <a:gd name="connsiteY1" fmla="*/ 461553 h 752475"/>
                <a:gd name="connsiteX2" fmla="*/ 414509 w 571538"/>
                <a:gd name="connsiteY2" fmla="*/ 398688 h 752475"/>
                <a:gd name="connsiteX3" fmla="*/ 367922 w 571538"/>
                <a:gd name="connsiteY3" fmla="*/ 379571 h 752475"/>
                <a:gd name="connsiteX4" fmla="*/ 362026 w 571538"/>
                <a:gd name="connsiteY4" fmla="*/ 370761 h 752475"/>
                <a:gd name="connsiteX5" fmla="*/ 362026 w 571538"/>
                <a:gd name="connsiteY5" fmla="*/ 347443 h 752475"/>
                <a:gd name="connsiteX6" fmla="*/ 418719 w 571538"/>
                <a:gd name="connsiteY6" fmla="*/ 237906 h 752475"/>
                <a:gd name="connsiteX7" fmla="*/ 418824 w 571538"/>
                <a:gd name="connsiteY7" fmla="*/ 237792 h 752475"/>
                <a:gd name="connsiteX8" fmla="*/ 418824 w 571538"/>
                <a:gd name="connsiteY8" fmla="*/ 235715 h 752475"/>
                <a:gd name="connsiteX9" fmla="*/ 419186 w 571538"/>
                <a:gd name="connsiteY9" fmla="*/ 228638 h 752475"/>
                <a:gd name="connsiteX10" fmla="*/ 419186 w 571538"/>
                <a:gd name="connsiteY10" fmla="*/ 146799 h 752475"/>
                <a:gd name="connsiteX11" fmla="*/ 419186 w 571538"/>
                <a:gd name="connsiteY11" fmla="*/ 133398 h 752475"/>
                <a:gd name="connsiteX12" fmla="*/ 347748 w 571538"/>
                <a:gd name="connsiteY12" fmla="*/ 18002 h 752475"/>
                <a:gd name="connsiteX13" fmla="*/ 333785 w 571538"/>
                <a:gd name="connsiteY13" fmla="*/ 19241 h 752475"/>
                <a:gd name="connsiteX14" fmla="*/ 324164 w 571538"/>
                <a:gd name="connsiteY14" fmla="*/ 25908 h 752475"/>
                <a:gd name="connsiteX15" fmla="*/ 313601 w 571538"/>
                <a:gd name="connsiteY15" fmla="*/ 11430 h 752475"/>
                <a:gd name="connsiteX16" fmla="*/ 299857 w 571538"/>
                <a:gd name="connsiteY16" fmla="*/ 2677 h 752475"/>
                <a:gd name="connsiteX17" fmla="*/ 269824 w 571538"/>
                <a:gd name="connsiteY17" fmla="*/ 0 h 752475"/>
                <a:gd name="connsiteX18" fmla="*/ 114471 w 571538"/>
                <a:gd name="connsiteY18" fmla="*/ 142875 h 752475"/>
                <a:gd name="connsiteX19" fmla="*/ 114395 w 571538"/>
                <a:gd name="connsiteY19" fmla="*/ 142875 h 752475"/>
                <a:gd name="connsiteX20" fmla="*/ 114395 w 571538"/>
                <a:gd name="connsiteY20" fmla="*/ 144456 h 752475"/>
                <a:gd name="connsiteX21" fmla="*/ 114395 w 571538"/>
                <a:gd name="connsiteY21" fmla="*/ 145332 h 752475"/>
                <a:gd name="connsiteX22" fmla="*/ 114395 w 571538"/>
                <a:gd name="connsiteY22" fmla="*/ 145428 h 752475"/>
                <a:gd name="connsiteX23" fmla="*/ 114395 w 571538"/>
                <a:gd name="connsiteY23" fmla="*/ 228600 h 752475"/>
                <a:gd name="connsiteX24" fmla="*/ 171450 w 571538"/>
                <a:gd name="connsiteY24" fmla="*/ 347367 h 752475"/>
                <a:gd name="connsiteX25" fmla="*/ 171450 w 571538"/>
                <a:gd name="connsiteY25" fmla="*/ 370761 h 752475"/>
                <a:gd name="connsiteX26" fmla="*/ 165545 w 571538"/>
                <a:gd name="connsiteY26" fmla="*/ 379571 h 752475"/>
                <a:gd name="connsiteX27" fmla="*/ 118681 w 571538"/>
                <a:gd name="connsiteY27" fmla="*/ 398812 h 752475"/>
                <a:gd name="connsiteX28" fmla="*/ 0 w 571538"/>
                <a:gd name="connsiteY28" fmla="*/ 459648 h 752475"/>
                <a:gd name="connsiteX29" fmla="*/ 1715 w 571538"/>
                <a:gd name="connsiteY29" fmla="*/ 489537 h 752475"/>
                <a:gd name="connsiteX30" fmla="*/ 30880 w 571538"/>
                <a:gd name="connsiteY30" fmla="*/ 547973 h 752475"/>
                <a:gd name="connsiteX31" fmla="*/ 30880 w 571538"/>
                <a:gd name="connsiteY31" fmla="*/ 570071 h 752475"/>
                <a:gd name="connsiteX32" fmla="*/ 151305 w 571538"/>
                <a:gd name="connsiteY32" fmla="*/ 570071 h 752475"/>
                <a:gd name="connsiteX33" fmla="*/ 152771 w 571538"/>
                <a:gd name="connsiteY33" fmla="*/ 587531 h 752475"/>
                <a:gd name="connsiteX34" fmla="*/ 159153 w 571538"/>
                <a:gd name="connsiteY34" fmla="*/ 663731 h 752475"/>
                <a:gd name="connsiteX35" fmla="*/ 159220 w 571538"/>
                <a:gd name="connsiteY35" fmla="*/ 664550 h 752475"/>
                <a:gd name="connsiteX36" fmla="*/ 159220 w 571538"/>
                <a:gd name="connsiteY36" fmla="*/ 665359 h 752475"/>
                <a:gd name="connsiteX37" fmla="*/ 146742 w 571538"/>
                <a:gd name="connsiteY37" fmla="*/ 694553 h 752475"/>
                <a:gd name="connsiteX38" fmla="*/ 115500 w 571538"/>
                <a:gd name="connsiteY38" fmla="*/ 714137 h 752475"/>
                <a:gd name="connsiteX39" fmla="*/ 115500 w 571538"/>
                <a:gd name="connsiteY39" fmla="*/ 744045 h 752475"/>
                <a:gd name="connsiteX40" fmla="*/ 129197 w 571538"/>
                <a:gd name="connsiteY40" fmla="*/ 745855 h 752475"/>
                <a:gd name="connsiteX41" fmla="*/ 228133 w 571538"/>
                <a:gd name="connsiteY41" fmla="*/ 751961 h 752475"/>
                <a:gd name="connsiteX42" fmla="*/ 247336 w 571538"/>
                <a:gd name="connsiteY42" fmla="*/ 752475 h 752475"/>
                <a:gd name="connsiteX43" fmla="*/ 253051 w 571538"/>
                <a:gd name="connsiteY43" fmla="*/ 752475 h 752475"/>
                <a:gd name="connsiteX44" fmla="*/ 171021 w 571538"/>
                <a:gd name="connsiteY44" fmla="*/ 418509 h 752475"/>
                <a:gd name="connsiteX45" fmla="*/ 180032 w 571538"/>
                <a:gd name="connsiteY45" fmla="*/ 414814 h 752475"/>
                <a:gd name="connsiteX46" fmla="*/ 200035 w 571538"/>
                <a:gd name="connsiteY46" fmla="*/ 399155 h 752475"/>
                <a:gd name="connsiteX47" fmla="*/ 200035 w 571538"/>
                <a:gd name="connsiteY47" fmla="*/ 481870 h 752475"/>
                <a:gd name="connsiteX48" fmla="*/ 203345 w 571538"/>
                <a:gd name="connsiteY48" fmla="*/ 486121 h 752475"/>
                <a:gd name="connsiteX49" fmla="*/ 205464 w 571538"/>
                <a:gd name="connsiteY49" fmla="*/ 485775 h 752475"/>
                <a:gd name="connsiteX50" fmla="*/ 266710 w 571538"/>
                <a:gd name="connsiteY50" fmla="*/ 449294 h 752475"/>
                <a:gd name="connsiteX51" fmla="*/ 328003 w 571538"/>
                <a:gd name="connsiteY51" fmla="*/ 485775 h 752475"/>
                <a:gd name="connsiteX52" fmla="*/ 333139 w 571538"/>
                <a:gd name="connsiteY52" fmla="*/ 484144 h 752475"/>
                <a:gd name="connsiteX53" fmla="*/ 333432 w 571538"/>
                <a:gd name="connsiteY53" fmla="*/ 481394 h 752475"/>
                <a:gd name="connsiteX54" fmla="*/ 333432 w 571538"/>
                <a:gd name="connsiteY54" fmla="*/ 399183 h 752475"/>
                <a:gd name="connsiteX55" fmla="*/ 353435 w 571538"/>
                <a:gd name="connsiteY55" fmla="*/ 414814 h 752475"/>
                <a:gd name="connsiteX56" fmla="*/ 362483 w 571538"/>
                <a:gd name="connsiteY56" fmla="*/ 418529 h 752475"/>
                <a:gd name="connsiteX57" fmla="*/ 280473 w 571538"/>
                <a:gd name="connsiteY57" fmla="*/ 752475 h 752475"/>
                <a:gd name="connsiteX58" fmla="*/ 289893 w 571538"/>
                <a:gd name="connsiteY58" fmla="*/ 752475 h 752475"/>
                <a:gd name="connsiteX59" fmla="*/ 305267 w 571538"/>
                <a:gd name="connsiteY59" fmla="*/ 752132 h 752475"/>
                <a:gd name="connsiteX60" fmla="*/ 563918 w 571538"/>
                <a:gd name="connsiteY60" fmla="*/ 705850 h 752475"/>
                <a:gd name="connsiteX61" fmla="*/ 571538 w 571538"/>
                <a:gd name="connsiteY61" fmla="*/ 700135 h 752475"/>
                <a:gd name="connsiteX62" fmla="*/ 328003 w 571538"/>
                <a:gd name="connsiteY62" fmla="*/ 393668 h 752475"/>
                <a:gd name="connsiteX63" fmla="*/ 266757 w 571538"/>
                <a:gd name="connsiteY63" fmla="*/ 429673 h 752475"/>
                <a:gd name="connsiteX64" fmla="*/ 205511 w 571538"/>
                <a:gd name="connsiteY64" fmla="*/ 394145 h 752475"/>
                <a:gd name="connsiteX65" fmla="*/ 203606 w 571538"/>
                <a:gd name="connsiteY65" fmla="*/ 393668 h 752475"/>
                <a:gd name="connsiteX66" fmla="*/ 209550 w 571538"/>
                <a:gd name="connsiteY66" fmla="*/ 370761 h 752475"/>
                <a:gd name="connsiteX67" fmla="*/ 209550 w 571538"/>
                <a:gd name="connsiteY67" fmla="*/ 369808 h 752475"/>
                <a:gd name="connsiteX68" fmla="*/ 323907 w 571538"/>
                <a:gd name="connsiteY68" fmla="*/ 369808 h 752475"/>
                <a:gd name="connsiteX69" fmla="*/ 323907 w 571538"/>
                <a:gd name="connsiteY69" fmla="*/ 370761 h 752475"/>
                <a:gd name="connsiteX70" fmla="*/ 329622 w 571538"/>
                <a:gd name="connsiteY70" fmla="*/ 393240 h 752475"/>
                <a:gd name="connsiteX71" fmla="*/ 328003 w 571538"/>
                <a:gd name="connsiteY71" fmla="*/ 393668 h 752475"/>
                <a:gd name="connsiteX72" fmla="*/ 266795 w 571538"/>
                <a:gd name="connsiteY72" fmla="*/ 342948 h 752475"/>
                <a:gd name="connsiteX73" fmla="*/ 152791 w 571538"/>
                <a:gd name="connsiteY73" fmla="*/ 234601 h 752475"/>
                <a:gd name="connsiteX74" fmla="*/ 163944 w 571538"/>
                <a:gd name="connsiteY74" fmla="*/ 219732 h 752475"/>
                <a:gd name="connsiteX75" fmla="*/ 171564 w 571538"/>
                <a:gd name="connsiteY75" fmla="*/ 196872 h 752475"/>
                <a:gd name="connsiteX76" fmla="*/ 171564 w 571538"/>
                <a:gd name="connsiteY76" fmla="*/ 177232 h 752475"/>
                <a:gd name="connsiteX77" fmla="*/ 362064 w 571538"/>
                <a:gd name="connsiteY77" fmla="*/ 123892 h 752475"/>
                <a:gd name="connsiteX78" fmla="*/ 362064 w 571538"/>
                <a:gd name="connsiteY78" fmla="*/ 196920 h 752475"/>
                <a:gd name="connsiteX79" fmla="*/ 369684 w 571538"/>
                <a:gd name="connsiteY79" fmla="*/ 219780 h 752475"/>
                <a:gd name="connsiteX80" fmla="*/ 380790 w 571538"/>
                <a:gd name="connsiteY80" fmla="*/ 234591 h 752475"/>
                <a:gd name="connsiteX81" fmla="*/ 266795 w 571538"/>
                <a:gd name="connsiteY81" fmla="*/ 342948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71538" h="752475">
                  <a:moveTo>
                    <a:pt x="571500" y="533038"/>
                  </a:moveTo>
                  <a:cubicBezTo>
                    <a:pt x="570982" y="505077"/>
                    <a:pt x="557923" y="478831"/>
                    <a:pt x="535934" y="461553"/>
                  </a:cubicBezTo>
                  <a:cubicBezTo>
                    <a:pt x="500310" y="432397"/>
                    <a:pt x="458448" y="414414"/>
                    <a:pt x="414509" y="398688"/>
                  </a:cubicBezTo>
                  <a:lnTo>
                    <a:pt x="367922" y="379571"/>
                  </a:lnTo>
                  <a:cubicBezTo>
                    <a:pt x="364353" y="378101"/>
                    <a:pt x="362024" y="374621"/>
                    <a:pt x="362026" y="370761"/>
                  </a:cubicBezTo>
                  <a:lnTo>
                    <a:pt x="362026" y="347443"/>
                  </a:lnTo>
                  <a:cubicBezTo>
                    <a:pt x="395544" y="320574"/>
                    <a:pt x="416137" y="280786"/>
                    <a:pt x="418719" y="237906"/>
                  </a:cubicBezTo>
                  <a:lnTo>
                    <a:pt x="418824" y="237792"/>
                  </a:lnTo>
                  <a:cubicBezTo>
                    <a:pt x="418824" y="237792"/>
                    <a:pt x="418824" y="237039"/>
                    <a:pt x="418824" y="235715"/>
                  </a:cubicBezTo>
                  <a:cubicBezTo>
                    <a:pt x="418938" y="233353"/>
                    <a:pt x="419186" y="231029"/>
                    <a:pt x="419186" y="228638"/>
                  </a:cubicBezTo>
                  <a:lnTo>
                    <a:pt x="419186" y="146799"/>
                  </a:lnTo>
                  <a:cubicBezTo>
                    <a:pt x="419186" y="140065"/>
                    <a:pt x="419186" y="135169"/>
                    <a:pt x="419186" y="133398"/>
                  </a:cubicBezTo>
                  <a:cubicBezTo>
                    <a:pt x="420884" y="84030"/>
                    <a:pt x="392695" y="38494"/>
                    <a:pt x="347748" y="18002"/>
                  </a:cubicBezTo>
                  <a:cubicBezTo>
                    <a:pt x="343211" y="15863"/>
                    <a:pt x="337874" y="16336"/>
                    <a:pt x="333785" y="19241"/>
                  </a:cubicBezTo>
                  <a:lnTo>
                    <a:pt x="324164" y="25908"/>
                  </a:lnTo>
                  <a:lnTo>
                    <a:pt x="313601" y="11430"/>
                  </a:lnTo>
                  <a:cubicBezTo>
                    <a:pt x="310324" y="6845"/>
                    <a:pt x="305397" y="3708"/>
                    <a:pt x="299857" y="2677"/>
                  </a:cubicBezTo>
                  <a:cubicBezTo>
                    <a:pt x="289941" y="928"/>
                    <a:pt x="279893" y="32"/>
                    <a:pt x="269824" y="0"/>
                  </a:cubicBezTo>
                  <a:cubicBezTo>
                    <a:pt x="183490" y="0"/>
                    <a:pt x="115872" y="64151"/>
                    <a:pt x="114471" y="142875"/>
                  </a:cubicBezTo>
                  <a:lnTo>
                    <a:pt x="114395" y="142875"/>
                  </a:lnTo>
                  <a:lnTo>
                    <a:pt x="114395" y="144456"/>
                  </a:lnTo>
                  <a:cubicBezTo>
                    <a:pt x="114395" y="144751"/>
                    <a:pt x="114395" y="145037"/>
                    <a:pt x="114395" y="145332"/>
                  </a:cubicBezTo>
                  <a:lnTo>
                    <a:pt x="114395" y="145428"/>
                  </a:lnTo>
                  <a:lnTo>
                    <a:pt x="114395" y="228600"/>
                  </a:lnTo>
                  <a:cubicBezTo>
                    <a:pt x="114390" y="274799"/>
                    <a:pt x="135382" y="318497"/>
                    <a:pt x="171450" y="347367"/>
                  </a:cubicBezTo>
                  <a:lnTo>
                    <a:pt x="171450" y="370761"/>
                  </a:lnTo>
                  <a:cubicBezTo>
                    <a:pt x="171450" y="374623"/>
                    <a:pt x="169117" y="378103"/>
                    <a:pt x="165545" y="379571"/>
                  </a:cubicBezTo>
                  <a:lnTo>
                    <a:pt x="118681" y="398812"/>
                  </a:lnTo>
                  <a:cubicBezTo>
                    <a:pt x="76012" y="412348"/>
                    <a:pt x="35902" y="432909"/>
                    <a:pt x="0" y="459648"/>
                  </a:cubicBezTo>
                  <a:lnTo>
                    <a:pt x="1715" y="489537"/>
                  </a:lnTo>
                  <a:cubicBezTo>
                    <a:pt x="20170" y="503274"/>
                    <a:pt x="30996" y="524967"/>
                    <a:pt x="30880" y="547973"/>
                  </a:cubicBezTo>
                  <a:lnTo>
                    <a:pt x="30880" y="570071"/>
                  </a:lnTo>
                  <a:lnTo>
                    <a:pt x="151305" y="570071"/>
                  </a:lnTo>
                  <a:lnTo>
                    <a:pt x="152771" y="587531"/>
                  </a:lnTo>
                  <a:lnTo>
                    <a:pt x="159153" y="663731"/>
                  </a:lnTo>
                  <a:lnTo>
                    <a:pt x="159220" y="664550"/>
                  </a:lnTo>
                  <a:lnTo>
                    <a:pt x="159220" y="665359"/>
                  </a:lnTo>
                  <a:cubicBezTo>
                    <a:pt x="159172" y="676376"/>
                    <a:pt x="154672" y="686906"/>
                    <a:pt x="146742" y="694553"/>
                  </a:cubicBezTo>
                  <a:cubicBezTo>
                    <a:pt x="137945" y="703361"/>
                    <a:pt x="127262" y="710057"/>
                    <a:pt x="115500" y="714137"/>
                  </a:cubicBezTo>
                  <a:lnTo>
                    <a:pt x="115500" y="744045"/>
                  </a:lnTo>
                  <a:lnTo>
                    <a:pt x="129197" y="745855"/>
                  </a:lnTo>
                  <a:cubicBezTo>
                    <a:pt x="168192" y="749741"/>
                    <a:pt x="204749" y="751342"/>
                    <a:pt x="228133" y="751961"/>
                  </a:cubicBezTo>
                  <a:lnTo>
                    <a:pt x="247336" y="752475"/>
                  </a:lnTo>
                  <a:lnTo>
                    <a:pt x="253051" y="752475"/>
                  </a:lnTo>
                  <a:lnTo>
                    <a:pt x="171021" y="418509"/>
                  </a:lnTo>
                  <a:lnTo>
                    <a:pt x="180032" y="414814"/>
                  </a:lnTo>
                  <a:cubicBezTo>
                    <a:pt x="187998" y="411508"/>
                    <a:pt x="194913" y="406094"/>
                    <a:pt x="200035" y="399155"/>
                  </a:cubicBezTo>
                  <a:lnTo>
                    <a:pt x="200035" y="481870"/>
                  </a:lnTo>
                  <a:cubicBezTo>
                    <a:pt x="199775" y="483958"/>
                    <a:pt x="201257" y="485861"/>
                    <a:pt x="203345" y="486121"/>
                  </a:cubicBezTo>
                  <a:cubicBezTo>
                    <a:pt x="204070" y="486211"/>
                    <a:pt x="204806" y="486091"/>
                    <a:pt x="205464" y="485775"/>
                  </a:cubicBezTo>
                  <a:lnTo>
                    <a:pt x="266710" y="449294"/>
                  </a:lnTo>
                  <a:lnTo>
                    <a:pt x="328003" y="485775"/>
                  </a:lnTo>
                  <a:cubicBezTo>
                    <a:pt x="329872" y="486743"/>
                    <a:pt x="332171" y="486013"/>
                    <a:pt x="333139" y="484144"/>
                  </a:cubicBezTo>
                  <a:cubicBezTo>
                    <a:pt x="333578" y="483297"/>
                    <a:pt x="333683" y="482315"/>
                    <a:pt x="333432" y="481394"/>
                  </a:cubicBezTo>
                  <a:lnTo>
                    <a:pt x="333432" y="399183"/>
                  </a:lnTo>
                  <a:cubicBezTo>
                    <a:pt x="338557" y="406113"/>
                    <a:pt x="345472" y="411516"/>
                    <a:pt x="353435" y="414814"/>
                  </a:cubicBezTo>
                  <a:lnTo>
                    <a:pt x="362483" y="418529"/>
                  </a:lnTo>
                  <a:lnTo>
                    <a:pt x="280473" y="752475"/>
                  </a:lnTo>
                  <a:lnTo>
                    <a:pt x="289893" y="752475"/>
                  </a:lnTo>
                  <a:lnTo>
                    <a:pt x="305267" y="752132"/>
                  </a:lnTo>
                  <a:cubicBezTo>
                    <a:pt x="366274" y="750789"/>
                    <a:pt x="513598" y="743560"/>
                    <a:pt x="563918" y="705850"/>
                  </a:cubicBezTo>
                  <a:lnTo>
                    <a:pt x="571538" y="700135"/>
                  </a:lnTo>
                  <a:close/>
                  <a:moveTo>
                    <a:pt x="328003" y="393668"/>
                  </a:moveTo>
                  <a:lnTo>
                    <a:pt x="266757" y="429673"/>
                  </a:lnTo>
                  <a:lnTo>
                    <a:pt x="205511" y="394145"/>
                  </a:lnTo>
                  <a:cubicBezTo>
                    <a:pt x="204943" y="393789"/>
                    <a:pt x="204276" y="393623"/>
                    <a:pt x="203606" y="393668"/>
                  </a:cubicBezTo>
                  <a:cubicBezTo>
                    <a:pt x="207491" y="386657"/>
                    <a:pt x="209536" y="378776"/>
                    <a:pt x="209550" y="370761"/>
                  </a:cubicBezTo>
                  <a:lnTo>
                    <a:pt x="209550" y="369808"/>
                  </a:lnTo>
                  <a:cubicBezTo>
                    <a:pt x="246198" y="384781"/>
                    <a:pt x="287259" y="384781"/>
                    <a:pt x="323907" y="369808"/>
                  </a:cubicBezTo>
                  <a:lnTo>
                    <a:pt x="323907" y="370761"/>
                  </a:lnTo>
                  <a:cubicBezTo>
                    <a:pt x="323924" y="378611"/>
                    <a:pt x="325887" y="386335"/>
                    <a:pt x="329622" y="393240"/>
                  </a:cubicBezTo>
                  <a:cubicBezTo>
                    <a:pt x="329054" y="393231"/>
                    <a:pt x="328493" y="393380"/>
                    <a:pt x="328003" y="393668"/>
                  </a:cubicBezTo>
                  <a:close/>
                  <a:moveTo>
                    <a:pt x="266795" y="342948"/>
                  </a:moveTo>
                  <a:cubicBezTo>
                    <a:pt x="206047" y="342850"/>
                    <a:pt x="155979" y="295266"/>
                    <a:pt x="152791" y="234601"/>
                  </a:cubicBezTo>
                  <a:lnTo>
                    <a:pt x="163944" y="219732"/>
                  </a:lnTo>
                  <a:cubicBezTo>
                    <a:pt x="168891" y="213137"/>
                    <a:pt x="171564" y="205116"/>
                    <a:pt x="171564" y="196872"/>
                  </a:cubicBezTo>
                  <a:lnTo>
                    <a:pt x="171564" y="177232"/>
                  </a:lnTo>
                  <a:cubicBezTo>
                    <a:pt x="295856" y="177232"/>
                    <a:pt x="362064" y="123892"/>
                    <a:pt x="362064" y="123892"/>
                  </a:cubicBezTo>
                  <a:lnTo>
                    <a:pt x="362064" y="196920"/>
                  </a:lnTo>
                  <a:cubicBezTo>
                    <a:pt x="362064" y="205164"/>
                    <a:pt x="364738" y="213185"/>
                    <a:pt x="369684" y="219780"/>
                  </a:cubicBezTo>
                  <a:lnTo>
                    <a:pt x="380790" y="234591"/>
                  </a:lnTo>
                  <a:cubicBezTo>
                    <a:pt x="377631" y="295267"/>
                    <a:pt x="327553" y="342868"/>
                    <a:pt x="266795" y="3429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627E5D94-07AC-5072-860C-2282F9293F23}"/>
                </a:ext>
              </a:extLst>
            </p:cNvPr>
            <p:cNvSpPr/>
            <p:nvPr/>
          </p:nvSpPr>
          <p:spPr>
            <a:xfrm>
              <a:off x="4952649" y="2582074"/>
              <a:ext cx="504825" cy="423100"/>
            </a:xfrm>
            <a:custGeom>
              <a:avLst/>
              <a:gdLst>
                <a:gd name="connsiteX0" fmla="*/ 485775 w 504825"/>
                <a:gd name="connsiteY0" fmla="*/ 385000 h 423100"/>
                <a:gd name="connsiteX1" fmla="*/ 300609 w 504825"/>
                <a:gd name="connsiteY1" fmla="*/ 385000 h 423100"/>
                <a:gd name="connsiteX2" fmla="*/ 300609 w 504825"/>
                <a:gd name="connsiteY2" fmla="*/ 383572 h 423100"/>
                <a:gd name="connsiteX3" fmla="*/ 289370 w 504825"/>
                <a:gd name="connsiteY3" fmla="*/ 375666 h 423100"/>
                <a:gd name="connsiteX4" fmla="*/ 279845 w 504825"/>
                <a:gd name="connsiteY4" fmla="*/ 374294 h 423100"/>
                <a:gd name="connsiteX5" fmla="*/ 276320 w 504825"/>
                <a:gd name="connsiteY5" fmla="*/ 373951 h 423100"/>
                <a:gd name="connsiteX6" fmla="*/ 267843 w 504825"/>
                <a:gd name="connsiteY6" fmla="*/ 367855 h 423100"/>
                <a:gd name="connsiteX7" fmla="*/ 267843 w 504825"/>
                <a:gd name="connsiteY7" fmla="*/ 312611 h 423100"/>
                <a:gd name="connsiteX8" fmla="*/ 304800 w 504825"/>
                <a:gd name="connsiteY8" fmla="*/ 294418 h 423100"/>
                <a:gd name="connsiteX9" fmla="*/ 311563 w 504825"/>
                <a:gd name="connsiteY9" fmla="*/ 278797 h 423100"/>
                <a:gd name="connsiteX10" fmla="*/ 305181 w 504825"/>
                <a:gd name="connsiteY10" fmla="*/ 202597 h 423100"/>
                <a:gd name="connsiteX11" fmla="*/ 213646 w 504825"/>
                <a:gd name="connsiteY11" fmla="*/ 202597 h 423100"/>
                <a:gd name="connsiteX12" fmla="*/ 208217 w 504825"/>
                <a:gd name="connsiteY12" fmla="*/ 278797 h 423100"/>
                <a:gd name="connsiteX13" fmla="*/ 214598 w 504825"/>
                <a:gd name="connsiteY13" fmla="*/ 294227 h 423100"/>
                <a:gd name="connsiteX14" fmla="*/ 252698 w 504825"/>
                <a:gd name="connsiteY14" fmla="*/ 312611 h 423100"/>
                <a:gd name="connsiteX15" fmla="*/ 252698 w 504825"/>
                <a:gd name="connsiteY15" fmla="*/ 368046 h 423100"/>
                <a:gd name="connsiteX16" fmla="*/ 244507 w 504825"/>
                <a:gd name="connsiteY16" fmla="*/ 374142 h 423100"/>
                <a:gd name="connsiteX17" fmla="*/ 230600 w 504825"/>
                <a:gd name="connsiteY17" fmla="*/ 376428 h 423100"/>
                <a:gd name="connsiteX18" fmla="*/ 219361 w 504825"/>
                <a:gd name="connsiteY18" fmla="*/ 384048 h 423100"/>
                <a:gd name="connsiteX19" fmla="*/ 219837 w 504825"/>
                <a:gd name="connsiteY19" fmla="*/ 385477 h 423100"/>
                <a:gd name="connsiteX20" fmla="*/ 176403 w 504825"/>
                <a:gd name="connsiteY20" fmla="*/ 385477 h 423100"/>
                <a:gd name="connsiteX21" fmla="*/ 183261 w 504825"/>
                <a:gd name="connsiteY21" fmla="*/ 377095 h 423100"/>
                <a:gd name="connsiteX22" fmla="*/ 183261 w 504825"/>
                <a:gd name="connsiteY22" fmla="*/ 161449 h 423100"/>
                <a:gd name="connsiteX23" fmla="*/ 154686 w 504825"/>
                <a:gd name="connsiteY23" fmla="*/ 113824 h 423100"/>
                <a:gd name="connsiteX24" fmla="*/ 149447 w 504825"/>
                <a:gd name="connsiteY24" fmla="*/ 22479 h 423100"/>
                <a:gd name="connsiteX25" fmla="*/ 156591 w 504825"/>
                <a:gd name="connsiteY25" fmla="*/ 22479 h 423100"/>
                <a:gd name="connsiteX26" fmla="*/ 156591 w 504825"/>
                <a:gd name="connsiteY26" fmla="*/ 18002 h 423100"/>
                <a:gd name="connsiteX27" fmla="*/ 144304 w 504825"/>
                <a:gd name="connsiteY27" fmla="*/ 1048 h 423100"/>
                <a:gd name="connsiteX28" fmla="*/ 140970 w 504825"/>
                <a:gd name="connsiteY28" fmla="*/ 0 h 423100"/>
                <a:gd name="connsiteX29" fmla="*/ 109537 w 504825"/>
                <a:gd name="connsiteY29" fmla="*/ 0 h 423100"/>
                <a:gd name="connsiteX30" fmla="*/ 106204 w 504825"/>
                <a:gd name="connsiteY30" fmla="*/ 1048 h 423100"/>
                <a:gd name="connsiteX31" fmla="*/ 93821 w 504825"/>
                <a:gd name="connsiteY31" fmla="*/ 18002 h 423100"/>
                <a:gd name="connsiteX32" fmla="*/ 93821 w 504825"/>
                <a:gd name="connsiteY32" fmla="*/ 22479 h 423100"/>
                <a:gd name="connsiteX33" fmla="*/ 100965 w 504825"/>
                <a:gd name="connsiteY33" fmla="*/ 22479 h 423100"/>
                <a:gd name="connsiteX34" fmla="*/ 95250 w 504825"/>
                <a:gd name="connsiteY34" fmla="*/ 113824 h 423100"/>
                <a:gd name="connsiteX35" fmla="*/ 66675 w 504825"/>
                <a:gd name="connsiteY35" fmla="*/ 161449 h 423100"/>
                <a:gd name="connsiteX36" fmla="*/ 66675 w 504825"/>
                <a:gd name="connsiteY36" fmla="*/ 376619 h 423100"/>
                <a:gd name="connsiteX37" fmla="*/ 73533 w 504825"/>
                <a:gd name="connsiteY37" fmla="*/ 385000 h 423100"/>
                <a:gd name="connsiteX38" fmla="*/ 19050 w 504825"/>
                <a:gd name="connsiteY38" fmla="*/ 385000 h 423100"/>
                <a:gd name="connsiteX39" fmla="*/ 0 w 504825"/>
                <a:gd name="connsiteY39" fmla="*/ 404050 h 423100"/>
                <a:gd name="connsiteX40" fmla="*/ 19050 w 504825"/>
                <a:gd name="connsiteY40" fmla="*/ 423100 h 423100"/>
                <a:gd name="connsiteX41" fmla="*/ 485775 w 504825"/>
                <a:gd name="connsiteY41" fmla="*/ 423100 h 423100"/>
                <a:gd name="connsiteX42" fmla="*/ 504825 w 504825"/>
                <a:gd name="connsiteY42" fmla="*/ 404050 h 423100"/>
                <a:gd name="connsiteX43" fmla="*/ 485775 w 504825"/>
                <a:gd name="connsiteY43" fmla="*/ 385000 h 423100"/>
                <a:gd name="connsiteX44" fmla="*/ 225685 w 504825"/>
                <a:gd name="connsiteY44" fmla="*/ 244221 h 423100"/>
                <a:gd name="connsiteX45" fmla="*/ 227305 w 504825"/>
                <a:gd name="connsiteY45" fmla="*/ 215646 h 423100"/>
                <a:gd name="connsiteX46" fmla="*/ 293980 w 504825"/>
                <a:gd name="connsiteY46" fmla="*/ 215646 h 423100"/>
                <a:gd name="connsiteX47" fmla="*/ 295980 w 504825"/>
                <a:gd name="connsiteY47" fmla="*/ 244221 h 42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04825" h="423100">
                  <a:moveTo>
                    <a:pt x="485775" y="385000"/>
                  </a:moveTo>
                  <a:lnTo>
                    <a:pt x="300609" y="385000"/>
                  </a:lnTo>
                  <a:cubicBezTo>
                    <a:pt x="300704" y="384529"/>
                    <a:pt x="300704" y="384043"/>
                    <a:pt x="300609" y="383572"/>
                  </a:cubicBezTo>
                  <a:cubicBezTo>
                    <a:pt x="300609" y="380238"/>
                    <a:pt x="297085" y="377666"/>
                    <a:pt x="289370" y="375666"/>
                  </a:cubicBezTo>
                  <a:cubicBezTo>
                    <a:pt x="286220" y="375046"/>
                    <a:pt x="283041" y="374589"/>
                    <a:pt x="279845" y="374294"/>
                  </a:cubicBezTo>
                  <a:lnTo>
                    <a:pt x="276320" y="373951"/>
                  </a:lnTo>
                  <a:cubicBezTo>
                    <a:pt x="270891" y="372142"/>
                    <a:pt x="267843" y="369951"/>
                    <a:pt x="267843" y="367855"/>
                  </a:cubicBezTo>
                  <a:lnTo>
                    <a:pt x="267843" y="312611"/>
                  </a:lnTo>
                  <a:cubicBezTo>
                    <a:pt x="281855" y="310869"/>
                    <a:pt x="294874" y="304460"/>
                    <a:pt x="304800" y="294418"/>
                  </a:cubicBezTo>
                  <a:cubicBezTo>
                    <a:pt x="309105" y="290362"/>
                    <a:pt x="311551" y="284712"/>
                    <a:pt x="311563" y="278797"/>
                  </a:cubicBezTo>
                  <a:lnTo>
                    <a:pt x="305181" y="202597"/>
                  </a:lnTo>
                  <a:lnTo>
                    <a:pt x="213646" y="202597"/>
                  </a:lnTo>
                  <a:lnTo>
                    <a:pt x="208217" y="278797"/>
                  </a:lnTo>
                  <a:cubicBezTo>
                    <a:pt x="208063" y="284612"/>
                    <a:pt x="210382" y="290219"/>
                    <a:pt x="214598" y="294227"/>
                  </a:cubicBezTo>
                  <a:cubicBezTo>
                    <a:pt x="224821" y="304533"/>
                    <a:pt x="238269" y="311022"/>
                    <a:pt x="252698" y="312611"/>
                  </a:cubicBezTo>
                  <a:lnTo>
                    <a:pt x="252698" y="368046"/>
                  </a:lnTo>
                  <a:cubicBezTo>
                    <a:pt x="252698" y="370237"/>
                    <a:pt x="249365" y="372523"/>
                    <a:pt x="244507" y="374142"/>
                  </a:cubicBezTo>
                  <a:cubicBezTo>
                    <a:pt x="239806" y="374434"/>
                    <a:pt x="235147" y="375200"/>
                    <a:pt x="230600" y="376428"/>
                  </a:cubicBezTo>
                  <a:cubicBezTo>
                    <a:pt x="223742" y="378428"/>
                    <a:pt x="220028" y="380905"/>
                    <a:pt x="219361" y="384048"/>
                  </a:cubicBezTo>
                  <a:cubicBezTo>
                    <a:pt x="219282" y="384573"/>
                    <a:pt x="219459" y="385104"/>
                    <a:pt x="219837" y="385477"/>
                  </a:cubicBezTo>
                  <a:lnTo>
                    <a:pt x="176403" y="385477"/>
                  </a:lnTo>
                  <a:cubicBezTo>
                    <a:pt x="180785" y="383000"/>
                    <a:pt x="183261" y="380143"/>
                    <a:pt x="183261" y="377095"/>
                  </a:cubicBezTo>
                  <a:lnTo>
                    <a:pt x="183261" y="161449"/>
                  </a:lnTo>
                  <a:cubicBezTo>
                    <a:pt x="183334" y="141495"/>
                    <a:pt x="172327" y="123149"/>
                    <a:pt x="154686" y="113824"/>
                  </a:cubicBezTo>
                  <a:lnTo>
                    <a:pt x="149447" y="22479"/>
                  </a:lnTo>
                  <a:lnTo>
                    <a:pt x="156591" y="22479"/>
                  </a:lnTo>
                  <a:lnTo>
                    <a:pt x="156591" y="18002"/>
                  </a:lnTo>
                  <a:cubicBezTo>
                    <a:pt x="156630" y="10277"/>
                    <a:pt x="151658" y="3416"/>
                    <a:pt x="144304" y="1048"/>
                  </a:cubicBezTo>
                  <a:cubicBezTo>
                    <a:pt x="143313" y="392"/>
                    <a:pt x="142158" y="30"/>
                    <a:pt x="140970" y="0"/>
                  </a:cubicBezTo>
                  <a:lnTo>
                    <a:pt x="109537" y="0"/>
                  </a:lnTo>
                  <a:cubicBezTo>
                    <a:pt x="108347" y="8"/>
                    <a:pt x="107185" y="372"/>
                    <a:pt x="106204" y="1048"/>
                  </a:cubicBezTo>
                  <a:cubicBezTo>
                    <a:pt x="98830" y="3408"/>
                    <a:pt x="93825" y="10260"/>
                    <a:pt x="93821" y="18002"/>
                  </a:cubicBezTo>
                  <a:lnTo>
                    <a:pt x="93821" y="22479"/>
                  </a:lnTo>
                  <a:lnTo>
                    <a:pt x="100965" y="22479"/>
                  </a:lnTo>
                  <a:lnTo>
                    <a:pt x="95250" y="113824"/>
                  </a:lnTo>
                  <a:cubicBezTo>
                    <a:pt x="77603" y="123142"/>
                    <a:pt x="66593" y="141492"/>
                    <a:pt x="66675" y="161449"/>
                  </a:cubicBezTo>
                  <a:lnTo>
                    <a:pt x="66675" y="376619"/>
                  </a:lnTo>
                  <a:cubicBezTo>
                    <a:pt x="66675" y="379667"/>
                    <a:pt x="69152" y="382524"/>
                    <a:pt x="73533" y="385000"/>
                  </a:cubicBezTo>
                  <a:lnTo>
                    <a:pt x="19050" y="385000"/>
                  </a:lnTo>
                  <a:cubicBezTo>
                    <a:pt x="8529" y="385000"/>
                    <a:pt x="0" y="393529"/>
                    <a:pt x="0" y="404050"/>
                  </a:cubicBezTo>
                  <a:cubicBezTo>
                    <a:pt x="0" y="414572"/>
                    <a:pt x="8529" y="423100"/>
                    <a:pt x="19050" y="423100"/>
                  </a:cubicBezTo>
                  <a:lnTo>
                    <a:pt x="485775" y="423100"/>
                  </a:lnTo>
                  <a:cubicBezTo>
                    <a:pt x="496296" y="423100"/>
                    <a:pt x="504825" y="414572"/>
                    <a:pt x="504825" y="404050"/>
                  </a:cubicBezTo>
                  <a:cubicBezTo>
                    <a:pt x="504825" y="393529"/>
                    <a:pt x="496296" y="385000"/>
                    <a:pt x="485775" y="385000"/>
                  </a:cubicBezTo>
                  <a:close/>
                  <a:moveTo>
                    <a:pt x="225685" y="244221"/>
                  </a:moveTo>
                  <a:lnTo>
                    <a:pt x="227305" y="215646"/>
                  </a:lnTo>
                  <a:lnTo>
                    <a:pt x="293980" y="215646"/>
                  </a:lnTo>
                  <a:lnTo>
                    <a:pt x="295980" y="244221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pic>
        <p:nvPicPr>
          <p:cNvPr id="22" name="Picture 2">
            <a:extLst>
              <a:ext uri="{FF2B5EF4-FFF2-40B4-BE49-F238E27FC236}">
                <a16:creationId xmlns:a16="http://schemas.microsoft.com/office/drawing/2014/main" id="{3F60D04E-3F29-8CAD-3F0C-9AC39CFD2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602" y="1728828"/>
            <a:ext cx="1661994" cy="166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ráfico 22" descr="Pessoa comendo com preenchimento sólido">
            <a:extLst>
              <a:ext uri="{FF2B5EF4-FFF2-40B4-BE49-F238E27FC236}">
                <a16:creationId xmlns:a16="http://schemas.microsoft.com/office/drawing/2014/main" id="{4BC14212-FC03-D2FD-8A19-881C3BB5E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4158" y="3238032"/>
            <a:ext cx="1204533" cy="1204533"/>
          </a:xfrm>
          <a:prstGeom prst="rect">
            <a:avLst/>
          </a:prstGeom>
        </p:spPr>
      </p:pic>
      <p:grpSp>
        <p:nvGrpSpPr>
          <p:cNvPr id="69" name="Agrupar 68">
            <a:extLst>
              <a:ext uri="{FF2B5EF4-FFF2-40B4-BE49-F238E27FC236}">
                <a16:creationId xmlns:a16="http://schemas.microsoft.com/office/drawing/2014/main" id="{E6EEDD30-43E0-1C23-5177-2CB2532EB76C}"/>
              </a:ext>
            </a:extLst>
          </p:cNvPr>
          <p:cNvGrpSpPr/>
          <p:nvPr/>
        </p:nvGrpSpPr>
        <p:grpSpPr>
          <a:xfrm>
            <a:off x="1815916" y="2631431"/>
            <a:ext cx="3139531" cy="310960"/>
            <a:chOff x="2011680" y="1565518"/>
            <a:chExt cx="3379062" cy="216000"/>
          </a:xfrm>
        </p:grpSpPr>
        <p:cxnSp>
          <p:nvCxnSpPr>
            <p:cNvPr id="24" name="Conector: Angulado 23">
              <a:extLst>
                <a:ext uri="{FF2B5EF4-FFF2-40B4-BE49-F238E27FC236}">
                  <a16:creationId xmlns:a16="http://schemas.microsoft.com/office/drawing/2014/main" id="{F3594D6C-BA1A-8412-3B5A-51005B6F6B7B}"/>
                </a:ext>
              </a:extLst>
            </p:cNvPr>
            <p:cNvCxnSpPr>
              <a:cxnSpLocks/>
            </p:cNvCxnSpPr>
            <p:nvPr/>
          </p:nvCxnSpPr>
          <p:spPr>
            <a:xfrm>
              <a:off x="2011680" y="1565518"/>
              <a:ext cx="3379062" cy="21600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F23E6CBA-E676-9D9A-B8CB-298775E0AC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1680" y="1569562"/>
              <a:ext cx="0" cy="180000"/>
            </a:xfrm>
            <a:prstGeom prst="line">
              <a:avLst/>
            </a:prstGeom>
            <a:ln w="254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743EFE0B-F72E-557D-DF6D-9D16EF237632}"/>
              </a:ext>
            </a:extLst>
          </p:cNvPr>
          <p:cNvGrpSpPr/>
          <p:nvPr/>
        </p:nvGrpSpPr>
        <p:grpSpPr>
          <a:xfrm>
            <a:off x="1703127" y="4289812"/>
            <a:ext cx="3252320" cy="424704"/>
            <a:chOff x="1898892" y="3135505"/>
            <a:chExt cx="3451860" cy="424704"/>
          </a:xfrm>
        </p:grpSpPr>
        <p:cxnSp>
          <p:nvCxnSpPr>
            <p:cNvPr id="26" name="Conector: Angulado 25">
              <a:extLst>
                <a:ext uri="{FF2B5EF4-FFF2-40B4-BE49-F238E27FC236}">
                  <a16:creationId xmlns:a16="http://schemas.microsoft.com/office/drawing/2014/main" id="{A60B6BF6-E7DF-0F6F-056E-FA90A702A34D}"/>
                </a:ext>
              </a:extLst>
            </p:cNvPr>
            <p:cNvCxnSpPr>
              <a:cxnSpLocks/>
            </p:cNvCxnSpPr>
            <p:nvPr/>
          </p:nvCxnSpPr>
          <p:spPr>
            <a:xfrm>
              <a:off x="1898892" y="3135505"/>
              <a:ext cx="3379062" cy="360000"/>
            </a:xfrm>
            <a:prstGeom prst="bentConnector2">
              <a:avLst/>
            </a:prstGeom>
            <a:ln>
              <a:tailEnd type="triangle"/>
            </a:ln>
            <a:scene3d>
              <a:camera prst="orthographicFront">
                <a:rot lat="10800000" lon="10800000" rev="0"/>
              </a:camera>
              <a:lightRig rig="threePt" dir="t"/>
            </a:scene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34CF4C4B-FCC8-E9CA-C2D1-70B4ACB11B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0752" y="3160855"/>
              <a:ext cx="0" cy="399354"/>
            </a:xfrm>
            <a:prstGeom prst="line">
              <a:avLst/>
            </a:prstGeom>
            <a:scene3d>
              <a:camera prst="orthographicFront">
                <a:rot lat="10800000" lon="10800000" rev="0"/>
              </a:camera>
              <a:lightRig rig="threePt" dir="t"/>
            </a:scene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67C21228-1A3A-37A3-318D-0EAEFC26690E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753725" y="1361401"/>
            <a:ext cx="3745874" cy="36742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DAC416C9-5C0D-51D8-0420-B61C4542660A}"/>
              </a:ext>
            </a:extLst>
          </p:cNvPr>
          <p:cNvCxnSpPr>
            <a:cxnSpLocks/>
          </p:cNvCxnSpPr>
          <p:nvPr/>
        </p:nvCxnSpPr>
        <p:spPr>
          <a:xfrm flipH="1" flipV="1">
            <a:off x="5753725" y="1361401"/>
            <a:ext cx="2686" cy="18766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4E105A3F-44BC-267B-3566-61D5802E22D5}"/>
              </a:ext>
            </a:extLst>
          </p:cNvPr>
          <p:cNvCxnSpPr>
            <a:cxnSpLocks/>
          </p:cNvCxnSpPr>
          <p:nvPr/>
        </p:nvCxnSpPr>
        <p:spPr>
          <a:xfrm>
            <a:off x="5496061" y="3535571"/>
            <a:ext cx="3950834" cy="1598"/>
          </a:xfrm>
          <a:prstGeom prst="bentConnector3">
            <a:avLst>
              <a:gd name="adj1" fmla="val 50000"/>
            </a:avLst>
          </a:prstGeom>
          <a:ln>
            <a:tailEnd type="triangle"/>
          </a:ln>
          <a:scene3d>
            <a:camera prst="orthographicFront">
              <a:rot lat="10800000" lon="10800000" rev="0"/>
            </a:camera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506045C-6888-05CF-D48B-117F4FBED685}"/>
              </a:ext>
            </a:extLst>
          </p:cNvPr>
          <p:cNvCxnSpPr>
            <a:cxnSpLocks/>
          </p:cNvCxnSpPr>
          <p:nvPr/>
        </p:nvCxnSpPr>
        <p:spPr>
          <a:xfrm flipV="1">
            <a:off x="9504906" y="3418840"/>
            <a:ext cx="0" cy="115595"/>
          </a:xfrm>
          <a:prstGeom prst="line">
            <a:avLst/>
          </a:prstGeom>
          <a:scene3d>
            <a:camera prst="orthographicFront">
              <a:rot lat="10800000" lon="10800000" rev="0"/>
            </a:camera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Espaço Reservado para Conteúdo 2">
            <a:extLst>
              <a:ext uri="{FF2B5EF4-FFF2-40B4-BE49-F238E27FC236}">
                <a16:creationId xmlns:a16="http://schemas.microsoft.com/office/drawing/2014/main" id="{C183A4A0-D31B-5C71-5F22-5C19AA28C727}"/>
              </a:ext>
            </a:extLst>
          </p:cNvPr>
          <p:cNvSpPr txBox="1">
            <a:spLocks/>
          </p:cNvSpPr>
          <p:nvPr/>
        </p:nvSpPr>
        <p:spPr>
          <a:xfrm>
            <a:off x="1433994" y="2785819"/>
            <a:ext cx="1016119" cy="412430"/>
          </a:xfrm>
          <a:prstGeom prst="rect">
            <a:avLst/>
          </a:prstGeom>
        </p:spPr>
        <p:txBody>
          <a:bodyPr vert="horz" lIns="91440" tIns="0" rIns="91440" bIns="0" numCol="1" spcCol="54000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Cliente</a:t>
            </a:r>
          </a:p>
        </p:txBody>
      </p:sp>
      <p:sp>
        <p:nvSpPr>
          <p:cNvPr id="38" name="Espaço Reservado para Conteúdo 2">
            <a:extLst>
              <a:ext uri="{FF2B5EF4-FFF2-40B4-BE49-F238E27FC236}">
                <a16:creationId xmlns:a16="http://schemas.microsoft.com/office/drawing/2014/main" id="{CDD7BED1-CE01-318B-6105-FCAFFE7039DD}"/>
              </a:ext>
            </a:extLst>
          </p:cNvPr>
          <p:cNvSpPr txBox="1">
            <a:spLocks/>
          </p:cNvSpPr>
          <p:nvPr/>
        </p:nvSpPr>
        <p:spPr>
          <a:xfrm>
            <a:off x="4537537" y="2813077"/>
            <a:ext cx="1016119" cy="412430"/>
          </a:xfrm>
          <a:prstGeom prst="rect">
            <a:avLst/>
          </a:prstGeom>
        </p:spPr>
        <p:txBody>
          <a:bodyPr vert="horz" lIns="91440" tIns="0" rIns="91440" bIns="0" numCol="1" spcCol="54000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Garçom</a:t>
            </a:r>
          </a:p>
        </p:txBody>
      </p:sp>
      <p:sp>
        <p:nvSpPr>
          <p:cNvPr id="39" name="Espaço Reservado para Conteúdo 2">
            <a:extLst>
              <a:ext uri="{FF2B5EF4-FFF2-40B4-BE49-F238E27FC236}">
                <a16:creationId xmlns:a16="http://schemas.microsoft.com/office/drawing/2014/main" id="{5635E14D-9670-2C03-483B-AB6B1554254C}"/>
              </a:ext>
            </a:extLst>
          </p:cNvPr>
          <p:cNvSpPr txBox="1">
            <a:spLocks/>
          </p:cNvSpPr>
          <p:nvPr/>
        </p:nvSpPr>
        <p:spPr>
          <a:xfrm>
            <a:off x="1877165" y="4234919"/>
            <a:ext cx="1204533" cy="412430"/>
          </a:xfrm>
          <a:prstGeom prst="rect">
            <a:avLst/>
          </a:prstGeom>
        </p:spPr>
        <p:txBody>
          <a:bodyPr vert="horz" lIns="91440" tIns="0" rIns="91440" bIns="0" numCol="1" spcCol="54000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600" dirty="0">
                <a:cs typeface="Calibri" panose="020F0502020204030204"/>
              </a:rPr>
              <a:t>Mesa XPTO </a:t>
            </a:r>
          </a:p>
        </p:txBody>
      </p:sp>
      <p:sp>
        <p:nvSpPr>
          <p:cNvPr id="40" name="Espaço Reservado para Conteúdo 2">
            <a:extLst>
              <a:ext uri="{FF2B5EF4-FFF2-40B4-BE49-F238E27FC236}">
                <a16:creationId xmlns:a16="http://schemas.microsoft.com/office/drawing/2014/main" id="{72682168-95C2-1989-ADEB-83E2D7022A91}"/>
              </a:ext>
            </a:extLst>
          </p:cNvPr>
          <p:cNvSpPr txBox="1">
            <a:spLocks/>
          </p:cNvSpPr>
          <p:nvPr/>
        </p:nvSpPr>
        <p:spPr>
          <a:xfrm>
            <a:off x="10414533" y="3071446"/>
            <a:ext cx="1204533" cy="412430"/>
          </a:xfrm>
          <a:prstGeom prst="rect">
            <a:avLst/>
          </a:prstGeom>
        </p:spPr>
        <p:txBody>
          <a:bodyPr vert="horz" lIns="91440" tIns="0" rIns="91440" bIns="0" numCol="1" spcCol="54000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600" dirty="0">
                <a:cs typeface="Calibri" panose="020F0502020204030204"/>
              </a:rPr>
              <a:t>Cozinha </a:t>
            </a:r>
          </a:p>
        </p:txBody>
      </p:sp>
      <p:pic>
        <p:nvPicPr>
          <p:cNvPr id="42" name="Gráfico 41" descr="Coco com preenchimento sólido">
            <a:extLst>
              <a:ext uri="{FF2B5EF4-FFF2-40B4-BE49-F238E27FC236}">
                <a16:creationId xmlns:a16="http://schemas.microsoft.com/office/drawing/2014/main" id="{98C15936-A4A6-C673-6180-D59029CEAC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58440" y="4662105"/>
            <a:ext cx="581589" cy="581589"/>
          </a:xfrm>
          <a:prstGeom prst="rect">
            <a:avLst/>
          </a:prstGeom>
        </p:spPr>
      </p:pic>
      <p:pic>
        <p:nvPicPr>
          <p:cNvPr id="44" name="Gráfico 43" descr="Cerveja com preenchimento sólido">
            <a:extLst>
              <a:ext uri="{FF2B5EF4-FFF2-40B4-BE49-F238E27FC236}">
                <a16:creationId xmlns:a16="http://schemas.microsoft.com/office/drawing/2014/main" id="{40CC094A-9292-CE50-4E59-76F28B9AE3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42073" y="4662107"/>
            <a:ext cx="581589" cy="581589"/>
          </a:xfrm>
          <a:prstGeom prst="rect">
            <a:avLst/>
          </a:prstGeom>
        </p:spPr>
      </p:pic>
      <p:sp>
        <p:nvSpPr>
          <p:cNvPr id="45" name="Espaço Reservado para Conteúdo 2">
            <a:extLst>
              <a:ext uri="{FF2B5EF4-FFF2-40B4-BE49-F238E27FC236}">
                <a16:creationId xmlns:a16="http://schemas.microsoft.com/office/drawing/2014/main" id="{E5654A16-3236-EA48-F670-9C5BD7D560C4}"/>
              </a:ext>
            </a:extLst>
          </p:cNvPr>
          <p:cNvSpPr txBox="1">
            <a:spLocks/>
          </p:cNvSpPr>
          <p:nvPr/>
        </p:nvSpPr>
        <p:spPr>
          <a:xfrm>
            <a:off x="10391556" y="5632851"/>
            <a:ext cx="1204533" cy="412430"/>
          </a:xfrm>
          <a:prstGeom prst="rect">
            <a:avLst/>
          </a:prstGeom>
        </p:spPr>
        <p:txBody>
          <a:bodyPr vert="horz" lIns="91440" tIns="0" rIns="91440" bIns="0" numCol="1" spcCol="54000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600" dirty="0">
                <a:cs typeface="Calibri" panose="020F0502020204030204"/>
              </a:rPr>
              <a:t>Bar </a:t>
            </a:r>
          </a:p>
        </p:txBody>
      </p:sp>
      <p:cxnSp>
        <p:nvCxnSpPr>
          <p:cNvPr id="59" name="Conector: Angulado 58">
            <a:extLst>
              <a:ext uri="{FF2B5EF4-FFF2-40B4-BE49-F238E27FC236}">
                <a16:creationId xmlns:a16="http://schemas.microsoft.com/office/drawing/2014/main" id="{47E99B7D-9084-5345-3881-890C5F478CB4}"/>
              </a:ext>
            </a:extLst>
          </p:cNvPr>
          <p:cNvCxnSpPr>
            <a:cxnSpLocks/>
          </p:cNvCxnSpPr>
          <p:nvPr/>
        </p:nvCxnSpPr>
        <p:spPr>
          <a:xfrm>
            <a:off x="5553656" y="3981372"/>
            <a:ext cx="4021964" cy="621108"/>
          </a:xfrm>
          <a:prstGeom prst="bentConnector3">
            <a:avLst>
              <a:gd name="adj1" fmla="val 10027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ector: Angulado 61">
            <a:extLst>
              <a:ext uri="{FF2B5EF4-FFF2-40B4-BE49-F238E27FC236}">
                <a16:creationId xmlns:a16="http://schemas.microsoft.com/office/drawing/2014/main" id="{8B53932F-F235-16F0-874D-499B4A06A2E9}"/>
              </a:ext>
            </a:extLst>
          </p:cNvPr>
          <p:cNvCxnSpPr>
            <a:cxnSpLocks/>
          </p:cNvCxnSpPr>
          <p:nvPr/>
        </p:nvCxnSpPr>
        <p:spPr>
          <a:xfrm rot="10800000">
            <a:off x="5553656" y="4289813"/>
            <a:ext cx="4006904" cy="2035479"/>
          </a:xfrm>
          <a:prstGeom prst="bentConnector3">
            <a:avLst>
              <a:gd name="adj1" fmla="val 95945"/>
            </a:avLst>
          </a:prstGeom>
          <a:ln>
            <a:tailEnd type="triangle"/>
          </a:ln>
          <a:scene3d>
            <a:camera prst="orthographicFront">
              <a:rot lat="10800000" lon="10800000" rev="0"/>
            </a:camera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D46BA81D-8386-CA72-F5BA-73349CF33D5B}"/>
              </a:ext>
            </a:extLst>
          </p:cNvPr>
          <p:cNvCxnSpPr>
            <a:cxnSpLocks/>
          </p:cNvCxnSpPr>
          <p:nvPr/>
        </p:nvCxnSpPr>
        <p:spPr>
          <a:xfrm flipV="1">
            <a:off x="9560558" y="6194080"/>
            <a:ext cx="0" cy="131209"/>
          </a:xfrm>
          <a:prstGeom prst="line">
            <a:avLst/>
          </a:prstGeom>
          <a:scene3d>
            <a:camera prst="orthographicFront">
              <a:rot lat="10800000" lon="10800000" rev="0"/>
            </a:camera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Gráfico 65" descr="Garrafa com preenchimento sólido">
            <a:extLst>
              <a:ext uri="{FF2B5EF4-FFF2-40B4-BE49-F238E27FC236}">
                <a16:creationId xmlns:a16="http://schemas.microsoft.com/office/drawing/2014/main" id="{59DF6C31-F92A-E037-0745-87306A5A32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93674" y="5271950"/>
            <a:ext cx="746356" cy="746356"/>
          </a:xfrm>
          <a:prstGeom prst="rect">
            <a:avLst/>
          </a:prstGeom>
        </p:spPr>
      </p:pic>
      <p:pic>
        <p:nvPicPr>
          <p:cNvPr id="68" name="Gráfico 67" descr="Vinho com preenchimento sólido">
            <a:extLst>
              <a:ext uri="{FF2B5EF4-FFF2-40B4-BE49-F238E27FC236}">
                <a16:creationId xmlns:a16="http://schemas.microsoft.com/office/drawing/2014/main" id="{0313C55D-A582-5246-A47C-EF7AEEE5C3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75620" y="5419845"/>
            <a:ext cx="581586" cy="581586"/>
          </a:xfrm>
          <a:prstGeom prst="rect">
            <a:avLst/>
          </a:prstGeom>
        </p:spPr>
      </p:pic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DDC9CAE9-EA01-C645-846E-379FCDAAE186}"/>
              </a:ext>
            </a:extLst>
          </p:cNvPr>
          <p:cNvCxnSpPr>
            <a:cxnSpLocks/>
          </p:cNvCxnSpPr>
          <p:nvPr/>
        </p:nvCxnSpPr>
        <p:spPr>
          <a:xfrm flipH="1" flipV="1">
            <a:off x="5553656" y="3238032"/>
            <a:ext cx="200069" cy="16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Espaço Reservado para Conteúdo 2">
            <a:extLst>
              <a:ext uri="{FF2B5EF4-FFF2-40B4-BE49-F238E27FC236}">
                <a16:creationId xmlns:a16="http://schemas.microsoft.com/office/drawing/2014/main" id="{794DA75A-7F52-B0A9-35C7-AB29854FF6DA}"/>
              </a:ext>
            </a:extLst>
          </p:cNvPr>
          <p:cNvSpPr txBox="1">
            <a:spLocks/>
          </p:cNvSpPr>
          <p:nvPr/>
        </p:nvSpPr>
        <p:spPr>
          <a:xfrm>
            <a:off x="6284957" y="2099239"/>
            <a:ext cx="2079948" cy="7178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0" rIns="91440" bIns="0" numCol="1" spcCol="54000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0"/>
              </a:spcAft>
              <a:buNone/>
            </a:pPr>
            <a:r>
              <a:rPr lang="pt-BR" sz="1600" dirty="0">
                <a:cs typeface="Calibri" panose="020F0502020204030204"/>
              </a:rPr>
              <a:t>Servidor especializado</a:t>
            </a:r>
          </a:p>
          <a:p>
            <a:pPr marL="0" indent="0" algn="ctr">
              <a:lnSpc>
                <a:spcPct val="120000"/>
              </a:lnSpc>
              <a:spcAft>
                <a:spcPts val="0"/>
              </a:spcAft>
              <a:buNone/>
            </a:pPr>
            <a:r>
              <a:rPr lang="pt-BR" sz="1600" dirty="0">
                <a:cs typeface="Calibri" panose="020F0502020204030204"/>
              </a:rPr>
              <a:t>em </a:t>
            </a:r>
            <a:r>
              <a:rPr lang="pt-BR" sz="1600" b="1" dirty="0">
                <a:cs typeface="Calibri" panose="020F0502020204030204"/>
              </a:rPr>
              <a:t>PRATOS</a:t>
            </a:r>
          </a:p>
        </p:txBody>
      </p:sp>
      <p:sp>
        <p:nvSpPr>
          <p:cNvPr id="116" name="Espaço Reservado para Conteúdo 2">
            <a:extLst>
              <a:ext uri="{FF2B5EF4-FFF2-40B4-BE49-F238E27FC236}">
                <a16:creationId xmlns:a16="http://schemas.microsoft.com/office/drawing/2014/main" id="{2F03DA51-85E5-43B8-A93F-3530FDEE85EC}"/>
              </a:ext>
            </a:extLst>
          </p:cNvPr>
          <p:cNvSpPr txBox="1">
            <a:spLocks/>
          </p:cNvSpPr>
          <p:nvPr/>
        </p:nvSpPr>
        <p:spPr>
          <a:xfrm>
            <a:off x="6161954" y="4731999"/>
            <a:ext cx="2325954" cy="7178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0" rIns="91440" bIns="0" numCol="1" spcCol="54000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0"/>
              </a:spcAft>
              <a:buNone/>
            </a:pPr>
            <a:r>
              <a:rPr lang="pt-BR" sz="1600" dirty="0">
                <a:cs typeface="Calibri" panose="020F0502020204030204"/>
              </a:rPr>
              <a:t>Servidor especializado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pt-BR" sz="1600" dirty="0">
                <a:cs typeface="Calibri" panose="020F0502020204030204"/>
              </a:rPr>
              <a:t>em </a:t>
            </a:r>
            <a:r>
              <a:rPr lang="pt-BR" sz="1600" b="1" dirty="0">
                <a:cs typeface="Calibri" panose="020F0502020204030204"/>
              </a:rPr>
              <a:t>BEBIDAS ALCOÓLICAS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A94FE7-43CF-2C7B-F03A-EC655D01C359}"/>
              </a:ext>
            </a:extLst>
          </p:cNvPr>
          <p:cNvSpPr txBox="1">
            <a:spLocks/>
          </p:cNvSpPr>
          <p:nvPr/>
        </p:nvSpPr>
        <p:spPr>
          <a:xfrm>
            <a:off x="2702371" y="2133270"/>
            <a:ext cx="1419902" cy="412430"/>
          </a:xfrm>
          <a:prstGeom prst="rect">
            <a:avLst/>
          </a:prstGeom>
        </p:spPr>
        <p:txBody>
          <a:bodyPr vert="horz" lIns="91440" tIns="0" rIns="91440" bIns="0" numCol="1" spcCol="54000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Requisições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68D32EE-454F-D7D9-76BC-9847A0B07025}"/>
              </a:ext>
            </a:extLst>
          </p:cNvPr>
          <p:cNvSpPr txBox="1">
            <a:spLocks/>
          </p:cNvSpPr>
          <p:nvPr/>
        </p:nvSpPr>
        <p:spPr>
          <a:xfrm>
            <a:off x="6488384" y="1256612"/>
            <a:ext cx="1966188" cy="412430"/>
          </a:xfrm>
          <a:prstGeom prst="rect">
            <a:avLst/>
          </a:prstGeom>
        </p:spPr>
        <p:txBody>
          <a:bodyPr vert="horz" lIns="91440" tIns="0" rIns="91440" bIns="0" numCol="1" spcCol="54000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Processamento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E12F089-6455-AB43-6A1E-3D8A9E8001EA}"/>
              </a:ext>
            </a:extLst>
          </p:cNvPr>
          <p:cNvSpPr txBox="1">
            <a:spLocks/>
          </p:cNvSpPr>
          <p:nvPr/>
        </p:nvSpPr>
        <p:spPr>
          <a:xfrm>
            <a:off x="6799660" y="5912859"/>
            <a:ext cx="1260754" cy="412430"/>
          </a:xfrm>
          <a:prstGeom prst="rect">
            <a:avLst/>
          </a:prstGeom>
        </p:spPr>
        <p:txBody>
          <a:bodyPr vert="horz" lIns="91440" tIns="0" rIns="91440" bIns="0" numCol="1" spcCol="54000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Resultado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A403B7BC-D655-CD76-8A9A-B0B9905C378F}"/>
              </a:ext>
            </a:extLst>
          </p:cNvPr>
          <p:cNvSpPr txBox="1">
            <a:spLocks/>
          </p:cNvSpPr>
          <p:nvPr/>
        </p:nvSpPr>
        <p:spPr>
          <a:xfrm>
            <a:off x="2755304" y="4698899"/>
            <a:ext cx="1450936" cy="412430"/>
          </a:xfrm>
          <a:prstGeom prst="rect">
            <a:avLst/>
          </a:prstGeom>
        </p:spPr>
        <p:txBody>
          <a:bodyPr vert="horz" lIns="91440" tIns="0" rIns="91440" bIns="0" numCol="1" spcCol="54000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Resposta(s)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ACABA07B-E5CF-18B5-5E89-3C8966455F97}"/>
              </a:ext>
            </a:extLst>
          </p:cNvPr>
          <p:cNvSpPr txBox="1">
            <a:spLocks/>
          </p:cNvSpPr>
          <p:nvPr/>
        </p:nvSpPr>
        <p:spPr>
          <a:xfrm>
            <a:off x="6581544" y="3895647"/>
            <a:ext cx="1966188" cy="412430"/>
          </a:xfrm>
          <a:prstGeom prst="rect">
            <a:avLst/>
          </a:prstGeom>
        </p:spPr>
        <p:txBody>
          <a:bodyPr vert="horz" lIns="91440" tIns="0" rIns="91440" bIns="0" numCol="1" spcCol="54000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Processamento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A6DC6CD3-9C6D-FF95-A64D-01C086D63BD9}"/>
              </a:ext>
            </a:extLst>
          </p:cNvPr>
          <p:cNvSpPr txBox="1">
            <a:spLocks/>
          </p:cNvSpPr>
          <p:nvPr/>
        </p:nvSpPr>
        <p:spPr>
          <a:xfrm>
            <a:off x="6694554" y="3108325"/>
            <a:ext cx="1260754" cy="412430"/>
          </a:xfrm>
          <a:prstGeom prst="rect">
            <a:avLst/>
          </a:prstGeom>
        </p:spPr>
        <p:txBody>
          <a:bodyPr vert="horz" lIns="91440" tIns="0" rIns="91440" bIns="0" numCol="1" spcCol="54000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Resultado</a:t>
            </a:r>
          </a:p>
        </p:txBody>
      </p:sp>
    </p:spTree>
    <p:extLst>
      <p:ext uri="{BB962C8B-B14F-4D97-AF65-F5344CB8AC3E}">
        <p14:creationId xmlns:p14="http://schemas.microsoft.com/office/powerpoint/2010/main" val="260464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18304-68B5-3A68-FC92-3F115B21E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AF3DA-C3FF-EB0F-7D2C-A863462C2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33" y="0"/>
            <a:ext cx="10131425" cy="1456267"/>
          </a:xfrm>
        </p:spPr>
        <p:txBody>
          <a:bodyPr/>
          <a:lstStyle/>
          <a:p>
            <a:r>
              <a:rPr lang="pt-BR" dirty="0"/>
              <a:t>Criação de uma api nova</a:t>
            </a:r>
          </a:p>
        </p:txBody>
      </p:sp>
      <p:grpSp>
        <p:nvGrpSpPr>
          <p:cNvPr id="70" name="Gráfico 20" descr="Garçom com preenchimento sólido">
            <a:extLst>
              <a:ext uri="{FF2B5EF4-FFF2-40B4-BE49-F238E27FC236}">
                <a16:creationId xmlns:a16="http://schemas.microsoft.com/office/drawing/2014/main" id="{243602F8-6882-9384-C35C-4A8110AEC487}"/>
              </a:ext>
            </a:extLst>
          </p:cNvPr>
          <p:cNvGrpSpPr/>
          <p:nvPr/>
        </p:nvGrpSpPr>
        <p:grpSpPr>
          <a:xfrm>
            <a:off x="4674131" y="2202102"/>
            <a:ext cx="742930" cy="809625"/>
            <a:chOff x="4952649" y="2195550"/>
            <a:chExt cx="742930" cy="809625"/>
          </a:xfrm>
          <a:solidFill>
            <a:schemeClr val="tx1"/>
          </a:solidFill>
        </p:grpSpPr>
        <p:sp>
          <p:nvSpPr>
            <p:cNvPr id="71" name="Forma Livre: Forma 70">
              <a:extLst>
                <a:ext uri="{FF2B5EF4-FFF2-40B4-BE49-F238E27FC236}">
                  <a16:creationId xmlns:a16="http://schemas.microsoft.com/office/drawing/2014/main" id="{E038C3F1-4E1A-4939-D791-1675EE295BC7}"/>
                </a:ext>
              </a:extLst>
            </p:cNvPr>
            <p:cNvSpPr/>
            <p:nvPr/>
          </p:nvSpPr>
          <p:spPr>
            <a:xfrm>
              <a:off x="5376511" y="2700375"/>
              <a:ext cx="28575" cy="28575"/>
            </a:xfrm>
            <a:custGeom>
              <a:avLst/>
              <a:gdLst>
                <a:gd name="connsiteX0" fmla="*/ 28575 w 28575"/>
                <a:gd name="connsiteY0" fmla="*/ 14288 h 28575"/>
                <a:gd name="connsiteX1" fmla="*/ 14288 w 28575"/>
                <a:gd name="connsiteY1" fmla="*/ 28575 h 28575"/>
                <a:gd name="connsiteX2" fmla="*/ 0 w 28575"/>
                <a:gd name="connsiteY2" fmla="*/ 14288 h 28575"/>
                <a:gd name="connsiteX3" fmla="*/ 14288 w 28575"/>
                <a:gd name="connsiteY3" fmla="*/ 0 h 28575"/>
                <a:gd name="connsiteX4" fmla="*/ 28575 w 28575"/>
                <a:gd name="connsiteY4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575" y="14288"/>
                  </a:moveTo>
                  <a:cubicBezTo>
                    <a:pt x="28575" y="22178"/>
                    <a:pt x="22178" y="28575"/>
                    <a:pt x="14288" y="28575"/>
                  </a:cubicBezTo>
                  <a:cubicBezTo>
                    <a:pt x="6397" y="28575"/>
                    <a:pt x="0" y="22178"/>
                    <a:pt x="0" y="14288"/>
                  </a:cubicBezTo>
                  <a:cubicBezTo>
                    <a:pt x="0" y="6397"/>
                    <a:pt x="6397" y="0"/>
                    <a:pt x="14288" y="0"/>
                  </a:cubicBezTo>
                  <a:cubicBezTo>
                    <a:pt x="22178" y="0"/>
                    <a:pt x="28575" y="6397"/>
                    <a:pt x="28575" y="1428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id="{97DEBCF3-ADF8-EAF3-876C-6F259945BDBF}"/>
                </a:ext>
              </a:extLst>
            </p:cNvPr>
            <p:cNvSpPr/>
            <p:nvPr/>
          </p:nvSpPr>
          <p:spPr>
            <a:xfrm>
              <a:off x="5376511" y="2757525"/>
              <a:ext cx="28575" cy="28575"/>
            </a:xfrm>
            <a:custGeom>
              <a:avLst/>
              <a:gdLst>
                <a:gd name="connsiteX0" fmla="*/ 28575 w 28575"/>
                <a:gd name="connsiteY0" fmla="*/ 14288 h 28575"/>
                <a:gd name="connsiteX1" fmla="*/ 14288 w 28575"/>
                <a:gd name="connsiteY1" fmla="*/ 28575 h 28575"/>
                <a:gd name="connsiteX2" fmla="*/ 0 w 28575"/>
                <a:gd name="connsiteY2" fmla="*/ 14288 h 28575"/>
                <a:gd name="connsiteX3" fmla="*/ 14288 w 28575"/>
                <a:gd name="connsiteY3" fmla="*/ 0 h 28575"/>
                <a:gd name="connsiteX4" fmla="*/ 28575 w 28575"/>
                <a:gd name="connsiteY4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575" y="14288"/>
                  </a:moveTo>
                  <a:cubicBezTo>
                    <a:pt x="28575" y="22178"/>
                    <a:pt x="22178" y="28575"/>
                    <a:pt x="14288" y="28575"/>
                  </a:cubicBezTo>
                  <a:cubicBezTo>
                    <a:pt x="6397" y="28575"/>
                    <a:pt x="0" y="22178"/>
                    <a:pt x="0" y="14288"/>
                  </a:cubicBezTo>
                  <a:cubicBezTo>
                    <a:pt x="0" y="6397"/>
                    <a:pt x="6397" y="0"/>
                    <a:pt x="14288" y="0"/>
                  </a:cubicBezTo>
                  <a:cubicBezTo>
                    <a:pt x="22178" y="0"/>
                    <a:pt x="28575" y="6397"/>
                    <a:pt x="28575" y="1428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C6DB795E-A0B9-81DD-7DCB-20A3FE6CF93C}"/>
                </a:ext>
              </a:extLst>
            </p:cNvPr>
            <p:cNvSpPr/>
            <p:nvPr/>
          </p:nvSpPr>
          <p:spPr>
            <a:xfrm>
              <a:off x="5376511" y="2814675"/>
              <a:ext cx="28575" cy="28575"/>
            </a:xfrm>
            <a:custGeom>
              <a:avLst/>
              <a:gdLst>
                <a:gd name="connsiteX0" fmla="*/ 28575 w 28575"/>
                <a:gd name="connsiteY0" fmla="*/ 14288 h 28575"/>
                <a:gd name="connsiteX1" fmla="*/ 14288 w 28575"/>
                <a:gd name="connsiteY1" fmla="*/ 28575 h 28575"/>
                <a:gd name="connsiteX2" fmla="*/ 0 w 28575"/>
                <a:gd name="connsiteY2" fmla="*/ 14288 h 28575"/>
                <a:gd name="connsiteX3" fmla="*/ 14288 w 28575"/>
                <a:gd name="connsiteY3" fmla="*/ 0 h 28575"/>
                <a:gd name="connsiteX4" fmla="*/ 28575 w 28575"/>
                <a:gd name="connsiteY4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575" y="14288"/>
                  </a:moveTo>
                  <a:cubicBezTo>
                    <a:pt x="28575" y="22178"/>
                    <a:pt x="22178" y="28575"/>
                    <a:pt x="14288" y="28575"/>
                  </a:cubicBezTo>
                  <a:cubicBezTo>
                    <a:pt x="6397" y="28575"/>
                    <a:pt x="0" y="22178"/>
                    <a:pt x="0" y="14288"/>
                  </a:cubicBezTo>
                  <a:cubicBezTo>
                    <a:pt x="0" y="6397"/>
                    <a:pt x="6397" y="0"/>
                    <a:pt x="14288" y="0"/>
                  </a:cubicBezTo>
                  <a:cubicBezTo>
                    <a:pt x="22178" y="0"/>
                    <a:pt x="28575" y="6397"/>
                    <a:pt x="28575" y="1428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E67EB560-2F2D-7607-66DD-F87B02842510}"/>
                </a:ext>
              </a:extLst>
            </p:cNvPr>
            <p:cNvSpPr/>
            <p:nvPr/>
          </p:nvSpPr>
          <p:spPr>
            <a:xfrm>
              <a:off x="5124042" y="2195550"/>
              <a:ext cx="571538" cy="752475"/>
            </a:xfrm>
            <a:custGeom>
              <a:avLst/>
              <a:gdLst>
                <a:gd name="connsiteX0" fmla="*/ 571500 w 571538"/>
                <a:gd name="connsiteY0" fmla="*/ 533038 h 752475"/>
                <a:gd name="connsiteX1" fmla="*/ 535934 w 571538"/>
                <a:gd name="connsiteY1" fmla="*/ 461553 h 752475"/>
                <a:gd name="connsiteX2" fmla="*/ 414509 w 571538"/>
                <a:gd name="connsiteY2" fmla="*/ 398688 h 752475"/>
                <a:gd name="connsiteX3" fmla="*/ 367922 w 571538"/>
                <a:gd name="connsiteY3" fmla="*/ 379571 h 752475"/>
                <a:gd name="connsiteX4" fmla="*/ 362026 w 571538"/>
                <a:gd name="connsiteY4" fmla="*/ 370761 h 752475"/>
                <a:gd name="connsiteX5" fmla="*/ 362026 w 571538"/>
                <a:gd name="connsiteY5" fmla="*/ 347443 h 752475"/>
                <a:gd name="connsiteX6" fmla="*/ 418719 w 571538"/>
                <a:gd name="connsiteY6" fmla="*/ 237906 h 752475"/>
                <a:gd name="connsiteX7" fmla="*/ 418824 w 571538"/>
                <a:gd name="connsiteY7" fmla="*/ 237792 h 752475"/>
                <a:gd name="connsiteX8" fmla="*/ 418824 w 571538"/>
                <a:gd name="connsiteY8" fmla="*/ 235715 h 752475"/>
                <a:gd name="connsiteX9" fmla="*/ 419186 w 571538"/>
                <a:gd name="connsiteY9" fmla="*/ 228638 h 752475"/>
                <a:gd name="connsiteX10" fmla="*/ 419186 w 571538"/>
                <a:gd name="connsiteY10" fmla="*/ 146799 h 752475"/>
                <a:gd name="connsiteX11" fmla="*/ 419186 w 571538"/>
                <a:gd name="connsiteY11" fmla="*/ 133398 h 752475"/>
                <a:gd name="connsiteX12" fmla="*/ 347748 w 571538"/>
                <a:gd name="connsiteY12" fmla="*/ 18002 h 752475"/>
                <a:gd name="connsiteX13" fmla="*/ 333785 w 571538"/>
                <a:gd name="connsiteY13" fmla="*/ 19241 h 752475"/>
                <a:gd name="connsiteX14" fmla="*/ 324164 w 571538"/>
                <a:gd name="connsiteY14" fmla="*/ 25908 h 752475"/>
                <a:gd name="connsiteX15" fmla="*/ 313601 w 571538"/>
                <a:gd name="connsiteY15" fmla="*/ 11430 h 752475"/>
                <a:gd name="connsiteX16" fmla="*/ 299857 w 571538"/>
                <a:gd name="connsiteY16" fmla="*/ 2677 h 752475"/>
                <a:gd name="connsiteX17" fmla="*/ 269824 w 571538"/>
                <a:gd name="connsiteY17" fmla="*/ 0 h 752475"/>
                <a:gd name="connsiteX18" fmla="*/ 114471 w 571538"/>
                <a:gd name="connsiteY18" fmla="*/ 142875 h 752475"/>
                <a:gd name="connsiteX19" fmla="*/ 114395 w 571538"/>
                <a:gd name="connsiteY19" fmla="*/ 142875 h 752475"/>
                <a:gd name="connsiteX20" fmla="*/ 114395 w 571538"/>
                <a:gd name="connsiteY20" fmla="*/ 144456 h 752475"/>
                <a:gd name="connsiteX21" fmla="*/ 114395 w 571538"/>
                <a:gd name="connsiteY21" fmla="*/ 145332 h 752475"/>
                <a:gd name="connsiteX22" fmla="*/ 114395 w 571538"/>
                <a:gd name="connsiteY22" fmla="*/ 145428 h 752475"/>
                <a:gd name="connsiteX23" fmla="*/ 114395 w 571538"/>
                <a:gd name="connsiteY23" fmla="*/ 228600 h 752475"/>
                <a:gd name="connsiteX24" fmla="*/ 171450 w 571538"/>
                <a:gd name="connsiteY24" fmla="*/ 347367 h 752475"/>
                <a:gd name="connsiteX25" fmla="*/ 171450 w 571538"/>
                <a:gd name="connsiteY25" fmla="*/ 370761 h 752475"/>
                <a:gd name="connsiteX26" fmla="*/ 165545 w 571538"/>
                <a:gd name="connsiteY26" fmla="*/ 379571 h 752475"/>
                <a:gd name="connsiteX27" fmla="*/ 118681 w 571538"/>
                <a:gd name="connsiteY27" fmla="*/ 398812 h 752475"/>
                <a:gd name="connsiteX28" fmla="*/ 0 w 571538"/>
                <a:gd name="connsiteY28" fmla="*/ 459648 h 752475"/>
                <a:gd name="connsiteX29" fmla="*/ 1715 w 571538"/>
                <a:gd name="connsiteY29" fmla="*/ 489537 h 752475"/>
                <a:gd name="connsiteX30" fmla="*/ 30880 w 571538"/>
                <a:gd name="connsiteY30" fmla="*/ 547973 h 752475"/>
                <a:gd name="connsiteX31" fmla="*/ 30880 w 571538"/>
                <a:gd name="connsiteY31" fmla="*/ 570071 h 752475"/>
                <a:gd name="connsiteX32" fmla="*/ 151305 w 571538"/>
                <a:gd name="connsiteY32" fmla="*/ 570071 h 752475"/>
                <a:gd name="connsiteX33" fmla="*/ 152771 w 571538"/>
                <a:gd name="connsiteY33" fmla="*/ 587531 h 752475"/>
                <a:gd name="connsiteX34" fmla="*/ 159153 w 571538"/>
                <a:gd name="connsiteY34" fmla="*/ 663731 h 752475"/>
                <a:gd name="connsiteX35" fmla="*/ 159220 w 571538"/>
                <a:gd name="connsiteY35" fmla="*/ 664550 h 752475"/>
                <a:gd name="connsiteX36" fmla="*/ 159220 w 571538"/>
                <a:gd name="connsiteY36" fmla="*/ 665359 h 752475"/>
                <a:gd name="connsiteX37" fmla="*/ 146742 w 571538"/>
                <a:gd name="connsiteY37" fmla="*/ 694553 h 752475"/>
                <a:gd name="connsiteX38" fmla="*/ 115500 w 571538"/>
                <a:gd name="connsiteY38" fmla="*/ 714137 h 752475"/>
                <a:gd name="connsiteX39" fmla="*/ 115500 w 571538"/>
                <a:gd name="connsiteY39" fmla="*/ 744045 h 752475"/>
                <a:gd name="connsiteX40" fmla="*/ 129197 w 571538"/>
                <a:gd name="connsiteY40" fmla="*/ 745855 h 752475"/>
                <a:gd name="connsiteX41" fmla="*/ 228133 w 571538"/>
                <a:gd name="connsiteY41" fmla="*/ 751961 h 752475"/>
                <a:gd name="connsiteX42" fmla="*/ 247336 w 571538"/>
                <a:gd name="connsiteY42" fmla="*/ 752475 h 752475"/>
                <a:gd name="connsiteX43" fmla="*/ 253051 w 571538"/>
                <a:gd name="connsiteY43" fmla="*/ 752475 h 752475"/>
                <a:gd name="connsiteX44" fmla="*/ 171021 w 571538"/>
                <a:gd name="connsiteY44" fmla="*/ 418509 h 752475"/>
                <a:gd name="connsiteX45" fmla="*/ 180032 w 571538"/>
                <a:gd name="connsiteY45" fmla="*/ 414814 h 752475"/>
                <a:gd name="connsiteX46" fmla="*/ 200035 w 571538"/>
                <a:gd name="connsiteY46" fmla="*/ 399155 h 752475"/>
                <a:gd name="connsiteX47" fmla="*/ 200035 w 571538"/>
                <a:gd name="connsiteY47" fmla="*/ 481870 h 752475"/>
                <a:gd name="connsiteX48" fmla="*/ 203345 w 571538"/>
                <a:gd name="connsiteY48" fmla="*/ 486121 h 752475"/>
                <a:gd name="connsiteX49" fmla="*/ 205464 w 571538"/>
                <a:gd name="connsiteY49" fmla="*/ 485775 h 752475"/>
                <a:gd name="connsiteX50" fmla="*/ 266710 w 571538"/>
                <a:gd name="connsiteY50" fmla="*/ 449294 h 752475"/>
                <a:gd name="connsiteX51" fmla="*/ 328003 w 571538"/>
                <a:gd name="connsiteY51" fmla="*/ 485775 h 752475"/>
                <a:gd name="connsiteX52" fmla="*/ 333139 w 571538"/>
                <a:gd name="connsiteY52" fmla="*/ 484144 h 752475"/>
                <a:gd name="connsiteX53" fmla="*/ 333432 w 571538"/>
                <a:gd name="connsiteY53" fmla="*/ 481394 h 752475"/>
                <a:gd name="connsiteX54" fmla="*/ 333432 w 571538"/>
                <a:gd name="connsiteY54" fmla="*/ 399183 h 752475"/>
                <a:gd name="connsiteX55" fmla="*/ 353435 w 571538"/>
                <a:gd name="connsiteY55" fmla="*/ 414814 h 752475"/>
                <a:gd name="connsiteX56" fmla="*/ 362483 w 571538"/>
                <a:gd name="connsiteY56" fmla="*/ 418529 h 752475"/>
                <a:gd name="connsiteX57" fmla="*/ 280473 w 571538"/>
                <a:gd name="connsiteY57" fmla="*/ 752475 h 752475"/>
                <a:gd name="connsiteX58" fmla="*/ 289893 w 571538"/>
                <a:gd name="connsiteY58" fmla="*/ 752475 h 752475"/>
                <a:gd name="connsiteX59" fmla="*/ 305267 w 571538"/>
                <a:gd name="connsiteY59" fmla="*/ 752132 h 752475"/>
                <a:gd name="connsiteX60" fmla="*/ 563918 w 571538"/>
                <a:gd name="connsiteY60" fmla="*/ 705850 h 752475"/>
                <a:gd name="connsiteX61" fmla="*/ 571538 w 571538"/>
                <a:gd name="connsiteY61" fmla="*/ 700135 h 752475"/>
                <a:gd name="connsiteX62" fmla="*/ 328003 w 571538"/>
                <a:gd name="connsiteY62" fmla="*/ 393668 h 752475"/>
                <a:gd name="connsiteX63" fmla="*/ 266757 w 571538"/>
                <a:gd name="connsiteY63" fmla="*/ 429673 h 752475"/>
                <a:gd name="connsiteX64" fmla="*/ 205511 w 571538"/>
                <a:gd name="connsiteY64" fmla="*/ 394145 h 752475"/>
                <a:gd name="connsiteX65" fmla="*/ 203606 w 571538"/>
                <a:gd name="connsiteY65" fmla="*/ 393668 h 752475"/>
                <a:gd name="connsiteX66" fmla="*/ 209550 w 571538"/>
                <a:gd name="connsiteY66" fmla="*/ 370761 h 752475"/>
                <a:gd name="connsiteX67" fmla="*/ 209550 w 571538"/>
                <a:gd name="connsiteY67" fmla="*/ 369808 h 752475"/>
                <a:gd name="connsiteX68" fmla="*/ 323907 w 571538"/>
                <a:gd name="connsiteY68" fmla="*/ 369808 h 752475"/>
                <a:gd name="connsiteX69" fmla="*/ 323907 w 571538"/>
                <a:gd name="connsiteY69" fmla="*/ 370761 h 752475"/>
                <a:gd name="connsiteX70" fmla="*/ 329622 w 571538"/>
                <a:gd name="connsiteY70" fmla="*/ 393240 h 752475"/>
                <a:gd name="connsiteX71" fmla="*/ 328003 w 571538"/>
                <a:gd name="connsiteY71" fmla="*/ 393668 h 752475"/>
                <a:gd name="connsiteX72" fmla="*/ 266795 w 571538"/>
                <a:gd name="connsiteY72" fmla="*/ 342948 h 752475"/>
                <a:gd name="connsiteX73" fmla="*/ 152791 w 571538"/>
                <a:gd name="connsiteY73" fmla="*/ 234601 h 752475"/>
                <a:gd name="connsiteX74" fmla="*/ 163944 w 571538"/>
                <a:gd name="connsiteY74" fmla="*/ 219732 h 752475"/>
                <a:gd name="connsiteX75" fmla="*/ 171564 w 571538"/>
                <a:gd name="connsiteY75" fmla="*/ 196872 h 752475"/>
                <a:gd name="connsiteX76" fmla="*/ 171564 w 571538"/>
                <a:gd name="connsiteY76" fmla="*/ 177232 h 752475"/>
                <a:gd name="connsiteX77" fmla="*/ 362064 w 571538"/>
                <a:gd name="connsiteY77" fmla="*/ 123892 h 752475"/>
                <a:gd name="connsiteX78" fmla="*/ 362064 w 571538"/>
                <a:gd name="connsiteY78" fmla="*/ 196920 h 752475"/>
                <a:gd name="connsiteX79" fmla="*/ 369684 w 571538"/>
                <a:gd name="connsiteY79" fmla="*/ 219780 h 752475"/>
                <a:gd name="connsiteX80" fmla="*/ 380790 w 571538"/>
                <a:gd name="connsiteY80" fmla="*/ 234591 h 752475"/>
                <a:gd name="connsiteX81" fmla="*/ 266795 w 571538"/>
                <a:gd name="connsiteY81" fmla="*/ 342948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71538" h="752475">
                  <a:moveTo>
                    <a:pt x="571500" y="533038"/>
                  </a:moveTo>
                  <a:cubicBezTo>
                    <a:pt x="570982" y="505077"/>
                    <a:pt x="557923" y="478831"/>
                    <a:pt x="535934" y="461553"/>
                  </a:cubicBezTo>
                  <a:cubicBezTo>
                    <a:pt x="500310" y="432397"/>
                    <a:pt x="458448" y="414414"/>
                    <a:pt x="414509" y="398688"/>
                  </a:cubicBezTo>
                  <a:lnTo>
                    <a:pt x="367922" y="379571"/>
                  </a:lnTo>
                  <a:cubicBezTo>
                    <a:pt x="364353" y="378101"/>
                    <a:pt x="362024" y="374621"/>
                    <a:pt x="362026" y="370761"/>
                  </a:cubicBezTo>
                  <a:lnTo>
                    <a:pt x="362026" y="347443"/>
                  </a:lnTo>
                  <a:cubicBezTo>
                    <a:pt x="395544" y="320574"/>
                    <a:pt x="416137" y="280786"/>
                    <a:pt x="418719" y="237906"/>
                  </a:cubicBezTo>
                  <a:lnTo>
                    <a:pt x="418824" y="237792"/>
                  </a:lnTo>
                  <a:cubicBezTo>
                    <a:pt x="418824" y="237792"/>
                    <a:pt x="418824" y="237039"/>
                    <a:pt x="418824" y="235715"/>
                  </a:cubicBezTo>
                  <a:cubicBezTo>
                    <a:pt x="418938" y="233353"/>
                    <a:pt x="419186" y="231029"/>
                    <a:pt x="419186" y="228638"/>
                  </a:cubicBezTo>
                  <a:lnTo>
                    <a:pt x="419186" y="146799"/>
                  </a:lnTo>
                  <a:cubicBezTo>
                    <a:pt x="419186" y="140065"/>
                    <a:pt x="419186" y="135169"/>
                    <a:pt x="419186" y="133398"/>
                  </a:cubicBezTo>
                  <a:cubicBezTo>
                    <a:pt x="420884" y="84030"/>
                    <a:pt x="392695" y="38494"/>
                    <a:pt x="347748" y="18002"/>
                  </a:cubicBezTo>
                  <a:cubicBezTo>
                    <a:pt x="343211" y="15863"/>
                    <a:pt x="337874" y="16336"/>
                    <a:pt x="333785" y="19241"/>
                  </a:cubicBezTo>
                  <a:lnTo>
                    <a:pt x="324164" y="25908"/>
                  </a:lnTo>
                  <a:lnTo>
                    <a:pt x="313601" y="11430"/>
                  </a:lnTo>
                  <a:cubicBezTo>
                    <a:pt x="310324" y="6845"/>
                    <a:pt x="305397" y="3708"/>
                    <a:pt x="299857" y="2677"/>
                  </a:cubicBezTo>
                  <a:cubicBezTo>
                    <a:pt x="289941" y="928"/>
                    <a:pt x="279893" y="32"/>
                    <a:pt x="269824" y="0"/>
                  </a:cubicBezTo>
                  <a:cubicBezTo>
                    <a:pt x="183490" y="0"/>
                    <a:pt x="115872" y="64151"/>
                    <a:pt x="114471" y="142875"/>
                  </a:cubicBezTo>
                  <a:lnTo>
                    <a:pt x="114395" y="142875"/>
                  </a:lnTo>
                  <a:lnTo>
                    <a:pt x="114395" y="144456"/>
                  </a:lnTo>
                  <a:cubicBezTo>
                    <a:pt x="114395" y="144751"/>
                    <a:pt x="114395" y="145037"/>
                    <a:pt x="114395" y="145332"/>
                  </a:cubicBezTo>
                  <a:lnTo>
                    <a:pt x="114395" y="145428"/>
                  </a:lnTo>
                  <a:lnTo>
                    <a:pt x="114395" y="228600"/>
                  </a:lnTo>
                  <a:cubicBezTo>
                    <a:pt x="114390" y="274799"/>
                    <a:pt x="135382" y="318497"/>
                    <a:pt x="171450" y="347367"/>
                  </a:cubicBezTo>
                  <a:lnTo>
                    <a:pt x="171450" y="370761"/>
                  </a:lnTo>
                  <a:cubicBezTo>
                    <a:pt x="171450" y="374623"/>
                    <a:pt x="169117" y="378103"/>
                    <a:pt x="165545" y="379571"/>
                  </a:cubicBezTo>
                  <a:lnTo>
                    <a:pt x="118681" y="398812"/>
                  </a:lnTo>
                  <a:cubicBezTo>
                    <a:pt x="76012" y="412348"/>
                    <a:pt x="35902" y="432909"/>
                    <a:pt x="0" y="459648"/>
                  </a:cubicBezTo>
                  <a:lnTo>
                    <a:pt x="1715" y="489537"/>
                  </a:lnTo>
                  <a:cubicBezTo>
                    <a:pt x="20170" y="503274"/>
                    <a:pt x="30996" y="524967"/>
                    <a:pt x="30880" y="547973"/>
                  </a:cubicBezTo>
                  <a:lnTo>
                    <a:pt x="30880" y="570071"/>
                  </a:lnTo>
                  <a:lnTo>
                    <a:pt x="151305" y="570071"/>
                  </a:lnTo>
                  <a:lnTo>
                    <a:pt x="152771" y="587531"/>
                  </a:lnTo>
                  <a:lnTo>
                    <a:pt x="159153" y="663731"/>
                  </a:lnTo>
                  <a:lnTo>
                    <a:pt x="159220" y="664550"/>
                  </a:lnTo>
                  <a:lnTo>
                    <a:pt x="159220" y="665359"/>
                  </a:lnTo>
                  <a:cubicBezTo>
                    <a:pt x="159172" y="676376"/>
                    <a:pt x="154672" y="686906"/>
                    <a:pt x="146742" y="694553"/>
                  </a:cubicBezTo>
                  <a:cubicBezTo>
                    <a:pt x="137945" y="703361"/>
                    <a:pt x="127262" y="710057"/>
                    <a:pt x="115500" y="714137"/>
                  </a:cubicBezTo>
                  <a:lnTo>
                    <a:pt x="115500" y="744045"/>
                  </a:lnTo>
                  <a:lnTo>
                    <a:pt x="129197" y="745855"/>
                  </a:lnTo>
                  <a:cubicBezTo>
                    <a:pt x="168192" y="749741"/>
                    <a:pt x="204749" y="751342"/>
                    <a:pt x="228133" y="751961"/>
                  </a:cubicBezTo>
                  <a:lnTo>
                    <a:pt x="247336" y="752475"/>
                  </a:lnTo>
                  <a:lnTo>
                    <a:pt x="253051" y="752475"/>
                  </a:lnTo>
                  <a:lnTo>
                    <a:pt x="171021" y="418509"/>
                  </a:lnTo>
                  <a:lnTo>
                    <a:pt x="180032" y="414814"/>
                  </a:lnTo>
                  <a:cubicBezTo>
                    <a:pt x="187998" y="411508"/>
                    <a:pt x="194913" y="406094"/>
                    <a:pt x="200035" y="399155"/>
                  </a:cubicBezTo>
                  <a:lnTo>
                    <a:pt x="200035" y="481870"/>
                  </a:lnTo>
                  <a:cubicBezTo>
                    <a:pt x="199775" y="483958"/>
                    <a:pt x="201257" y="485861"/>
                    <a:pt x="203345" y="486121"/>
                  </a:cubicBezTo>
                  <a:cubicBezTo>
                    <a:pt x="204070" y="486211"/>
                    <a:pt x="204806" y="486091"/>
                    <a:pt x="205464" y="485775"/>
                  </a:cubicBezTo>
                  <a:lnTo>
                    <a:pt x="266710" y="449294"/>
                  </a:lnTo>
                  <a:lnTo>
                    <a:pt x="328003" y="485775"/>
                  </a:lnTo>
                  <a:cubicBezTo>
                    <a:pt x="329872" y="486743"/>
                    <a:pt x="332171" y="486013"/>
                    <a:pt x="333139" y="484144"/>
                  </a:cubicBezTo>
                  <a:cubicBezTo>
                    <a:pt x="333578" y="483297"/>
                    <a:pt x="333683" y="482315"/>
                    <a:pt x="333432" y="481394"/>
                  </a:cubicBezTo>
                  <a:lnTo>
                    <a:pt x="333432" y="399183"/>
                  </a:lnTo>
                  <a:cubicBezTo>
                    <a:pt x="338557" y="406113"/>
                    <a:pt x="345472" y="411516"/>
                    <a:pt x="353435" y="414814"/>
                  </a:cubicBezTo>
                  <a:lnTo>
                    <a:pt x="362483" y="418529"/>
                  </a:lnTo>
                  <a:lnTo>
                    <a:pt x="280473" y="752475"/>
                  </a:lnTo>
                  <a:lnTo>
                    <a:pt x="289893" y="752475"/>
                  </a:lnTo>
                  <a:lnTo>
                    <a:pt x="305267" y="752132"/>
                  </a:lnTo>
                  <a:cubicBezTo>
                    <a:pt x="366274" y="750789"/>
                    <a:pt x="513598" y="743560"/>
                    <a:pt x="563918" y="705850"/>
                  </a:cubicBezTo>
                  <a:lnTo>
                    <a:pt x="571538" y="700135"/>
                  </a:lnTo>
                  <a:close/>
                  <a:moveTo>
                    <a:pt x="328003" y="393668"/>
                  </a:moveTo>
                  <a:lnTo>
                    <a:pt x="266757" y="429673"/>
                  </a:lnTo>
                  <a:lnTo>
                    <a:pt x="205511" y="394145"/>
                  </a:lnTo>
                  <a:cubicBezTo>
                    <a:pt x="204943" y="393789"/>
                    <a:pt x="204276" y="393623"/>
                    <a:pt x="203606" y="393668"/>
                  </a:cubicBezTo>
                  <a:cubicBezTo>
                    <a:pt x="207491" y="386657"/>
                    <a:pt x="209536" y="378776"/>
                    <a:pt x="209550" y="370761"/>
                  </a:cubicBezTo>
                  <a:lnTo>
                    <a:pt x="209550" y="369808"/>
                  </a:lnTo>
                  <a:cubicBezTo>
                    <a:pt x="246198" y="384781"/>
                    <a:pt x="287259" y="384781"/>
                    <a:pt x="323907" y="369808"/>
                  </a:cubicBezTo>
                  <a:lnTo>
                    <a:pt x="323907" y="370761"/>
                  </a:lnTo>
                  <a:cubicBezTo>
                    <a:pt x="323924" y="378611"/>
                    <a:pt x="325887" y="386335"/>
                    <a:pt x="329622" y="393240"/>
                  </a:cubicBezTo>
                  <a:cubicBezTo>
                    <a:pt x="329054" y="393231"/>
                    <a:pt x="328493" y="393380"/>
                    <a:pt x="328003" y="393668"/>
                  </a:cubicBezTo>
                  <a:close/>
                  <a:moveTo>
                    <a:pt x="266795" y="342948"/>
                  </a:moveTo>
                  <a:cubicBezTo>
                    <a:pt x="206047" y="342850"/>
                    <a:pt x="155979" y="295266"/>
                    <a:pt x="152791" y="234601"/>
                  </a:cubicBezTo>
                  <a:lnTo>
                    <a:pt x="163944" y="219732"/>
                  </a:lnTo>
                  <a:cubicBezTo>
                    <a:pt x="168891" y="213137"/>
                    <a:pt x="171564" y="205116"/>
                    <a:pt x="171564" y="196872"/>
                  </a:cubicBezTo>
                  <a:lnTo>
                    <a:pt x="171564" y="177232"/>
                  </a:lnTo>
                  <a:cubicBezTo>
                    <a:pt x="295856" y="177232"/>
                    <a:pt x="362064" y="123892"/>
                    <a:pt x="362064" y="123892"/>
                  </a:cubicBezTo>
                  <a:lnTo>
                    <a:pt x="362064" y="196920"/>
                  </a:lnTo>
                  <a:cubicBezTo>
                    <a:pt x="362064" y="205164"/>
                    <a:pt x="364738" y="213185"/>
                    <a:pt x="369684" y="219780"/>
                  </a:cubicBezTo>
                  <a:lnTo>
                    <a:pt x="380790" y="234591"/>
                  </a:lnTo>
                  <a:cubicBezTo>
                    <a:pt x="377631" y="295267"/>
                    <a:pt x="327553" y="342868"/>
                    <a:pt x="266795" y="3429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6465DBCF-5535-90BA-4B96-3646DEC2B63A}"/>
                </a:ext>
              </a:extLst>
            </p:cNvPr>
            <p:cNvSpPr/>
            <p:nvPr/>
          </p:nvSpPr>
          <p:spPr>
            <a:xfrm>
              <a:off x="4952649" y="2582074"/>
              <a:ext cx="504825" cy="423100"/>
            </a:xfrm>
            <a:custGeom>
              <a:avLst/>
              <a:gdLst>
                <a:gd name="connsiteX0" fmla="*/ 485775 w 504825"/>
                <a:gd name="connsiteY0" fmla="*/ 385000 h 423100"/>
                <a:gd name="connsiteX1" fmla="*/ 300609 w 504825"/>
                <a:gd name="connsiteY1" fmla="*/ 385000 h 423100"/>
                <a:gd name="connsiteX2" fmla="*/ 300609 w 504825"/>
                <a:gd name="connsiteY2" fmla="*/ 383572 h 423100"/>
                <a:gd name="connsiteX3" fmla="*/ 289370 w 504825"/>
                <a:gd name="connsiteY3" fmla="*/ 375666 h 423100"/>
                <a:gd name="connsiteX4" fmla="*/ 279845 w 504825"/>
                <a:gd name="connsiteY4" fmla="*/ 374294 h 423100"/>
                <a:gd name="connsiteX5" fmla="*/ 276320 w 504825"/>
                <a:gd name="connsiteY5" fmla="*/ 373951 h 423100"/>
                <a:gd name="connsiteX6" fmla="*/ 267843 w 504825"/>
                <a:gd name="connsiteY6" fmla="*/ 367855 h 423100"/>
                <a:gd name="connsiteX7" fmla="*/ 267843 w 504825"/>
                <a:gd name="connsiteY7" fmla="*/ 312611 h 423100"/>
                <a:gd name="connsiteX8" fmla="*/ 304800 w 504825"/>
                <a:gd name="connsiteY8" fmla="*/ 294418 h 423100"/>
                <a:gd name="connsiteX9" fmla="*/ 311563 w 504825"/>
                <a:gd name="connsiteY9" fmla="*/ 278797 h 423100"/>
                <a:gd name="connsiteX10" fmla="*/ 305181 w 504825"/>
                <a:gd name="connsiteY10" fmla="*/ 202597 h 423100"/>
                <a:gd name="connsiteX11" fmla="*/ 213646 w 504825"/>
                <a:gd name="connsiteY11" fmla="*/ 202597 h 423100"/>
                <a:gd name="connsiteX12" fmla="*/ 208217 w 504825"/>
                <a:gd name="connsiteY12" fmla="*/ 278797 h 423100"/>
                <a:gd name="connsiteX13" fmla="*/ 214598 w 504825"/>
                <a:gd name="connsiteY13" fmla="*/ 294227 h 423100"/>
                <a:gd name="connsiteX14" fmla="*/ 252698 w 504825"/>
                <a:gd name="connsiteY14" fmla="*/ 312611 h 423100"/>
                <a:gd name="connsiteX15" fmla="*/ 252698 w 504825"/>
                <a:gd name="connsiteY15" fmla="*/ 368046 h 423100"/>
                <a:gd name="connsiteX16" fmla="*/ 244507 w 504825"/>
                <a:gd name="connsiteY16" fmla="*/ 374142 h 423100"/>
                <a:gd name="connsiteX17" fmla="*/ 230600 w 504825"/>
                <a:gd name="connsiteY17" fmla="*/ 376428 h 423100"/>
                <a:gd name="connsiteX18" fmla="*/ 219361 w 504825"/>
                <a:gd name="connsiteY18" fmla="*/ 384048 h 423100"/>
                <a:gd name="connsiteX19" fmla="*/ 219837 w 504825"/>
                <a:gd name="connsiteY19" fmla="*/ 385477 h 423100"/>
                <a:gd name="connsiteX20" fmla="*/ 176403 w 504825"/>
                <a:gd name="connsiteY20" fmla="*/ 385477 h 423100"/>
                <a:gd name="connsiteX21" fmla="*/ 183261 w 504825"/>
                <a:gd name="connsiteY21" fmla="*/ 377095 h 423100"/>
                <a:gd name="connsiteX22" fmla="*/ 183261 w 504825"/>
                <a:gd name="connsiteY22" fmla="*/ 161449 h 423100"/>
                <a:gd name="connsiteX23" fmla="*/ 154686 w 504825"/>
                <a:gd name="connsiteY23" fmla="*/ 113824 h 423100"/>
                <a:gd name="connsiteX24" fmla="*/ 149447 w 504825"/>
                <a:gd name="connsiteY24" fmla="*/ 22479 h 423100"/>
                <a:gd name="connsiteX25" fmla="*/ 156591 w 504825"/>
                <a:gd name="connsiteY25" fmla="*/ 22479 h 423100"/>
                <a:gd name="connsiteX26" fmla="*/ 156591 w 504825"/>
                <a:gd name="connsiteY26" fmla="*/ 18002 h 423100"/>
                <a:gd name="connsiteX27" fmla="*/ 144304 w 504825"/>
                <a:gd name="connsiteY27" fmla="*/ 1048 h 423100"/>
                <a:gd name="connsiteX28" fmla="*/ 140970 w 504825"/>
                <a:gd name="connsiteY28" fmla="*/ 0 h 423100"/>
                <a:gd name="connsiteX29" fmla="*/ 109537 w 504825"/>
                <a:gd name="connsiteY29" fmla="*/ 0 h 423100"/>
                <a:gd name="connsiteX30" fmla="*/ 106204 w 504825"/>
                <a:gd name="connsiteY30" fmla="*/ 1048 h 423100"/>
                <a:gd name="connsiteX31" fmla="*/ 93821 w 504825"/>
                <a:gd name="connsiteY31" fmla="*/ 18002 h 423100"/>
                <a:gd name="connsiteX32" fmla="*/ 93821 w 504825"/>
                <a:gd name="connsiteY32" fmla="*/ 22479 h 423100"/>
                <a:gd name="connsiteX33" fmla="*/ 100965 w 504825"/>
                <a:gd name="connsiteY33" fmla="*/ 22479 h 423100"/>
                <a:gd name="connsiteX34" fmla="*/ 95250 w 504825"/>
                <a:gd name="connsiteY34" fmla="*/ 113824 h 423100"/>
                <a:gd name="connsiteX35" fmla="*/ 66675 w 504825"/>
                <a:gd name="connsiteY35" fmla="*/ 161449 h 423100"/>
                <a:gd name="connsiteX36" fmla="*/ 66675 w 504825"/>
                <a:gd name="connsiteY36" fmla="*/ 376619 h 423100"/>
                <a:gd name="connsiteX37" fmla="*/ 73533 w 504825"/>
                <a:gd name="connsiteY37" fmla="*/ 385000 h 423100"/>
                <a:gd name="connsiteX38" fmla="*/ 19050 w 504825"/>
                <a:gd name="connsiteY38" fmla="*/ 385000 h 423100"/>
                <a:gd name="connsiteX39" fmla="*/ 0 w 504825"/>
                <a:gd name="connsiteY39" fmla="*/ 404050 h 423100"/>
                <a:gd name="connsiteX40" fmla="*/ 19050 w 504825"/>
                <a:gd name="connsiteY40" fmla="*/ 423100 h 423100"/>
                <a:gd name="connsiteX41" fmla="*/ 485775 w 504825"/>
                <a:gd name="connsiteY41" fmla="*/ 423100 h 423100"/>
                <a:gd name="connsiteX42" fmla="*/ 504825 w 504825"/>
                <a:gd name="connsiteY42" fmla="*/ 404050 h 423100"/>
                <a:gd name="connsiteX43" fmla="*/ 485775 w 504825"/>
                <a:gd name="connsiteY43" fmla="*/ 385000 h 423100"/>
                <a:gd name="connsiteX44" fmla="*/ 225685 w 504825"/>
                <a:gd name="connsiteY44" fmla="*/ 244221 h 423100"/>
                <a:gd name="connsiteX45" fmla="*/ 227305 w 504825"/>
                <a:gd name="connsiteY45" fmla="*/ 215646 h 423100"/>
                <a:gd name="connsiteX46" fmla="*/ 293980 w 504825"/>
                <a:gd name="connsiteY46" fmla="*/ 215646 h 423100"/>
                <a:gd name="connsiteX47" fmla="*/ 295980 w 504825"/>
                <a:gd name="connsiteY47" fmla="*/ 244221 h 42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04825" h="423100">
                  <a:moveTo>
                    <a:pt x="485775" y="385000"/>
                  </a:moveTo>
                  <a:lnTo>
                    <a:pt x="300609" y="385000"/>
                  </a:lnTo>
                  <a:cubicBezTo>
                    <a:pt x="300704" y="384529"/>
                    <a:pt x="300704" y="384043"/>
                    <a:pt x="300609" y="383572"/>
                  </a:cubicBezTo>
                  <a:cubicBezTo>
                    <a:pt x="300609" y="380238"/>
                    <a:pt x="297085" y="377666"/>
                    <a:pt x="289370" y="375666"/>
                  </a:cubicBezTo>
                  <a:cubicBezTo>
                    <a:pt x="286220" y="375046"/>
                    <a:pt x="283041" y="374589"/>
                    <a:pt x="279845" y="374294"/>
                  </a:cubicBezTo>
                  <a:lnTo>
                    <a:pt x="276320" y="373951"/>
                  </a:lnTo>
                  <a:cubicBezTo>
                    <a:pt x="270891" y="372142"/>
                    <a:pt x="267843" y="369951"/>
                    <a:pt x="267843" y="367855"/>
                  </a:cubicBezTo>
                  <a:lnTo>
                    <a:pt x="267843" y="312611"/>
                  </a:lnTo>
                  <a:cubicBezTo>
                    <a:pt x="281855" y="310869"/>
                    <a:pt x="294874" y="304460"/>
                    <a:pt x="304800" y="294418"/>
                  </a:cubicBezTo>
                  <a:cubicBezTo>
                    <a:pt x="309105" y="290362"/>
                    <a:pt x="311551" y="284712"/>
                    <a:pt x="311563" y="278797"/>
                  </a:cubicBezTo>
                  <a:lnTo>
                    <a:pt x="305181" y="202597"/>
                  </a:lnTo>
                  <a:lnTo>
                    <a:pt x="213646" y="202597"/>
                  </a:lnTo>
                  <a:lnTo>
                    <a:pt x="208217" y="278797"/>
                  </a:lnTo>
                  <a:cubicBezTo>
                    <a:pt x="208063" y="284612"/>
                    <a:pt x="210382" y="290219"/>
                    <a:pt x="214598" y="294227"/>
                  </a:cubicBezTo>
                  <a:cubicBezTo>
                    <a:pt x="224821" y="304533"/>
                    <a:pt x="238269" y="311022"/>
                    <a:pt x="252698" y="312611"/>
                  </a:cubicBezTo>
                  <a:lnTo>
                    <a:pt x="252698" y="368046"/>
                  </a:lnTo>
                  <a:cubicBezTo>
                    <a:pt x="252698" y="370237"/>
                    <a:pt x="249365" y="372523"/>
                    <a:pt x="244507" y="374142"/>
                  </a:cubicBezTo>
                  <a:cubicBezTo>
                    <a:pt x="239806" y="374434"/>
                    <a:pt x="235147" y="375200"/>
                    <a:pt x="230600" y="376428"/>
                  </a:cubicBezTo>
                  <a:cubicBezTo>
                    <a:pt x="223742" y="378428"/>
                    <a:pt x="220028" y="380905"/>
                    <a:pt x="219361" y="384048"/>
                  </a:cubicBezTo>
                  <a:cubicBezTo>
                    <a:pt x="219282" y="384573"/>
                    <a:pt x="219459" y="385104"/>
                    <a:pt x="219837" y="385477"/>
                  </a:cubicBezTo>
                  <a:lnTo>
                    <a:pt x="176403" y="385477"/>
                  </a:lnTo>
                  <a:cubicBezTo>
                    <a:pt x="180785" y="383000"/>
                    <a:pt x="183261" y="380143"/>
                    <a:pt x="183261" y="377095"/>
                  </a:cubicBezTo>
                  <a:lnTo>
                    <a:pt x="183261" y="161449"/>
                  </a:lnTo>
                  <a:cubicBezTo>
                    <a:pt x="183334" y="141495"/>
                    <a:pt x="172327" y="123149"/>
                    <a:pt x="154686" y="113824"/>
                  </a:cubicBezTo>
                  <a:lnTo>
                    <a:pt x="149447" y="22479"/>
                  </a:lnTo>
                  <a:lnTo>
                    <a:pt x="156591" y="22479"/>
                  </a:lnTo>
                  <a:lnTo>
                    <a:pt x="156591" y="18002"/>
                  </a:lnTo>
                  <a:cubicBezTo>
                    <a:pt x="156630" y="10277"/>
                    <a:pt x="151658" y="3416"/>
                    <a:pt x="144304" y="1048"/>
                  </a:cubicBezTo>
                  <a:cubicBezTo>
                    <a:pt x="143313" y="392"/>
                    <a:pt x="142158" y="30"/>
                    <a:pt x="140970" y="0"/>
                  </a:cubicBezTo>
                  <a:lnTo>
                    <a:pt x="109537" y="0"/>
                  </a:lnTo>
                  <a:cubicBezTo>
                    <a:pt x="108347" y="8"/>
                    <a:pt x="107185" y="372"/>
                    <a:pt x="106204" y="1048"/>
                  </a:cubicBezTo>
                  <a:cubicBezTo>
                    <a:pt x="98830" y="3408"/>
                    <a:pt x="93825" y="10260"/>
                    <a:pt x="93821" y="18002"/>
                  </a:cubicBezTo>
                  <a:lnTo>
                    <a:pt x="93821" y="22479"/>
                  </a:lnTo>
                  <a:lnTo>
                    <a:pt x="100965" y="22479"/>
                  </a:lnTo>
                  <a:lnTo>
                    <a:pt x="95250" y="113824"/>
                  </a:lnTo>
                  <a:cubicBezTo>
                    <a:pt x="77603" y="123142"/>
                    <a:pt x="66593" y="141492"/>
                    <a:pt x="66675" y="161449"/>
                  </a:cubicBezTo>
                  <a:lnTo>
                    <a:pt x="66675" y="376619"/>
                  </a:lnTo>
                  <a:cubicBezTo>
                    <a:pt x="66675" y="379667"/>
                    <a:pt x="69152" y="382524"/>
                    <a:pt x="73533" y="385000"/>
                  </a:cubicBezTo>
                  <a:lnTo>
                    <a:pt x="19050" y="385000"/>
                  </a:lnTo>
                  <a:cubicBezTo>
                    <a:pt x="8529" y="385000"/>
                    <a:pt x="0" y="393529"/>
                    <a:pt x="0" y="404050"/>
                  </a:cubicBezTo>
                  <a:cubicBezTo>
                    <a:pt x="0" y="414572"/>
                    <a:pt x="8529" y="423100"/>
                    <a:pt x="19050" y="423100"/>
                  </a:cubicBezTo>
                  <a:lnTo>
                    <a:pt x="485775" y="423100"/>
                  </a:lnTo>
                  <a:cubicBezTo>
                    <a:pt x="496296" y="423100"/>
                    <a:pt x="504825" y="414572"/>
                    <a:pt x="504825" y="404050"/>
                  </a:cubicBezTo>
                  <a:cubicBezTo>
                    <a:pt x="504825" y="393529"/>
                    <a:pt x="496296" y="385000"/>
                    <a:pt x="485775" y="385000"/>
                  </a:cubicBezTo>
                  <a:close/>
                  <a:moveTo>
                    <a:pt x="225685" y="244221"/>
                  </a:moveTo>
                  <a:lnTo>
                    <a:pt x="227305" y="215646"/>
                  </a:lnTo>
                  <a:lnTo>
                    <a:pt x="293980" y="215646"/>
                  </a:lnTo>
                  <a:lnTo>
                    <a:pt x="295980" y="244221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pic>
        <p:nvPicPr>
          <p:cNvPr id="22" name="Picture 2">
            <a:extLst>
              <a:ext uri="{FF2B5EF4-FFF2-40B4-BE49-F238E27FC236}">
                <a16:creationId xmlns:a16="http://schemas.microsoft.com/office/drawing/2014/main" id="{0C885EF7-25E5-1C8F-4333-51923731A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602" y="1728828"/>
            <a:ext cx="1661994" cy="166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ráfico 22" descr="Pessoa comendo com preenchimento sólido">
            <a:extLst>
              <a:ext uri="{FF2B5EF4-FFF2-40B4-BE49-F238E27FC236}">
                <a16:creationId xmlns:a16="http://schemas.microsoft.com/office/drawing/2014/main" id="{52861A63-E292-6B64-DD54-9A92160F77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180" y="2689784"/>
            <a:ext cx="1204533" cy="1204533"/>
          </a:xfrm>
          <a:prstGeom prst="rect">
            <a:avLst/>
          </a:prstGeom>
        </p:spPr>
      </p:pic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153A01D4-8092-B89A-356B-EC2EF0094652}"/>
              </a:ext>
            </a:extLst>
          </p:cNvPr>
          <p:cNvCxnSpPr>
            <a:cxnSpLocks/>
          </p:cNvCxnSpPr>
          <p:nvPr/>
        </p:nvCxnSpPr>
        <p:spPr>
          <a:xfrm>
            <a:off x="868917" y="1448555"/>
            <a:ext cx="4020320" cy="305116"/>
          </a:xfrm>
          <a:prstGeom prst="bentConnector3">
            <a:avLst>
              <a:gd name="adj1" fmla="val 10018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2040A9C0-A367-CA37-D478-C5FC03B7DDD6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876537" y="1454518"/>
            <a:ext cx="6909" cy="834149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7F0C44FC-05DD-BF78-EEEF-D28F726D29B0}"/>
              </a:ext>
            </a:extLst>
          </p:cNvPr>
          <p:cNvCxnSpPr>
            <a:cxnSpLocks/>
          </p:cNvCxnSpPr>
          <p:nvPr/>
        </p:nvCxnSpPr>
        <p:spPr>
          <a:xfrm flipV="1">
            <a:off x="4842658" y="3126442"/>
            <a:ext cx="0" cy="399354"/>
          </a:xfrm>
          <a:prstGeom prst="line">
            <a:avLst/>
          </a:prstGeom>
          <a:scene3d>
            <a:camera prst="orthographicFront">
              <a:rot lat="10800000" lon="10800000" rev="0"/>
            </a:camera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221BC8ED-3C39-1505-A6C6-CE731DB49124}"/>
              </a:ext>
            </a:extLst>
          </p:cNvPr>
          <p:cNvCxnSpPr>
            <a:cxnSpLocks/>
            <a:stCxn id="2" idx="2"/>
            <a:endCxn id="22" idx="0"/>
          </p:cNvCxnSpPr>
          <p:nvPr/>
        </p:nvCxnSpPr>
        <p:spPr>
          <a:xfrm rot="16200000" flipH="1">
            <a:off x="7494192" y="-276580"/>
            <a:ext cx="272561" cy="3738253"/>
          </a:xfrm>
          <a:prstGeom prst="bentConnector3">
            <a:avLst>
              <a:gd name="adj1" fmla="val -451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E0F71D7B-D395-63B7-62B4-84BB6E4AD16B}"/>
              </a:ext>
            </a:extLst>
          </p:cNvPr>
          <p:cNvCxnSpPr>
            <a:cxnSpLocks/>
          </p:cNvCxnSpPr>
          <p:nvPr/>
        </p:nvCxnSpPr>
        <p:spPr>
          <a:xfrm flipV="1">
            <a:off x="5753725" y="1441411"/>
            <a:ext cx="0" cy="5953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5FC66BD8-FD2D-DE82-74B4-4D8EA4CD9A11}"/>
              </a:ext>
            </a:extLst>
          </p:cNvPr>
          <p:cNvCxnSpPr>
            <a:cxnSpLocks/>
          </p:cNvCxnSpPr>
          <p:nvPr/>
        </p:nvCxnSpPr>
        <p:spPr>
          <a:xfrm flipV="1">
            <a:off x="9504906" y="3418840"/>
            <a:ext cx="0" cy="115595"/>
          </a:xfrm>
          <a:prstGeom prst="line">
            <a:avLst/>
          </a:prstGeom>
          <a:scene3d>
            <a:camera prst="orthographicFront">
              <a:rot lat="10800000" lon="10800000" rev="0"/>
            </a:camera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Espaço Reservado para Conteúdo 2">
            <a:extLst>
              <a:ext uri="{FF2B5EF4-FFF2-40B4-BE49-F238E27FC236}">
                <a16:creationId xmlns:a16="http://schemas.microsoft.com/office/drawing/2014/main" id="{1BC96928-C79B-3B5D-3295-75981935CCD0}"/>
              </a:ext>
            </a:extLst>
          </p:cNvPr>
          <p:cNvSpPr txBox="1">
            <a:spLocks/>
          </p:cNvSpPr>
          <p:nvPr/>
        </p:nvSpPr>
        <p:spPr>
          <a:xfrm>
            <a:off x="368477" y="2288667"/>
            <a:ext cx="1016119" cy="412430"/>
          </a:xfrm>
          <a:prstGeom prst="rect">
            <a:avLst/>
          </a:prstGeom>
        </p:spPr>
        <p:txBody>
          <a:bodyPr vert="horz" lIns="91440" tIns="0" rIns="91440" bIns="0" numCol="1" spcCol="54000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Cliente</a:t>
            </a:r>
          </a:p>
        </p:txBody>
      </p:sp>
      <p:sp>
        <p:nvSpPr>
          <p:cNvPr id="38" name="Espaço Reservado para Conteúdo 2">
            <a:extLst>
              <a:ext uri="{FF2B5EF4-FFF2-40B4-BE49-F238E27FC236}">
                <a16:creationId xmlns:a16="http://schemas.microsoft.com/office/drawing/2014/main" id="{838FC270-2647-B48B-79F8-6F896604CEC0}"/>
              </a:ext>
            </a:extLst>
          </p:cNvPr>
          <p:cNvSpPr txBox="1">
            <a:spLocks/>
          </p:cNvSpPr>
          <p:nvPr/>
        </p:nvSpPr>
        <p:spPr>
          <a:xfrm>
            <a:off x="4537537" y="1624357"/>
            <a:ext cx="1016119" cy="412430"/>
          </a:xfrm>
          <a:prstGeom prst="rect">
            <a:avLst/>
          </a:prstGeom>
        </p:spPr>
        <p:txBody>
          <a:bodyPr vert="horz" lIns="91440" tIns="0" rIns="91440" bIns="0" numCol="1" spcCol="54000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Garçom</a:t>
            </a:r>
          </a:p>
        </p:txBody>
      </p:sp>
      <p:sp>
        <p:nvSpPr>
          <p:cNvPr id="39" name="Espaço Reservado para Conteúdo 2">
            <a:extLst>
              <a:ext uri="{FF2B5EF4-FFF2-40B4-BE49-F238E27FC236}">
                <a16:creationId xmlns:a16="http://schemas.microsoft.com/office/drawing/2014/main" id="{675E1273-7A79-658F-920D-A175304FFEBF}"/>
              </a:ext>
            </a:extLst>
          </p:cNvPr>
          <p:cNvSpPr txBox="1">
            <a:spLocks/>
          </p:cNvSpPr>
          <p:nvPr/>
        </p:nvSpPr>
        <p:spPr>
          <a:xfrm>
            <a:off x="221698" y="3765402"/>
            <a:ext cx="1204533" cy="412430"/>
          </a:xfrm>
          <a:prstGeom prst="rect">
            <a:avLst/>
          </a:prstGeom>
        </p:spPr>
        <p:txBody>
          <a:bodyPr vert="horz" lIns="91440" tIns="0" rIns="91440" bIns="0" numCol="1" spcCol="54000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600" dirty="0">
                <a:cs typeface="Calibri" panose="020F0502020204030204"/>
              </a:rPr>
              <a:t>Mesa XPTO </a:t>
            </a:r>
          </a:p>
        </p:txBody>
      </p:sp>
      <p:sp>
        <p:nvSpPr>
          <p:cNvPr id="40" name="Espaço Reservado para Conteúdo 2">
            <a:extLst>
              <a:ext uri="{FF2B5EF4-FFF2-40B4-BE49-F238E27FC236}">
                <a16:creationId xmlns:a16="http://schemas.microsoft.com/office/drawing/2014/main" id="{E53CC623-18BD-157B-567D-2A45DEBBBAC4}"/>
              </a:ext>
            </a:extLst>
          </p:cNvPr>
          <p:cNvSpPr txBox="1">
            <a:spLocks/>
          </p:cNvSpPr>
          <p:nvPr/>
        </p:nvSpPr>
        <p:spPr>
          <a:xfrm>
            <a:off x="10414533" y="3071446"/>
            <a:ext cx="1204533" cy="412430"/>
          </a:xfrm>
          <a:prstGeom prst="rect">
            <a:avLst/>
          </a:prstGeom>
        </p:spPr>
        <p:txBody>
          <a:bodyPr vert="horz" lIns="91440" tIns="0" rIns="91440" bIns="0" numCol="1" spcCol="54000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600" dirty="0">
                <a:cs typeface="Calibri" panose="020F0502020204030204"/>
              </a:rPr>
              <a:t>Cozinha </a:t>
            </a:r>
          </a:p>
        </p:txBody>
      </p:sp>
      <p:pic>
        <p:nvPicPr>
          <p:cNvPr id="42" name="Gráfico 41" descr="Coco com preenchimento sólido">
            <a:extLst>
              <a:ext uri="{FF2B5EF4-FFF2-40B4-BE49-F238E27FC236}">
                <a16:creationId xmlns:a16="http://schemas.microsoft.com/office/drawing/2014/main" id="{8D76F6E0-D5EF-C347-0CB4-C79BA2D220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58440" y="4662105"/>
            <a:ext cx="581589" cy="581589"/>
          </a:xfrm>
          <a:prstGeom prst="rect">
            <a:avLst/>
          </a:prstGeom>
        </p:spPr>
      </p:pic>
      <p:pic>
        <p:nvPicPr>
          <p:cNvPr id="44" name="Gráfico 43" descr="Cerveja com preenchimento sólido">
            <a:extLst>
              <a:ext uri="{FF2B5EF4-FFF2-40B4-BE49-F238E27FC236}">
                <a16:creationId xmlns:a16="http://schemas.microsoft.com/office/drawing/2014/main" id="{6793028B-1C65-2A8E-C303-3C01018F7B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42073" y="4662107"/>
            <a:ext cx="581589" cy="581589"/>
          </a:xfrm>
          <a:prstGeom prst="rect">
            <a:avLst/>
          </a:prstGeom>
        </p:spPr>
      </p:pic>
      <p:sp>
        <p:nvSpPr>
          <p:cNvPr id="45" name="Espaço Reservado para Conteúdo 2">
            <a:extLst>
              <a:ext uri="{FF2B5EF4-FFF2-40B4-BE49-F238E27FC236}">
                <a16:creationId xmlns:a16="http://schemas.microsoft.com/office/drawing/2014/main" id="{786B3D55-BEAB-748F-8A30-D862D076DF83}"/>
              </a:ext>
            </a:extLst>
          </p:cNvPr>
          <p:cNvSpPr txBox="1">
            <a:spLocks/>
          </p:cNvSpPr>
          <p:nvPr/>
        </p:nvSpPr>
        <p:spPr>
          <a:xfrm>
            <a:off x="10391556" y="5632851"/>
            <a:ext cx="1204533" cy="412430"/>
          </a:xfrm>
          <a:prstGeom prst="rect">
            <a:avLst/>
          </a:prstGeom>
        </p:spPr>
        <p:txBody>
          <a:bodyPr vert="horz" lIns="91440" tIns="0" rIns="91440" bIns="0" numCol="1" spcCol="54000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600" dirty="0">
                <a:cs typeface="Calibri" panose="020F0502020204030204"/>
              </a:rPr>
              <a:t>Bar </a:t>
            </a:r>
          </a:p>
        </p:txBody>
      </p:sp>
      <p:cxnSp>
        <p:nvCxnSpPr>
          <p:cNvPr id="59" name="Conector: Angulado 58">
            <a:extLst>
              <a:ext uri="{FF2B5EF4-FFF2-40B4-BE49-F238E27FC236}">
                <a16:creationId xmlns:a16="http://schemas.microsoft.com/office/drawing/2014/main" id="{F63A7E18-92F0-B256-A51D-E13082115428}"/>
              </a:ext>
            </a:extLst>
          </p:cNvPr>
          <p:cNvCxnSpPr>
            <a:cxnSpLocks/>
          </p:cNvCxnSpPr>
          <p:nvPr/>
        </p:nvCxnSpPr>
        <p:spPr>
          <a:xfrm>
            <a:off x="5553656" y="3981372"/>
            <a:ext cx="4021964" cy="621108"/>
          </a:xfrm>
          <a:prstGeom prst="bentConnector3">
            <a:avLst>
              <a:gd name="adj1" fmla="val 10027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ector: Angulado 61">
            <a:extLst>
              <a:ext uri="{FF2B5EF4-FFF2-40B4-BE49-F238E27FC236}">
                <a16:creationId xmlns:a16="http://schemas.microsoft.com/office/drawing/2014/main" id="{9C5F0862-E2BB-67CC-D5BD-BCB928B60711}"/>
              </a:ext>
            </a:extLst>
          </p:cNvPr>
          <p:cNvCxnSpPr>
            <a:cxnSpLocks/>
          </p:cNvCxnSpPr>
          <p:nvPr/>
        </p:nvCxnSpPr>
        <p:spPr>
          <a:xfrm rot="10800000">
            <a:off x="5377000" y="3071447"/>
            <a:ext cx="4183561" cy="3253851"/>
          </a:xfrm>
          <a:prstGeom prst="bentConnector3">
            <a:avLst>
              <a:gd name="adj1" fmla="val 100028"/>
            </a:avLst>
          </a:prstGeom>
          <a:ln>
            <a:tailEnd type="triangle"/>
          </a:ln>
          <a:scene3d>
            <a:camera prst="orthographicFront">
              <a:rot lat="10800000" lon="10800000" rev="0"/>
            </a:camera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AA1A54BE-4507-4B55-0DB4-247F9256B6C8}"/>
              </a:ext>
            </a:extLst>
          </p:cNvPr>
          <p:cNvCxnSpPr>
            <a:cxnSpLocks/>
          </p:cNvCxnSpPr>
          <p:nvPr/>
        </p:nvCxnSpPr>
        <p:spPr>
          <a:xfrm flipV="1">
            <a:off x="9560558" y="6194080"/>
            <a:ext cx="0" cy="131209"/>
          </a:xfrm>
          <a:prstGeom prst="line">
            <a:avLst/>
          </a:prstGeom>
          <a:scene3d>
            <a:camera prst="orthographicFront">
              <a:rot lat="10800000" lon="10800000" rev="0"/>
            </a:camera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Gráfico 65" descr="Garrafa com preenchimento sólido">
            <a:extLst>
              <a:ext uri="{FF2B5EF4-FFF2-40B4-BE49-F238E27FC236}">
                <a16:creationId xmlns:a16="http://schemas.microsoft.com/office/drawing/2014/main" id="{BD3F4258-672D-6A5E-AB3A-9F41EDAF96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93674" y="5271950"/>
            <a:ext cx="746356" cy="746356"/>
          </a:xfrm>
          <a:prstGeom prst="rect">
            <a:avLst/>
          </a:prstGeom>
        </p:spPr>
      </p:pic>
      <p:pic>
        <p:nvPicPr>
          <p:cNvPr id="68" name="Gráfico 67" descr="Vinho com preenchimento sólido">
            <a:extLst>
              <a:ext uri="{FF2B5EF4-FFF2-40B4-BE49-F238E27FC236}">
                <a16:creationId xmlns:a16="http://schemas.microsoft.com/office/drawing/2014/main" id="{E25605FC-4A7A-A85D-2670-58498D44427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75620" y="5419845"/>
            <a:ext cx="581586" cy="581586"/>
          </a:xfrm>
          <a:prstGeom prst="rect">
            <a:avLst/>
          </a:prstGeom>
        </p:spPr>
      </p:pic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8B0246E9-A269-9F3C-4788-B361209A7D12}"/>
              </a:ext>
            </a:extLst>
          </p:cNvPr>
          <p:cNvCxnSpPr>
            <a:cxnSpLocks/>
          </p:cNvCxnSpPr>
          <p:nvPr/>
        </p:nvCxnSpPr>
        <p:spPr>
          <a:xfrm flipH="1" flipV="1">
            <a:off x="5553656" y="2049312"/>
            <a:ext cx="200069" cy="16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Espaço Reservado para Conteúdo 2">
            <a:extLst>
              <a:ext uri="{FF2B5EF4-FFF2-40B4-BE49-F238E27FC236}">
                <a16:creationId xmlns:a16="http://schemas.microsoft.com/office/drawing/2014/main" id="{19D1210C-A31D-BB4B-1E51-163B4D64F4BB}"/>
              </a:ext>
            </a:extLst>
          </p:cNvPr>
          <p:cNvSpPr txBox="1">
            <a:spLocks/>
          </p:cNvSpPr>
          <p:nvPr/>
        </p:nvSpPr>
        <p:spPr>
          <a:xfrm>
            <a:off x="6284957" y="2099239"/>
            <a:ext cx="2079948" cy="7178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0" rIns="91440" bIns="0" numCol="1" spcCol="54000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0"/>
              </a:spcAft>
              <a:buNone/>
            </a:pPr>
            <a:r>
              <a:rPr lang="pt-BR" sz="1600" dirty="0">
                <a:cs typeface="Calibri" panose="020F0502020204030204"/>
              </a:rPr>
              <a:t>Servidor especializado</a:t>
            </a:r>
          </a:p>
          <a:p>
            <a:pPr marL="0" indent="0" algn="ctr">
              <a:lnSpc>
                <a:spcPct val="120000"/>
              </a:lnSpc>
              <a:spcAft>
                <a:spcPts val="0"/>
              </a:spcAft>
              <a:buNone/>
            </a:pPr>
            <a:r>
              <a:rPr lang="pt-BR" sz="1600" dirty="0">
                <a:cs typeface="Calibri" panose="020F0502020204030204"/>
              </a:rPr>
              <a:t>em </a:t>
            </a:r>
            <a:r>
              <a:rPr lang="pt-BR" sz="1600" b="1" dirty="0">
                <a:cs typeface="Calibri" panose="020F0502020204030204"/>
              </a:rPr>
              <a:t>PRATOS</a:t>
            </a:r>
          </a:p>
        </p:txBody>
      </p:sp>
      <p:sp>
        <p:nvSpPr>
          <p:cNvPr id="116" name="Espaço Reservado para Conteúdo 2">
            <a:extLst>
              <a:ext uri="{FF2B5EF4-FFF2-40B4-BE49-F238E27FC236}">
                <a16:creationId xmlns:a16="http://schemas.microsoft.com/office/drawing/2014/main" id="{26252417-4E37-49C1-73D3-A9715BABE2E9}"/>
              </a:ext>
            </a:extLst>
          </p:cNvPr>
          <p:cNvSpPr txBox="1">
            <a:spLocks/>
          </p:cNvSpPr>
          <p:nvPr/>
        </p:nvSpPr>
        <p:spPr>
          <a:xfrm>
            <a:off x="6161954" y="4731999"/>
            <a:ext cx="2325954" cy="7178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0" rIns="91440" bIns="0" numCol="1" spcCol="54000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0"/>
              </a:spcAft>
              <a:buNone/>
            </a:pPr>
            <a:r>
              <a:rPr lang="pt-BR" sz="1600" dirty="0">
                <a:cs typeface="Calibri" panose="020F0502020204030204"/>
              </a:rPr>
              <a:t>Servidor especializado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pt-BR" sz="1600" dirty="0">
                <a:cs typeface="Calibri" panose="020F0502020204030204"/>
              </a:rPr>
              <a:t>em </a:t>
            </a:r>
            <a:r>
              <a:rPr lang="pt-BR" sz="1600" b="1" dirty="0">
                <a:cs typeface="Calibri" panose="020F0502020204030204"/>
              </a:rPr>
              <a:t>BEBIDAS ALCOÓLICAS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C0F5CE-113C-C28E-9870-499741F516DD}"/>
              </a:ext>
            </a:extLst>
          </p:cNvPr>
          <p:cNvSpPr txBox="1">
            <a:spLocks/>
          </p:cNvSpPr>
          <p:nvPr/>
        </p:nvSpPr>
        <p:spPr>
          <a:xfrm>
            <a:off x="2102696" y="1344230"/>
            <a:ext cx="1441325" cy="412430"/>
          </a:xfrm>
          <a:prstGeom prst="rect">
            <a:avLst/>
          </a:prstGeom>
        </p:spPr>
        <p:txBody>
          <a:bodyPr vert="horz" lIns="91440" tIns="0" rIns="91440" bIns="0" numCol="1" spcCol="54000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Requisições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241D52C-843A-C00F-39C5-1E6DD7717FF9}"/>
              </a:ext>
            </a:extLst>
          </p:cNvPr>
          <p:cNvSpPr txBox="1">
            <a:spLocks/>
          </p:cNvSpPr>
          <p:nvPr/>
        </p:nvSpPr>
        <p:spPr>
          <a:xfrm>
            <a:off x="6509019" y="1344230"/>
            <a:ext cx="1966188" cy="412430"/>
          </a:xfrm>
          <a:prstGeom prst="rect">
            <a:avLst/>
          </a:prstGeom>
        </p:spPr>
        <p:txBody>
          <a:bodyPr vert="horz" lIns="91440" tIns="0" rIns="91440" bIns="0" numCol="1" spcCol="54000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Processamento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D2FD7088-2660-5698-DAA0-57D991CC4CE4}"/>
              </a:ext>
            </a:extLst>
          </p:cNvPr>
          <p:cNvSpPr txBox="1">
            <a:spLocks/>
          </p:cNvSpPr>
          <p:nvPr/>
        </p:nvSpPr>
        <p:spPr>
          <a:xfrm>
            <a:off x="6799660" y="5912859"/>
            <a:ext cx="1260754" cy="412430"/>
          </a:xfrm>
          <a:prstGeom prst="rect">
            <a:avLst/>
          </a:prstGeom>
        </p:spPr>
        <p:txBody>
          <a:bodyPr vert="horz" lIns="91440" tIns="0" rIns="91440" bIns="0" numCol="1" spcCol="54000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Resultado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EF1BBB0-A4B4-7A3C-9B77-466AFFF91F6B}"/>
              </a:ext>
            </a:extLst>
          </p:cNvPr>
          <p:cNvSpPr txBox="1">
            <a:spLocks/>
          </p:cNvSpPr>
          <p:nvPr/>
        </p:nvSpPr>
        <p:spPr>
          <a:xfrm>
            <a:off x="1459294" y="3039515"/>
            <a:ext cx="3478741" cy="481236"/>
          </a:xfrm>
          <a:prstGeom prst="rect">
            <a:avLst/>
          </a:prstGeom>
        </p:spPr>
        <p:txBody>
          <a:bodyPr vert="horz" lIns="91440" tIns="0" rIns="91440" bIns="0" numCol="1" spcCol="54000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Resposta do domínio “bebidas”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363DECCD-0362-7668-E0A2-695E82FB8B99}"/>
              </a:ext>
            </a:extLst>
          </p:cNvPr>
          <p:cNvSpPr txBox="1">
            <a:spLocks/>
          </p:cNvSpPr>
          <p:nvPr/>
        </p:nvSpPr>
        <p:spPr>
          <a:xfrm>
            <a:off x="6581544" y="3895647"/>
            <a:ext cx="1966188" cy="412430"/>
          </a:xfrm>
          <a:prstGeom prst="rect">
            <a:avLst/>
          </a:prstGeom>
        </p:spPr>
        <p:txBody>
          <a:bodyPr vert="horz" lIns="91440" tIns="0" rIns="91440" bIns="0" numCol="1" spcCol="54000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Processamento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B990DA81-8C98-83E2-0BB1-F56EE640C5C2}"/>
              </a:ext>
            </a:extLst>
          </p:cNvPr>
          <p:cNvSpPr txBox="1">
            <a:spLocks/>
          </p:cNvSpPr>
          <p:nvPr/>
        </p:nvSpPr>
        <p:spPr>
          <a:xfrm>
            <a:off x="6694554" y="3108325"/>
            <a:ext cx="1260754" cy="412430"/>
          </a:xfrm>
          <a:prstGeom prst="rect">
            <a:avLst/>
          </a:prstGeom>
        </p:spPr>
        <p:txBody>
          <a:bodyPr vert="horz" lIns="91440" tIns="0" rIns="91440" bIns="0" numCol="1" spcCol="54000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Resultado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86E81037-24E5-B5FA-DBB5-143EDFDD666B}"/>
              </a:ext>
            </a:extLst>
          </p:cNvPr>
          <p:cNvSpPr txBox="1">
            <a:spLocks/>
          </p:cNvSpPr>
          <p:nvPr/>
        </p:nvSpPr>
        <p:spPr>
          <a:xfrm>
            <a:off x="2913328" y="4574202"/>
            <a:ext cx="1016119" cy="412430"/>
          </a:xfrm>
          <a:prstGeom prst="rect">
            <a:avLst/>
          </a:prstGeom>
        </p:spPr>
        <p:txBody>
          <a:bodyPr vert="horz" lIns="91440" tIns="0" rIns="91440" bIns="0" numCol="1" spcCol="54000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Maître</a:t>
            </a:r>
          </a:p>
        </p:txBody>
      </p:sp>
      <p:pic>
        <p:nvPicPr>
          <p:cNvPr id="19" name="Gráfico 18" descr="Funcionário de escritório com preenchimento sólido">
            <a:extLst>
              <a:ext uri="{FF2B5EF4-FFF2-40B4-BE49-F238E27FC236}">
                <a16:creationId xmlns:a16="http://schemas.microsoft.com/office/drawing/2014/main" id="{84B66395-CA1A-B780-99FE-30CA62ED110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86522" y="5043095"/>
            <a:ext cx="914400" cy="914400"/>
          </a:xfrm>
          <a:prstGeom prst="rect">
            <a:avLst/>
          </a:prstGeom>
        </p:spPr>
      </p:pic>
      <p:cxnSp>
        <p:nvCxnSpPr>
          <p:cNvPr id="49" name="Conector: Angulado 48">
            <a:extLst>
              <a:ext uri="{FF2B5EF4-FFF2-40B4-BE49-F238E27FC236}">
                <a16:creationId xmlns:a16="http://schemas.microsoft.com/office/drawing/2014/main" id="{ABD378A4-1061-F598-3AA7-36BE8D7B2415}"/>
              </a:ext>
            </a:extLst>
          </p:cNvPr>
          <p:cNvCxnSpPr>
            <a:cxnSpLocks/>
          </p:cNvCxnSpPr>
          <p:nvPr/>
        </p:nvCxnSpPr>
        <p:spPr>
          <a:xfrm rot="10800000">
            <a:off x="5588456" y="2247983"/>
            <a:ext cx="3884475" cy="1280770"/>
          </a:xfrm>
          <a:prstGeom prst="bentConnector3">
            <a:avLst>
              <a:gd name="adj1" fmla="val 95020"/>
            </a:avLst>
          </a:prstGeom>
          <a:ln>
            <a:tailEnd type="triangle"/>
          </a:ln>
          <a:scene3d>
            <a:camera prst="orthographicFront">
              <a:rot lat="10800000" lon="10800000" rev="0"/>
            </a:camera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A25B1029-A4A9-FC6F-22D3-8654421849A7}"/>
              </a:ext>
            </a:extLst>
          </p:cNvPr>
          <p:cNvCxnSpPr>
            <a:cxnSpLocks/>
          </p:cNvCxnSpPr>
          <p:nvPr/>
        </p:nvCxnSpPr>
        <p:spPr>
          <a:xfrm flipH="1" flipV="1">
            <a:off x="5545072" y="2979509"/>
            <a:ext cx="8584" cy="1001863"/>
          </a:xfrm>
          <a:prstGeom prst="line">
            <a:avLst/>
          </a:prstGeom>
          <a:scene3d>
            <a:camera prst="orthographicFront">
              <a:rot lat="10800000" lon="10800000" rev="0"/>
            </a:camera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Conector: Angulado 77">
            <a:extLst>
              <a:ext uri="{FF2B5EF4-FFF2-40B4-BE49-F238E27FC236}">
                <a16:creationId xmlns:a16="http://schemas.microsoft.com/office/drawing/2014/main" id="{32E463FC-42F2-A162-41A6-DDE19B532BEA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1426231" y="3971617"/>
            <a:ext cx="1854156" cy="607725"/>
          </a:xfrm>
          <a:prstGeom prst="bentConnector3">
            <a:avLst>
              <a:gd name="adj1" fmla="val 10063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Conector: Angulado 80">
            <a:extLst>
              <a:ext uri="{FF2B5EF4-FFF2-40B4-BE49-F238E27FC236}">
                <a16:creationId xmlns:a16="http://schemas.microsoft.com/office/drawing/2014/main" id="{A8149986-F2BC-B351-DDB8-A882668908B0}"/>
              </a:ext>
            </a:extLst>
          </p:cNvPr>
          <p:cNvCxnSpPr>
            <a:cxnSpLocks/>
            <a:endCxn id="39" idx="2"/>
          </p:cNvCxnSpPr>
          <p:nvPr/>
        </p:nvCxnSpPr>
        <p:spPr>
          <a:xfrm rot="10800000">
            <a:off x="823966" y="4177833"/>
            <a:ext cx="2431641" cy="214510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6359F2C5-AD9E-F12F-D132-5EFF3AD1C29E}"/>
              </a:ext>
            </a:extLst>
          </p:cNvPr>
          <p:cNvCxnSpPr>
            <a:cxnSpLocks/>
          </p:cNvCxnSpPr>
          <p:nvPr/>
        </p:nvCxnSpPr>
        <p:spPr>
          <a:xfrm>
            <a:off x="3280387" y="6033581"/>
            <a:ext cx="0" cy="289358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Conector: Angulado 88">
            <a:extLst>
              <a:ext uri="{FF2B5EF4-FFF2-40B4-BE49-F238E27FC236}">
                <a16:creationId xmlns:a16="http://schemas.microsoft.com/office/drawing/2014/main" id="{30E985F9-E446-5C37-BB6C-552E39D2AD4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44026" y="3971617"/>
            <a:ext cx="1463512" cy="617614"/>
          </a:xfrm>
          <a:prstGeom prst="bentConnector3">
            <a:avLst>
              <a:gd name="adj1" fmla="val 1004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Conector reto 102">
            <a:extLst>
              <a:ext uri="{FF2B5EF4-FFF2-40B4-BE49-F238E27FC236}">
                <a16:creationId xmlns:a16="http://schemas.microsoft.com/office/drawing/2014/main" id="{7FD94F84-2488-9EB3-7284-5A87FC5FE2B5}"/>
              </a:ext>
            </a:extLst>
          </p:cNvPr>
          <p:cNvCxnSpPr>
            <a:cxnSpLocks/>
          </p:cNvCxnSpPr>
          <p:nvPr/>
        </p:nvCxnSpPr>
        <p:spPr>
          <a:xfrm flipV="1">
            <a:off x="5002528" y="3126442"/>
            <a:ext cx="0" cy="845175"/>
          </a:xfrm>
          <a:prstGeom prst="line">
            <a:avLst/>
          </a:prstGeom>
          <a:scene3d>
            <a:camera prst="orthographicFront">
              <a:rot lat="10800000" lon="10800000" rev="0"/>
            </a:camera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Conector: Angulado 106">
            <a:extLst>
              <a:ext uri="{FF2B5EF4-FFF2-40B4-BE49-F238E27FC236}">
                <a16:creationId xmlns:a16="http://schemas.microsoft.com/office/drawing/2014/main" id="{5374B0FE-E47B-92CD-C71E-DFFFAA7704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65463" y="3834745"/>
            <a:ext cx="3078315" cy="1689699"/>
          </a:xfrm>
          <a:prstGeom prst="bentConnector3">
            <a:avLst>
              <a:gd name="adj1" fmla="val -345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Conector reto 107">
            <a:extLst>
              <a:ext uri="{FF2B5EF4-FFF2-40B4-BE49-F238E27FC236}">
                <a16:creationId xmlns:a16="http://schemas.microsoft.com/office/drawing/2014/main" id="{D2DFF92E-3389-5F5F-4BFD-ED1895A8C44B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59767" y="6033582"/>
            <a:ext cx="0" cy="181099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Espaço Reservado para Conteúdo 2">
            <a:extLst>
              <a:ext uri="{FF2B5EF4-FFF2-40B4-BE49-F238E27FC236}">
                <a16:creationId xmlns:a16="http://schemas.microsoft.com/office/drawing/2014/main" id="{70955BD1-A928-1F35-6748-6F921F7F1BE3}"/>
              </a:ext>
            </a:extLst>
          </p:cNvPr>
          <p:cNvSpPr txBox="1">
            <a:spLocks/>
          </p:cNvSpPr>
          <p:nvPr/>
        </p:nvSpPr>
        <p:spPr>
          <a:xfrm>
            <a:off x="1439041" y="3863558"/>
            <a:ext cx="1379722" cy="412430"/>
          </a:xfrm>
          <a:prstGeom prst="rect">
            <a:avLst/>
          </a:prstGeom>
        </p:spPr>
        <p:txBody>
          <a:bodyPr vert="horz" lIns="91440" tIns="0" rIns="91440" bIns="0" numCol="1" spcCol="54000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Requisição</a:t>
            </a:r>
          </a:p>
        </p:txBody>
      </p:sp>
      <p:sp>
        <p:nvSpPr>
          <p:cNvPr id="114" name="Espaço Reservado para Conteúdo 2">
            <a:extLst>
              <a:ext uri="{FF2B5EF4-FFF2-40B4-BE49-F238E27FC236}">
                <a16:creationId xmlns:a16="http://schemas.microsoft.com/office/drawing/2014/main" id="{CE4425C2-F929-B2D5-FABD-6445B0977249}"/>
              </a:ext>
            </a:extLst>
          </p:cNvPr>
          <p:cNvSpPr txBox="1">
            <a:spLocks/>
          </p:cNvSpPr>
          <p:nvPr/>
        </p:nvSpPr>
        <p:spPr>
          <a:xfrm>
            <a:off x="3687300" y="3863049"/>
            <a:ext cx="1379722" cy="412430"/>
          </a:xfrm>
          <a:prstGeom prst="rect">
            <a:avLst/>
          </a:prstGeom>
        </p:spPr>
        <p:txBody>
          <a:bodyPr vert="horz" lIns="91440" tIns="0" rIns="91440" bIns="0" numCol="1" spcCol="54000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Requisição</a:t>
            </a:r>
          </a:p>
        </p:txBody>
      </p:sp>
      <p:sp>
        <p:nvSpPr>
          <p:cNvPr id="117" name="Espaço Reservado para Conteúdo 2">
            <a:extLst>
              <a:ext uri="{FF2B5EF4-FFF2-40B4-BE49-F238E27FC236}">
                <a16:creationId xmlns:a16="http://schemas.microsoft.com/office/drawing/2014/main" id="{6A76BDA3-8CFB-607E-0126-960FD0D04E1A}"/>
              </a:ext>
            </a:extLst>
          </p:cNvPr>
          <p:cNvSpPr txBox="1">
            <a:spLocks/>
          </p:cNvSpPr>
          <p:nvPr/>
        </p:nvSpPr>
        <p:spPr>
          <a:xfrm>
            <a:off x="1476538" y="5875642"/>
            <a:ext cx="1260754" cy="412430"/>
          </a:xfrm>
          <a:prstGeom prst="rect">
            <a:avLst/>
          </a:prstGeom>
        </p:spPr>
        <p:txBody>
          <a:bodyPr vert="horz" lIns="91440" tIns="0" rIns="91440" bIns="0" numCol="1" spcCol="54000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Resultado</a:t>
            </a:r>
          </a:p>
        </p:txBody>
      </p:sp>
      <p:sp>
        <p:nvSpPr>
          <p:cNvPr id="118" name="Espaço Reservado para Conteúdo 2">
            <a:extLst>
              <a:ext uri="{FF2B5EF4-FFF2-40B4-BE49-F238E27FC236}">
                <a16:creationId xmlns:a16="http://schemas.microsoft.com/office/drawing/2014/main" id="{072345FE-08F1-B99D-D068-B534477C3B04}"/>
              </a:ext>
            </a:extLst>
          </p:cNvPr>
          <p:cNvSpPr txBox="1">
            <a:spLocks/>
          </p:cNvSpPr>
          <p:nvPr/>
        </p:nvSpPr>
        <p:spPr>
          <a:xfrm>
            <a:off x="3734209" y="5875075"/>
            <a:ext cx="1260754" cy="412430"/>
          </a:xfrm>
          <a:prstGeom prst="rect">
            <a:avLst/>
          </a:prstGeom>
        </p:spPr>
        <p:txBody>
          <a:bodyPr vert="horz" lIns="91440" tIns="0" rIns="91440" bIns="0" numCol="1" spcCol="54000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Resultado</a:t>
            </a:r>
          </a:p>
        </p:txBody>
      </p:sp>
      <p:cxnSp>
        <p:nvCxnSpPr>
          <p:cNvPr id="137" name="Conector: Angulado 136">
            <a:extLst>
              <a:ext uri="{FF2B5EF4-FFF2-40B4-BE49-F238E27FC236}">
                <a16:creationId xmlns:a16="http://schemas.microsoft.com/office/drawing/2014/main" id="{80FF6336-DA26-1E88-D5B8-69C0D60BD8D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54326" y="3525795"/>
            <a:ext cx="346409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D426BCF-CD0A-5C90-F2DB-77E9C6225A24}"/>
              </a:ext>
            </a:extLst>
          </p:cNvPr>
          <p:cNvSpPr txBox="1">
            <a:spLocks/>
          </p:cNvSpPr>
          <p:nvPr/>
        </p:nvSpPr>
        <p:spPr>
          <a:xfrm>
            <a:off x="1469453" y="2582331"/>
            <a:ext cx="3625680" cy="412430"/>
          </a:xfrm>
          <a:prstGeom prst="rect">
            <a:avLst/>
          </a:prstGeom>
        </p:spPr>
        <p:txBody>
          <a:bodyPr vert="horz" lIns="91440" tIns="0" rIns="91440" bIns="0" numCol="1" spcCol="54000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000" dirty="0">
                <a:cs typeface="Calibri" panose="020F0502020204030204"/>
              </a:rPr>
              <a:t>Resposta do domínio “pratos”</a:t>
            </a:r>
          </a:p>
        </p:txBody>
      </p:sp>
    </p:spTree>
    <p:extLst>
      <p:ext uri="{BB962C8B-B14F-4D97-AF65-F5344CB8AC3E}">
        <p14:creationId xmlns:p14="http://schemas.microsoft.com/office/powerpoint/2010/main" val="254612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356CB-8CA0-CF46-7D50-38F0A0619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12ABE39-4D40-0CA1-0E5E-DA3B04FFB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Status das integrações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E56F9FAE-354E-28A1-8D52-304A51BF2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Casos de sucesso</a:t>
            </a:r>
          </a:p>
          <a:p>
            <a:r>
              <a:rPr lang="pt-BR" dirty="0"/>
              <a:t>Casos de erro – cliente</a:t>
            </a:r>
          </a:p>
          <a:p>
            <a:r>
              <a:rPr lang="pt-BR" dirty="0"/>
              <a:t>Casos de erro – servidor</a:t>
            </a:r>
          </a:p>
        </p:txBody>
      </p:sp>
    </p:spTree>
    <p:extLst>
      <p:ext uri="{BB962C8B-B14F-4D97-AF65-F5344CB8AC3E}">
        <p14:creationId xmlns:p14="http://schemas.microsoft.com/office/powerpoint/2010/main" val="2202172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67A9A95-9866-D7CF-B108-E3DC65F4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3969"/>
            <a:ext cx="10131425" cy="1456267"/>
          </a:xfrm>
        </p:spPr>
        <p:txBody>
          <a:bodyPr/>
          <a:lstStyle/>
          <a:p>
            <a:r>
              <a:rPr lang="pt-BR" dirty="0"/>
              <a:t>Antes de iniciar o tópico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0AB391D8-869D-8AFC-9D3D-FBA4C423C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9735" y="1445684"/>
            <a:ext cx="4709054" cy="576262"/>
          </a:xfrm>
        </p:spPr>
        <p:txBody>
          <a:bodyPr/>
          <a:lstStyle/>
          <a:p>
            <a:pPr algn="ctr"/>
            <a:r>
              <a:rPr lang="pt-BR" dirty="0"/>
              <a:t>SINTAXE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6804D9-06AF-15ED-AAE3-C4DE59374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4590" y="2082802"/>
            <a:ext cx="4996923" cy="1670048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Referência à definição de FORMATO/ESTRUTURA</a:t>
            </a:r>
          </a:p>
          <a:p>
            <a:pPr marL="0" indent="0" algn="ctr">
              <a:buNone/>
            </a:pPr>
            <a:r>
              <a:rPr lang="pt-BR" dirty="0"/>
              <a:t>Preenchimento de campos</a:t>
            </a:r>
          </a:p>
          <a:p>
            <a:pPr marL="0" indent="0" algn="ctr">
              <a:buNone/>
            </a:pPr>
            <a:r>
              <a:rPr lang="pt-BR" dirty="0"/>
              <a:t>Tipo de informação</a:t>
            </a:r>
          </a:p>
          <a:p>
            <a:pPr marL="0" indent="0" algn="ctr">
              <a:buNone/>
            </a:pPr>
            <a:r>
              <a:rPr lang="pt-BR" dirty="0"/>
              <a:t>Formatação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F43C5DF4-1DD8-164D-7995-3008D8D72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70388" y="1445684"/>
            <a:ext cx="4722813" cy="576262"/>
          </a:xfrm>
        </p:spPr>
        <p:txBody>
          <a:bodyPr/>
          <a:lstStyle/>
          <a:p>
            <a:pPr algn="ctr"/>
            <a:r>
              <a:rPr lang="pt-BR" dirty="0"/>
              <a:t>SEMÂNTICA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AA1B2EC-20A0-845A-A52C-A0DBD2313D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4128" y="2089151"/>
            <a:ext cx="4995334" cy="1663699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Referência ao SIGNIFICADO</a:t>
            </a:r>
          </a:p>
          <a:p>
            <a:pPr marL="0" indent="0" algn="ctr">
              <a:buNone/>
            </a:pPr>
            <a:r>
              <a:rPr lang="pt-BR" dirty="0"/>
              <a:t>Valores</a:t>
            </a:r>
          </a:p>
          <a:p>
            <a:pPr marL="0" indent="0" algn="ctr">
              <a:buNone/>
            </a:pPr>
            <a:r>
              <a:rPr lang="pt-BR" dirty="0"/>
              <a:t>Dados</a:t>
            </a:r>
          </a:p>
          <a:p>
            <a:pPr marL="0" indent="0" algn="ctr">
              <a:buNone/>
            </a:pPr>
            <a:r>
              <a:rPr lang="pt-BR" dirty="0"/>
              <a:t>Contexto</a:t>
            </a:r>
          </a:p>
        </p:txBody>
      </p:sp>
      <p:sp>
        <p:nvSpPr>
          <p:cNvPr id="8" name="Espaço Reservado para Texto 5">
            <a:extLst>
              <a:ext uri="{FF2B5EF4-FFF2-40B4-BE49-F238E27FC236}">
                <a16:creationId xmlns:a16="http://schemas.microsoft.com/office/drawing/2014/main" id="{554CF2A0-C578-608D-CB2B-88D751FE4131}"/>
              </a:ext>
            </a:extLst>
          </p:cNvPr>
          <p:cNvSpPr txBox="1">
            <a:spLocks/>
          </p:cNvSpPr>
          <p:nvPr/>
        </p:nvSpPr>
        <p:spPr>
          <a:xfrm>
            <a:off x="829735" y="4046009"/>
            <a:ext cx="4709054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SÍNCRONO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FA16C56-B45B-E8ED-5CF1-2D4867E13304}"/>
              </a:ext>
            </a:extLst>
          </p:cNvPr>
          <p:cNvSpPr txBox="1">
            <a:spLocks/>
          </p:cNvSpPr>
          <p:nvPr/>
        </p:nvSpPr>
        <p:spPr>
          <a:xfrm>
            <a:off x="754590" y="4683126"/>
            <a:ext cx="4996923" cy="1739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pt-BR" dirty="0"/>
              <a:t>Processo sequencial e blocante</a:t>
            </a:r>
          </a:p>
          <a:p>
            <a:pPr marL="0" indent="0" algn="ctr">
              <a:buFont typeface="Arial"/>
              <a:buNone/>
            </a:pPr>
            <a:endParaRPr lang="pt-BR" dirty="0"/>
          </a:p>
          <a:p>
            <a:pPr marL="0" indent="0" algn="ctr">
              <a:buFont typeface="Arial"/>
              <a:buNone/>
            </a:pPr>
            <a:r>
              <a:rPr lang="pt-BR" dirty="0"/>
              <a:t>Cliente faz a requisição e TEM QUE ESPERAR pela resposta do servidor para seguir para a próxima ação</a:t>
            </a:r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B24E632F-5E14-ADF2-F3D2-2C154C0989A7}"/>
              </a:ext>
            </a:extLst>
          </p:cNvPr>
          <p:cNvSpPr txBox="1">
            <a:spLocks/>
          </p:cNvSpPr>
          <p:nvPr/>
        </p:nvSpPr>
        <p:spPr>
          <a:xfrm>
            <a:off x="6470388" y="4046009"/>
            <a:ext cx="4722813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ASSÍNCRONO</a:t>
            </a:r>
          </a:p>
        </p:txBody>
      </p:sp>
      <p:sp>
        <p:nvSpPr>
          <p:cNvPr id="11" name="Espaço Reservado para Conteúdo 4">
            <a:extLst>
              <a:ext uri="{FF2B5EF4-FFF2-40B4-BE49-F238E27FC236}">
                <a16:creationId xmlns:a16="http://schemas.microsoft.com/office/drawing/2014/main" id="{33AED13F-81B9-14D5-C4C8-AC646712E3B8}"/>
              </a:ext>
            </a:extLst>
          </p:cNvPr>
          <p:cNvSpPr txBox="1">
            <a:spLocks/>
          </p:cNvSpPr>
          <p:nvPr/>
        </p:nvSpPr>
        <p:spPr>
          <a:xfrm>
            <a:off x="6334128" y="4689476"/>
            <a:ext cx="4995334" cy="1739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pt-BR" sz="1900" dirty="0"/>
              <a:t>Processo paralelizado e não blocante</a:t>
            </a:r>
          </a:p>
          <a:p>
            <a:pPr marL="0" indent="0" algn="ctr">
              <a:buFont typeface="Arial"/>
              <a:buNone/>
            </a:pPr>
            <a:endParaRPr lang="pt-BR" sz="1900" dirty="0"/>
          </a:p>
          <a:p>
            <a:pPr marL="0" indent="0" algn="ctr">
              <a:buFont typeface="Arial"/>
              <a:buNone/>
            </a:pPr>
            <a:r>
              <a:rPr lang="pt-BR" sz="1900" dirty="0"/>
              <a:t>Cliente faz a requisição e NÃO PRECISA ESPERAR pela resposta do servidor, isto é, ele pode fazer outras coisas enquanto aguarda a resposta</a:t>
            </a:r>
          </a:p>
          <a:p>
            <a:pPr marL="0" indent="0" algn="ctr">
              <a:buFont typeface="Arial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130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" grpId="0" uiExpand="1" build="p"/>
      <p:bldP spid="7" grpId="0" build="p"/>
      <p:bldP spid="7" grpId="1" build="p"/>
      <p:bldP spid="5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24784</TotalTime>
  <Words>9417</Words>
  <Application>Microsoft Office PowerPoint</Application>
  <PresentationFormat>Widescreen</PresentationFormat>
  <Paragraphs>715</Paragraphs>
  <Slides>25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Chiller</vt:lpstr>
      <vt:lpstr>Courier New</vt:lpstr>
      <vt:lpstr>Courier New,monospace</vt:lpstr>
      <vt:lpstr>Celestial</vt:lpstr>
      <vt:lpstr>Vamos falar de tech?</vt:lpstr>
      <vt:lpstr>integração entre sistemas</vt:lpstr>
      <vt:lpstr>Integração entre sistemas</vt:lpstr>
      <vt:lpstr>Integração entre sistemas</vt:lpstr>
      <vt:lpstr>Relembrando alguns conceitos</vt:lpstr>
      <vt:lpstr>Criação de um endpoint novo</vt:lpstr>
      <vt:lpstr>Criação de uma api nova</vt:lpstr>
      <vt:lpstr>Status das integrações</vt:lpstr>
      <vt:lpstr>Antes de iniciar o tópico</vt:lpstr>
      <vt:lpstr>Respostas de sucesso – HTTP status 200</vt:lpstr>
      <vt:lpstr>Respostas de sucesso – HTTP status 201</vt:lpstr>
      <vt:lpstr>Respostas de sucesso – HTTP status 202</vt:lpstr>
      <vt:lpstr>Respostas de sucesso – HTTP status 204</vt:lpstr>
      <vt:lpstr>Respostas de sucesso – HTTP status 206</vt:lpstr>
      <vt:lpstr>Apresentação do PowerPoint</vt:lpstr>
      <vt:lpstr>Respostas de Erro (cliente) – HTTP status 400</vt:lpstr>
      <vt:lpstr>Respostas de Erro (cliente) – HTTP Status 401</vt:lpstr>
      <vt:lpstr>Respostas de Erro (cliente) – HTTP Status 403</vt:lpstr>
      <vt:lpstr>Respostas de Erro (cliente) – HTTP status 404</vt:lpstr>
      <vt:lpstr>Respostas de Erro (cliente) – HTTP status 422</vt:lpstr>
      <vt:lpstr>Apresentação do PowerPoint</vt:lpstr>
      <vt:lpstr>Respostas de erro (SERVIDOR) – HTTP status 500</vt:lpstr>
      <vt:lpstr>Respostas de erro (SERVIDOR) – HTTP status 503</vt:lpstr>
      <vt:lpstr>Respostas de erro (SERVIDOR) – HTTP status 504</vt:lpstr>
      <vt:lpstr>BUSQUEM CONHECIMENTO! 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Renata Cristina Amorim dos Santos</cp:lastModifiedBy>
  <cp:revision>442</cp:revision>
  <dcterms:created xsi:type="dcterms:W3CDTF">2024-04-07T18:41:32Z</dcterms:created>
  <dcterms:modified xsi:type="dcterms:W3CDTF">2025-01-02T03:01:33Z</dcterms:modified>
</cp:coreProperties>
</file>