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K Grotesk Light" panose="020B0604020202020204" charset="0"/>
      <p:regular r:id="rId13"/>
    </p:embeddedFont>
    <p:embeddedFont>
      <p:font typeface="HK Grotesk Light Bold Italics" panose="020B0604020202020204" charset="0"/>
      <p:regular r:id="rId14"/>
    </p:embeddedFont>
    <p:embeddedFont>
      <p:font typeface="HK Grotesk Medium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76" y="-10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i Monteiro" userId="9d0182c672baf5be" providerId="LiveId" clId="{3B57B432-39AC-44EE-93EC-29D891EB953B}"/>
    <pc:docChg chg="modSld">
      <pc:chgData name="Renatai Monteiro" userId="9d0182c672baf5be" providerId="LiveId" clId="{3B57B432-39AC-44EE-93EC-29D891EB953B}" dt="2020-10-18T17:56:23.102" v="0" actId="732"/>
      <pc:docMkLst>
        <pc:docMk/>
      </pc:docMkLst>
      <pc:sldChg chg="modSp mod">
        <pc:chgData name="Renatai Monteiro" userId="9d0182c672baf5be" providerId="LiveId" clId="{3B57B432-39AC-44EE-93EC-29D891EB953B}" dt="2020-10-18T17:56:23.102" v="0" actId="732"/>
        <pc:sldMkLst>
          <pc:docMk/>
          <pc:sldMk cId="0" sldId="256"/>
        </pc:sldMkLst>
        <pc:picChg chg="mod modCrop">
          <ac:chgData name="Renatai Monteiro" userId="9d0182c672baf5be" providerId="LiveId" clId="{3B57B432-39AC-44EE-93EC-29D891EB953B}" dt="2020-10-18T17:56:23.102" v="0" actId="732"/>
          <ac:picMkLst>
            <pc:docMk/>
            <pc:sldMk cId="0" sldId="256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t="11706" b="37127"/>
          <a:stretch/>
        </p:blipFill>
        <p:spPr>
          <a:xfrm>
            <a:off x="2089455" y="5474253"/>
            <a:ext cx="14109090" cy="481274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164205"/>
            <a:ext cx="14127593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 spc="-96">
                <a:solidFill>
                  <a:srgbClr val="FFFFFF"/>
                </a:solidFill>
                <a:latin typeface="HK Grotesk Bold Bold"/>
              </a:rPr>
              <a:t>Grupo 35 - CATRAGE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35633" y="518328"/>
            <a:ext cx="6623667" cy="3438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 spc="28">
                <a:solidFill>
                  <a:srgbClr val="FFFFFF">
                    <a:alpha val="69804"/>
                  </a:srgbClr>
                </a:solidFill>
                <a:latin typeface="HK Grotesk Light"/>
              </a:rPr>
              <a:t>André Cotta Muniz</a:t>
            </a:r>
          </a:p>
          <a:p>
            <a:pPr algn="r">
              <a:lnSpc>
                <a:spcPts val="3920"/>
              </a:lnSpc>
            </a:pPr>
            <a:r>
              <a:rPr lang="en-US" sz="2800" spc="28">
                <a:solidFill>
                  <a:srgbClr val="FFFFFF">
                    <a:alpha val="69804"/>
                  </a:srgbClr>
                </a:solidFill>
                <a:latin typeface="HK Grotesk Light"/>
              </a:rPr>
              <a:t>Gustavo Henrique Santos Barbosa </a:t>
            </a:r>
          </a:p>
          <a:p>
            <a:pPr algn="r">
              <a:lnSpc>
                <a:spcPts val="3920"/>
              </a:lnSpc>
            </a:pPr>
            <a:r>
              <a:rPr lang="en-US" sz="2800" spc="28">
                <a:solidFill>
                  <a:srgbClr val="FFFFFF">
                    <a:alpha val="69804"/>
                  </a:srgbClr>
                </a:solidFill>
                <a:latin typeface="HK Grotesk Light"/>
              </a:rPr>
              <a:t>Lucas Henrique Silva</a:t>
            </a:r>
          </a:p>
          <a:p>
            <a:pPr algn="r">
              <a:lnSpc>
                <a:spcPts val="3920"/>
              </a:lnSpc>
            </a:pPr>
            <a:r>
              <a:rPr lang="en-US" sz="2800" spc="28">
                <a:solidFill>
                  <a:srgbClr val="FFFFFF">
                    <a:alpha val="69804"/>
                  </a:srgbClr>
                </a:solidFill>
                <a:latin typeface="HK Grotesk Light"/>
              </a:rPr>
              <a:t> Lucas Saborido S. Silveira </a:t>
            </a:r>
          </a:p>
          <a:p>
            <a:pPr algn="r">
              <a:lnSpc>
                <a:spcPts val="3920"/>
              </a:lnSpc>
            </a:pPr>
            <a:r>
              <a:rPr lang="en-US" sz="2800" spc="28">
                <a:solidFill>
                  <a:srgbClr val="FFFFFF">
                    <a:alpha val="69804"/>
                  </a:srgbClr>
                </a:solidFill>
                <a:latin typeface="HK Grotesk Light"/>
              </a:rPr>
              <a:t>Mariana Givisiez Mendes</a:t>
            </a:r>
          </a:p>
          <a:p>
            <a:pPr algn="r">
              <a:lnSpc>
                <a:spcPts val="3920"/>
              </a:lnSpc>
            </a:pPr>
            <a:r>
              <a:rPr lang="en-US" sz="2800" spc="28">
                <a:solidFill>
                  <a:srgbClr val="FFFFFF">
                    <a:alpha val="69804"/>
                  </a:srgbClr>
                </a:solidFill>
                <a:latin typeface="HK Grotesk Light"/>
              </a:rPr>
              <a:t>Renata Aparecida Monteiro</a:t>
            </a:r>
          </a:p>
          <a:p>
            <a:pPr marL="0" lvl="0" indent="0" algn="r">
              <a:lnSpc>
                <a:spcPts val="3919"/>
              </a:lnSpc>
            </a:pPr>
            <a:r>
              <a:rPr lang="en-US" sz="2800" spc="28">
                <a:solidFill>
                  <a:srgbClr val="FFFFFF">
                    <a:alpha val="69804"/>
                  </a:srgbClr>
                </a:solidFill>
                <a:latin typeface="HK Grotesk Light"/>
              </a:rPr>
              <a:t>Robert Santos Fonseca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90943" y="3869598"/>
            <a:ext cx="18288000" cy="641740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>
            <a:off x="9285882" y="1028700"/>
            <a:ext cx="7782475" cy="1550958"/>
            <a:chOff x="0" y="0"/>
            <a:chExt cx="10376633" cy="2067944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50"/>
              <a:ext cx="10376633" cy="12420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7039"/>
                </a:lnSpc>
              </a:pPr>
              <a:r>
                <a:rPr lang="en-US" sz="6399" u="none" spc="959">
                  <a:solidFill>
                    <a:srgbClr val="000000"/>
                  </a:solidFill>
                  <a:latin typeface="HK Grotesk Bold Bold"/>
                </a:rPr>
                <a:t>PROBLEMA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46111"/>
              <a:ext cx="10376633" cy="621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2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37757" y="1143000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6400" spc="-64">
                <a:solidFill>
                  <a:srgbClr val="000000"/>
                </a:solidFill>
                <a:latin typeface="HK Grotesk Medium Bold"/>
              </a:rPr>
              <a:t>01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36616" y="4868522"/>
            <a:ext cx="16022684" cy="7035356"/>
            <a:chOff x="0" y="0"/>
            <a:chExt cx="21363579" cy="9380475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21363579" cy="2383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186"/>
                </a:lnSpc>
                <a:spcBef>
                  <a:spcPct val="0"/>
                </a:spcBef>
              </a:pPr>
              <a:r>
                <a:rPr lang="en-US" sz="5528">
                  <a:solidFill>
                    <a:srgbClr val="FFFFFF"/>
                  </a:solidFill>
                  <a:latin typeface="HK Grotesk Medium Bold"/>
                </a:rPr>
                <a:t>Mau gerenciamento dos resíduos</a:t>
              </a:r>
              <a:r>
                <a:rPr lang="en-US" sz="5528" u="none">
                  <a:solidFill>
                    <a:srgbClr val="FFFFFF"/>
                  </a:solidFill>
                  <a:latin typeface="HK Grotesk Medium Bold"/>
                </a:rPr>
                <a:t> sólidos.</a:t>
              </a:r>
            </a:p>
            <a:p>
              <a:pPr marL="0" lvl="0" indent="0">
                <a:lnSpc>
                  <a:spcPts val="7186"/>
                </a:lnSpc>
                <a:spcBef>
                  <a:spcPct val="0"/>
                </a:spcBef>
              </a:pPr>
              <a:endParaRPr lang="en-US" sz="5528" u="none">
                <a:solidFill>
                  <a:srgbClr val="FFFFFF"/>
                </a:solidFill>
                <a:latin typeface="HK Grotesk Medium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458696"/>
              <a:ext cx="21363579" cy="3252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FFFFFF">
                      <a:alpha val="69804"/>
                    </a:srgbClr>
                  </a:solidFill>
                  <a:latin typeface="HK Grotesk Light"/>
                </a:rPr>
                <a:t> Resulta em custos de manutenção de aterros e lixões. Além de custos não monetários consequentes da proliferação de doenças e da degradação do meio ambiente. Também deve ser ressaltado o</a:t>
              </a:r>
              <a:r>
                <a:rPr lang="en-US" sz="2800">
                  <a:solidFill>
                    <a:srgbClr val="FFFFFF">
                      <a:alpha val="69804"/>
                    </a:srgbClr>
                  </a:solidFill>
                  <a:latin typeface="HK Grotesk Light Bold Italics"/>
                </a:rPr>
                <a:t> desperdício da matéria orgânica que tem grande potencial de retorno econômico por meio da sua transformação em energia.</a:t>
              </a:r>
            </a:p>
            <a:p>
              <a:pPr marL="0" lvl="0" indent="0">
                <a:lnSpc>
                  <a:spcPts val="3869"/>
                </a:lnSpc>
              </a:pPr>
              <a:endParaRPr lang="en-US" sz="2800">
                <a:solidFill>
                  <a:srgbClr val="FFFFFF">
                    <a:alpha val="69804"/>
                  </a:srgbClr>
                </a:solidFill>
                <a:latin typeface="HK Grotesk Light Bold Italic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207132"/>
              <a:ext cx="21363579" cy="1173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186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311024" y="4169362"/>
            <a:ext cx="1948276" cy="19482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57097" y="0"/>
            <a:ext cx="19069628" cy="33909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657203" y="538843"/>
            <a:ext cx="4359729" cy="871945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3744180"/>
            <a:ext cx="11026036" cy="4627521"/>
            <a:chOff x="0" y="0"/>
            <a:chExt cx="14701382" cy="6170028"/>
          </a:xfrm>
        </p:grpSpPr>
        <p:sp>
          <p:nvSpPr>
            <p:cNvPr id="5" name="TextBox 5"/>
            <p:cNvSpPr txBox="1"/>
            <p:nvPr/>
          </p:nvSpPr>
          <p:spPr>
            <a:xfrm>
              <a:off x="0" y="-57150"/>
              <a:ext cx="14701382" cy="1190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28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000000"/>
                  </a:solidFill>
                  <a:latin typeface="HK Grotesk Medium Bold"/>
                </a:rPr>
                <a:t>CATRAGE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563552"/>
              <a:ext cx="14701382" cy="460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799">
                  <a:solidFill>
                    <a:srgbClr val="000000">
                      <a:alpha val="69804"/>
                    </a:srgbClr>
                  </a:solidFill>
                  <a:latin typeface="HK Grotesk Light"/>
                </a:rPr>
                <a:t>Rede informatizada de coleta seletiva para geração de energia</a:t>
              </a:r>
            </a:p>
            <a:p>
              <a:pPr marL="604520" lvl="1" indent="-302260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>
                      <a:alpha val="69804"/>
                    </a:srgbClr>
                  </a:solidFill>
                  <a:latin typeface="HK Grotesk Light"/>
                </a:rPr>
                <a:t>Auxilia a SLU a captar melhor o lixo orgânico.</a:t>
              </a:r>
            </a:p>
            <a:p>
              <a:pPr marL="604520" lvl="1" indent="-302260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>
                      <a:alpha val="69804"/>
                    </a:srgbClr>
                  </a:solidFill>
                  <a:latin typeface="HK Grotesk Light"/>
                </a:rPr>
                <a:t>Diminui a distância entre público e privado.</a:t>
              </a:r>
            </a:p>
            <a:p>
              <a:pPr marL="604520" lvl="1" indent="-302260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>
                      <a:alpha val="69804"/>
                    </a:srgbClr>
                  </a:solidFill>
                  <a:latin typeface="HK Grotesk Light"/>
                </a:rPr>
                <a:t>Comodidade, praticidade e eficiência.</a:t>
              </a:r>
            </a:p>
            <a:p>
              <a:pPr marL="604520" lvl="1" indent="-302260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>
                      <a:alpha val="69804"/>
                    </a:srgbClr>
                  </a:solidFill>
                  <a:latin typeface="HK Grotesk Light"/>
                </a:rPr>
                <a:t>Conecta o lixo orgânico doméstico à geração de energia</a:t>
              </a:r>
            </a:p>
            <a:p>
              <a:pPr>
                <a:lnSpc>
                  <a:spcPts val="3920"/>
                </a:lnSpc>
              </a:pPr>
              <a:endParaRPr lang="en-US" sz="2800">
                <a:solidFill>
                  <a:srgbClr val="000000">
                    <a:alpha val="69804"/>
                  </a:srgbClr>
                </a:solidFill>
                <a:latin typeface="HK Grotesk Light"/>
              </a:endParaRPr>
            </a:p>
            <a:p>
              <a:pPr marL="0" lvl="0" indent="0">
                <a:lnSpc>
                  <a:spcPts val="3919"/>
                </a:lnSpc>
              </a:pPr>
              <a:endParaRPr lang="en-US" sz="2800">
                <a:solidFill>
                  <a:srgbClr val="000000">
                    <a:alpha val="69804"/>
                  </a:srgbClr>
                </a:solidFill>
                <a:latin typeface="HK Grotesk Light"/>
              </a:endParaR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917861" y="3390900"/>
            <a:ext cx="1838413" cy="261138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143000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6400" spc="-64">
                <a:solidFill>
                  <a:srgbClr val="FFFFFF"/>
                </a:solidFill>
                <a:latin typeface="HK Grotesk Medium Bold"/>
              </a:rPr>
              <a:t>02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220012" y="3079536"/>
            <a:ext cx="3234109" cy="3234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73174" y="3764581"/>
            <a:ext cx="5886126" cy="6055708"/>
            <a:chOff x="0" y="0"/>
            <a:chExt cx="7848168" cy="8074277"/>
          </a:xfrm>
        </p:grpSpPr>
        <p:sp>
          <p:nvSpPr>
            <p:cNvPr id="3" name="TextBox 3"/>
            <p:cNvSpPr txBox="1"/>
            <p:nvPr/>
          </p:nvSpPr>
          <p:spPr>
            <a:xfrm>
              <a:off x="0" y="4274402"/>
              <a:ext cx="7848168" cy="24147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728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000000"/>
                  </a:solidFill>
                  <a:latin typeface="HK Grotesk Medium Bold"/>
                </a:rPr>
                <a:t>Administradoras de Condomínios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7848168" cy="11885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728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000000"/>
                  </a:solidFill>
                  <a:latin typeface="HK Grotesk Medium Bold"/>
                </a:rPr>
                <a:t>Condôminos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799530"/>
              <a:ext cx="7848168" cy="12747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19"/>
                </a:lnSpc>
              </a:pPr>
              <a:r>
                <a:rPr lang="en-US" sz="2800">
                  <a:solidFill>
                    <a:srgbClr val="000000">
                      <a:alpha val="69804"/>
                    </a:srgbClr>
                  </a:solidFill>
                  <a:latin typeface="HK Grotesk Light"/>
                </a:rPr>
                <a:t>Empresas interessadas em oferecer serviço diferenciado ao cliente.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41769"/>
              <a:ext cx="7848168" cy="2587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19"/>
                </a:lnSpc>
              </a:pPr>
              <a:r>
                <a:rPr lang="en-US" sz="2800">
                  <a:solidFill>
                    <a:srgbClr val="000000">
                      <a:alpha val="69804"/>
                    </a:srgbClr>
                  </a:solidFill>
                  <a:latin typeface="HK Grotesk Light"/>
                </a:rPr>
                <a:t>Pessoas interessadas em reduzir seu impacto ao meio ambiente e propiciar uma possível redução dos seus custos em energia.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57010" y="1707181"/>
            <a:ext cx="4463787" cy="41148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028700" y="7623702"/>
            <a:ext cx="7478352" cy="1523011"/>
            <a:chOff x="0" y="0"/>
            <a:chExt cx="9971136" cy="2030682"/>
          </a:xfrm>
        </p:grpSpPr>
        <p:sp>
          <p:nvSpPr>
            <p:cNvPr id="9" name="TextBox 9"/>
            <p:cNvSpPr txBox="1"/>
            <p:nvPr/>
          </p:nvSpPr>
          <p:spPr>
            <a:xfrm>
              <a:off x="0" y="57150"/>
              <a:ext cx="9971136" cy="12391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039"/>
                </a:lnSpc>
              </a:pPr>
              <a:r>
                <a:rPr lang="en-US" sz="6399" spc="959">
                  <a:solidFill>
                    <a:srgbClr val="000000"/>
                  </a:solidFill>
                  <a:latin typeface="HK Grotesk Bold Bold"/>
                </a:rPr>
                <a:t>PÚBLICO ALVO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06714"/>
              <a:ext cx="9971136" cy="623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177818" y="1143000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6400" spc="-64">
                <a:solidFill>
                  <a:srgbClr val="000000"/>
                </a:solidFill>
                <a:latin typeface="HK Grotesk Medium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86535" y="957003"/>
            <a:ext cx="6515310" cy="1775708"/>
            <a:chOff x="0" y="0"/>
            <a:chExt cx="8687079" cy="236761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8687079" cy="112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spc="419">
                  <a:solidFill>
                    <a:srgbClr val="000000"/>
                  </a:solidFill>
                  <a:latin typeface="HK Grotesk Bold Bold"/>
                </a:rPr>
                <a:t>OFERTA DE MATÉRIA PRIMA A MATRIZ ENERGÉTICA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184677"/>
              <a:ext cx="8687079" cy="1182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K Grotesk Light"/>
                </a:rPr>
                <a:t>LIXO ORGÂNICO DESTINADO A BIODIGESTÃO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29052" y="6876534"/>
            <a:ext cx="6872793" cy="2165782"/>
            <a:chOff x="0" y="0"/>
            <a:chExt cx="9163724" cy="2887709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9163724" cy="2254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spc="419">
                  <a:solidFill>
                    <a:srgbClr val="000000"/>
                  </a:solidFill>
                  <a:latin typeface="HK Grotesk Bold Bold"/>
                </a:rPr>
                <a:t>TRANSPARÊNCIA DO PROCESSO DE COLETA E REDIRECIONAMENTO DOS RESÍDUOS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11695"/>
              <a:ext cx="9163724" cy="576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K Grotesk Light"/>
                </a:rPr>
                <a:t>Ganho do cliente (Condomínio)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317588" y="5260976"/>
            <a:ext cx="5484257" cy="1320519"/>
            <a:chOff x="0" y="0"/>
            <a:chExt cx="7312343" cy="1760692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7312343" cy="112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spc="419">
                  <a:solidFill>
                    <a:srgbClr val="000000"/>
                  </a:solidFill>
                  <a:latin typeface="HK Grotesk Bold Bold"/>
                </a:rPr>
                <a:t>COLETA DIRECIONADA DOS RESÍDUOS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84677"/>
              <a:ext cx="7312343" cy="576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317588" y="2927748"/>
            <a:ext cx="5484257" cy="1775708"/>
            <a:chOff x="0" y="0"/>
            <a:chExt cx="7312343" cy="236761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7312343" cy="1127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spc="419">
                  <a:solidFill>
                    <a:srgbClr val="000000"/>
                  </a:solidFill>
                  <a:latin typeface="HK Grotesk Bold Bold"/>
                </a:rPr>
                <a:t>REDUÇÃO DAS DESPESAS COM ATERROS E LIXÕES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84677"/>
              <a:ext cx="7312343" cy="1182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K Grotesk Light"/>
                </a:rPr>
                <a:t>Ganho por parte do colaborador (Prefeitura)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69441" y="7234338"/>
            <a:ext cx="7359611" cy="1947762"/>
            <a:chOff x="0" y="0"/>
            <a:chExt cx="9812815" cy="259701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57150"/>
              <a:ext cx="9812815" cy="11924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8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000000"/>
                  </a:solidFill>
                  <a:latin typeface="HK Grotesk Medium Bold"/>
                </a:rPr>
                <a:t>Ganhos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307792"/>
              <a:ext cx="9812815" cy="1289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</a:pPr>
              <a:r>
                <a:rPr lang="en-US" sz="2800">
                  <a:solidFill>
                    <a:srgbClr val="000000">
                      <a:alpha val="69804"/>
                    </a:srgbClr>
                  </a:solidFill>
                  <a:latin typeface="HK Grotesk Light"/>
                </a:rPr>
                <a:t>Os benefícios que o uso da aplicação pode gerar aos clientes.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1225863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6400" spc="-64">
                <a:solidFill>
                  <a:srgbClr val="000000"/>
                </a:solidFill>
                <a:latin typeface="HK Grotesk Medium Bold"/>
              </a:rPr>
              <a:t>04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7006567" y="0"/>
            <a:ext cx="252733" cy="8035625"/>
            <a:chOff x="0" y="0"/>
            <a:chExt cx="336977" cy="10714167"/>
          </a:xfrm>
        </p:grpSpPr>
        <p:sp>
          <p:nvSpPr>
            <p:cNvPr id="19" name="AutoShape 19"/>
            <p:cNvSpPr/>
            <p:nvPr/>
          </p:nvSpPr>
          <p:spPr>
            <a:xfrm>
              <a:off x="128424" y="0"/>
              <a:ext cx="80130" cy="1037757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0" name="AutoShape 20"/>
            <p:cNvSpPr/>
            <p:nvPr/>
          </p:nvSpPr>
          <p:spPr>
            <a:xfrm>
              <a:off x="0" y="2245961"/>
              <a:ext cx="336977" cy="33659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1" name="AutoShape 21"/>
            <p:cNvSpPr/>
            <p:nvPr/>
          </p:nvSpPr>
          <p:spPr>
            <a:xfrm>
              <a:off x="0" y="4956497"/>
              <a:ext cx="336977" cy="33659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2" name="AutoShape 22"/>
            <p:cNvSpPr/>
            <p:nvPr/>
          </p:nvSpPr>
          <p:spPr>
            <a:xfrm>
              <a:off x="0" y="7667034"/>
              <a:ext cx="336977" cy="33659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3" name="AutoShape 23"/>
            <p:cNvSpPr/>
            <p:nvPr/>
          </p:nvSpPr>
          <p:spPr>
            <a:xfrm>
              <a:off x="0" y="10377570"/>
              <a:ext cx="336977" cy="336596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4457" y="1028700"/>
            <a:ext cx="8654843" cy="23889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2912432" y="3417621"/>
            <a:ext cx="38892" cy="57410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AutoShape 4"/>
          <p:cNvSpPr/>
          <p:nvPr/>
        </p:nvSpPr>
        <p:spPr>
          <a:xfrm>
            <a:off x="8585011" y="3898778"/>
            <a:ext cx="8654843" cy="2388921"/>
          </a:xfrm>
          <a:prstGeom prst="rect">
            <a:avLst/>
          </a:prstGeom>
          <a:solidFill>
            <a:srgbClr val="000000">
              <a:alpha val="19607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8604457" y="6954744"/>
            <a:ext cx="8654843" cy="220332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TextBox 6"/>
          <p:cNvSpPr txBox="1"/>
          <p:nvPr/>
        </p:nvSpPr>
        <p:spPr>
          <a:xfrm>
            <a:off x="9132556" y="1742908"/>
            <a:ext cx="7598646" cy="90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HK Grotesk Light"/>
              </a:rPr>
              <a:t>90% dos entrevistados afirmaram que utilizariam o app, ou seja, há demanda para o serviço.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32556" y="4249808"/>
            <a:ext cx="7598646" cy="181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HK Grotesk Light"/>
              </a:rPr>
              <a:t>Os recursos financeiros serão obtidos através de pagamentos por funcionalidades premium, propagandas in-app e recursos providos pela prefeitura.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6287699"/>
            <a:ext cx="5237475" cy="2870373"/>
            <a:chOff x="0" y="0"/>
            <a:chExt cx="6983300" cy="3827164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6983300" cy="2422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279"/>
                </a:lnSpc>
                <a:spcBef>
                  <a:spcPct val="0"/>
                </a:spcBef>
              </a:pPr>
              <a:r>
                <a:rPr lang="en-US" sz="5599">
                  <a:solidFill>
                    <a:srgbClr val="000000"/>
                  </a:solidFill>
                  <a:latin typeface="HK Grotesk Medium Bold"/>
                </a:rPr>
                <a:t>Viabilidade Econômica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537939"/>
              <a:ext cx="6983300" cy="1289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</a:pPr>
              <a:r>
                <a:rPr lang="en-US" sz="2799">
                  <a:solidFill>
                    <a:srgbClr val="000000">
                      <a:alpha val="69804"/>
                    </a:srgbClr>
                  </a:solidFill>
                  <a:latin typeface="HK Grotesk Light"/>
                </a:rPr>
                <a:t>Como o projeto se mantém financeiramente?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143000"/>
            <a:ext cx="1081482" cy="85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6400" spc="-64">
                <a:solidFill>
                  <a:srgbClr val="000000"/>
                </a:solidFill>
                <a:latin typeface="HK Grotesk Medium Bold"/>
              </a:rPr>
              <a:t>05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2912432" y="6380643"/>
            <a:ext cx="38892" cy="57410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" name="TextBox 13"/>
          <p:cNvSpPr txBox="1"/>
          <p:nvPr/>
        </p:nvSpPr>
        <p:spPr>
          <a:xfrm>
            <a:off x="9152002" y="7576156"/>
            <a:ext cx="7598646" cy="90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HK Grotesk Light"/>
              </a:rPr>
              <a:t>Outra forma de captação de recursos é a prospeccção de investidores.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83588" y="4713467"/>
            <a:ext cx="5520825" cy="917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039"/>
              </a:lnSpc>
            </a:pPr>
            <a:r>
              <a:rPr lang="en-US" sz="6399" spc="959">
                <a:solidFill>
                  <a:srgbClr val="FFFFFF"/>
                </a:solidFill>
                <a:latin typeface="HK Grotesk Bold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Personalizar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HK Grotesk Bold Bold</vt:lpstr>
      <vt:lpstr>HK Grotesk Light Bold Italics</vt:lpstr>
      <vt:lpstr>HK Grotesk Medium Bold</vt:lpstr>
      <vt:lpstr>Arial</vt:lpstr>
      <vt:lpstr>HK Grotesk Light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grupo 35</dc:title>
  <cp:lastModifiedBy>Renatai Monteiro</cp:lastModifiedBy>
  <cp:revision>1</cp:revision>
  <dcterms:created xsi:type="dcterms:W3CDTF">2006-08-16T00:00:00Z</dcterms:created>
  <dcterms:modified xsi:type="dcterms:W3CDTF">2020-10-18T17:56:24Z</dcterms:modified>
  <dc:identifier>DAEKbFSXfh4</dc:identifier>
</cp:coreProperties>
</file>