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357D7-81B2-44ED-83BA-CEADF06E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0258D-382B-4AB0-9E64-BB1B2BF0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8FF43-DF32-49C0-ADEB-7F3BFA70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BDB77-064A-45A3-A186-7A964369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32DAE-777C-493F-8A65-1428AF12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6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96D8C-B486-4EE8-8CE1-CDF3E598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F0F22B-90F9-4AEB-AD7F-A59BD1DC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CE574-B4E3-4BCC-BB3E-1804A17A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D1CA00-E834-4A1C-B10D-9D5DFB42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F399A-4757-40EE-8FF4-CEEBCEF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14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83F704-57A7-47FA-AF78-85F649A1C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C004BB-BF89-40D6-8E09-59590596C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94648-A949-4F90-9023-C52DE120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F6688-A918-45FD-A6E3-2A4131BD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EC70E-E57E-43DA-AACB-F5A204FA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64010-EFD0-445C-BC2D-8849A148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A2E0A-3059-46DA-81CF-AEDDB46B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8A8B3-A050-498D-BF1C-BCFF1549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C8A12-D1E2-4ECF-9068-7184009B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1341C-031D-408F-9978-71087259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DCF0-5C43-40A1-9FA1-88351B3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9D6BE-1C0D-4574-A0B5-58686CE0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33B8A-0BD8-45AE-9DE7-95BA1C52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BC313-8750-4D2E-8852-72078312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F4FBC-9143-4DCD-A5B8-32F2FFAD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6E818-9C31-48AF-B749-A0FA3239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FA017-A9E9-43E7-B9D4-EFC7E416E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CCADFE-79E7-482A-9D32-220353692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74B0D-3200-4632-8D7E-E905A091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60579C-5AF0-41EA-8C57-5AF273F3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232FE-A74B-48BE-85BB-87860498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3C85-9E11-4E1B-8C9A-FDB30ECE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AE0F1-4157-4320-9038-47715310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91C677-1630-4F52-A843-21A0DC48D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06EC34-2A52-4839-BFF6-AB3AE4239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A98E2D-EC0C-42C4-8946-5D82944C4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24ABE0-4689-48D7-971A-9020A1F9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C9063-1C22-48F4-BE2B-A63853AD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3B52A4-62D7-42F5-B6D9-385657B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18436-0B0F-4EC6-A4F3-418A59DE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480A81-C8BD-49DB-9DEF-769773BD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2AEAA3-A6F7-413A-9BA9-F59C8BFC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BC05E-FBC0-488D-928D-60CDF25C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1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F6A3C3-9E69-46E8-BD1F-BB0B4C85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07611-32A6-478A-AE36-9DB76BB6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2F714-0D35-4065-9AD3-A3E89D43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5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811DC-6F0D-4D4D-9FAE-A203B281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4C51B-5443-4474-9B7B-FD09F600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8BD9D4-4120-4547-8596-56C8AF87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28E1-B4E4-44ED-B948-94D13E62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E76C1-BC9E-42C3-9969-B781DF32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2071E-FD63-4E60-B1F7-8FB47459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7B89-F414-485D-A9A4-39FE57A0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F13E40-AB41-419E-AEDA-327EB485E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E6BFCB-0829-4888-9049-50C5CFE3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F4B164-11A6-4566-9577-CF41BA15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8CB94-87E6-44E7-9AEB-206829E5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37E765-A705-48E4-AC85-4678682E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97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583041-44D7-4709-BEBE-FA870A3F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C77D5-A493-4600-8028-86368FE8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6101C-02CA-4B4B-98F4-69F204912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6F25-934F-417B-9A0B-5893187B006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AAC82-DEC9-4E67-A01B-4BE10ACE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059D2-AFCA-498C-B5C1-4C6512BA5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5B1B-7A4D-46EB-8757-B41D6A3E9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9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pt-br/sql-server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26537-F7D6-4F1D-A0E4-6104F45A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B5B6F-5340-4AC8-B07C-BD9839F5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43" y="4600362"/>
            <a:ext cx="3734015" cy="157276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r>
              <a:rPr lang="pt-BR" dirty="0"/>
              <a:t>  </a:t>
            </a:r>
            <a:r>
              <a:rPr lang="pt-BR" sz="1400" dirty="0"/>
              <a:t>Reunião do dia 22 de dezembro de 2021</a:t>
            </a:r>
          </a:p>
          <a:p>
            <a:r>
              <a:rPr lang="pt-BR" sz="1400" dirty="0"/>
              <a:t>Manual para consulta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0C99B-966E-4CE5-9844-8C852D9E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0" r="23670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971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C7CC4-EF8F-4A8F-A0A2-4E4EB5B3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883C9-E7F5-48C0-ABC9-ABF875AC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171" y="2238692"/>
            <a:ext cx="8697686" cy="2746375"/>
          </a:xfrm>
        </p:spPr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um telefone para uma operadora</a:t>
            </a:r>
          </a:p>
          <a:p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um proprietário para vários telefones</a:t>
            </a:r>
          </a:p>
          <a:p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vários contatos para vários casos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relacionamento evita dados órfãos.</a:t>
            </a:r>
          </a:p>
        </p:txBody>
      </p:sp>
    </p:spTree>
    <p:extLst>
      <p:ext uri="{BB962C8B-B14F-4D97-AF65-F5344CB8AC3E}">
        <p14:creationId xmlns:p14="http://schemas.microsoft.com/office/powerpoint/2010/main" val="24217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5C700-07CF-4A74-AD16-6EC99C15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Escolhendo a melhor solução:</a:t>
            </a:r>
            <a:br>
              <a:rPr lang="pt-BR" dirty="0"/>
            </a:br>
            <a:r>
              <a:rPr lang="pt-BR" sz="1800" dirty="0"/>
              <a:t>A SQL é uma linguagem de programação de consulta (queries) estruturada para o modelo relacional.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078C0A-D91C-4287-98B8-8CB9DFCB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69164"/>
            <a:ext cx="5157787" cy="823912"/>
          </a:xfrm>
        </p:spPr>
        <p:txBody>
          <a:bodyPr/>
          <a:lstStyle/>
          <a:p>
            <a:r>
              <a:rPr lang="pt-BR" dirty="0"/>
              <a:t>PostgreSQL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6F6932-2FFC-4FDE-BEB7-AEDC0CC8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413635"/>
            <a:ext cx="4976359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www.postgresql.org</a:t>
            </a:r>
            <a:endParaRPr lang="pt-BR" dirty="0"/>
          </a:p>
          <a:p>
            <a:r>
              <a:rPr lang="pt-BR" dirty="0"/>
              <a:t>Ferramenta: </a:t>
            </a:r>
            <a:r>
              <a:rPr lang="pt-BR" dirty="0" err="1"/>
              <a:t>Pgadmin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www.pgadmin.org</a:t>
            </a:r>
          </a:p>
          <a:p>
            <a:r>
              <a:rPr lang="pt-BR" dirty="0"/>
              <a:t>Linguagens: SQL e Python;</a:t>
            </a:r>
          </a:p>
          <a:p>
            <a:r>
              <a:rPr lang="pt-BR" dirty="0"/>
              <a:t>Código aberto;</a:t>
            </a:r>
          </a:p>
          <a:p>
            <a:r>
              <a:rPr lang="pt-BR" dirty="0"/>
              <a:t>Manutenção pode ser feita online, o que possibilita a manutenção sem interromper a produção do departamento.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1800" dirty="0">
                <a:solidFill>
                  <a:srgbClr val="FF0000"/>
                </a:solidFill>
              </a:rPr>
              <a:t>Observação:  é gratuito em Linux com a licença BSD e no Windows tem um valor para a licença</a:t>
            </a:r>
            <a:r>
              <a:rPr lang="pt-BR" sz="2300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692B6B-E325-4F25-969D-4997B976A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69164"/>
            <a:ext cx="5183188" cy="823912"/>
          </a:xfrm>
        </p:spPr>
        <p:txBody>
          <a:bodyPr/>
          <a:lstStyle/>
          <a:p>
            <a:r>
              <a:rPr lang="pt-BR" dirty="0"/>
              <a:t>SQL Server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93B8F-1196-483D-94D4-27D971A1A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413635"/>
            <a:ext cx="5644333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hlinkClick r:id="rId3"/>
              </a:rPr>
              <a:t>www.microsoft.com/pt-br/sql-server</a:t>
            </a:r>
            <a:endParaRPr lang="pt-BR" dirty="0"/>
          </a:p>
          <a:p>
            <a:r>
              <a:rPr lang="pt-BR" dirty="0"/>
              <a:t>Tem as opções Desenvolvedor e o Express;</a:t>
            </a:r>
          </a:p>
          <a:p>
            <a:r>
              <a:rPr lang="pt-BR" dirty="0"/>
              <a:t>Ferramenta: Azure;</a:t>
            </a:r>
          </a:p>
          <a:p>
            <a:pPr marL="0" indent="0">
              <a:buNone/>
            </a:pPr>
            <a:r>
              <a:rPr lang="pt-BR" dirty="0"/>
              <a:t>   www.azure.microsoft.com/pt-br/</a:t>
            </a:r>
          </a:p>
          <a:p>
            <a:r>
              <a:rPr lang="pt-BR" dirty="0"/>
              <a:t>Linguagem: SQL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 algn="ctr">
              <a:buNone/>
            </a:pPr>
            <a:r>
              <a:rPr lang="pt-BR" sz="1800" dirty="0">
                <a:solidFill>
                  <a:srgbClr val="FF0000"/>
                </a:solidFill>
              </a:rPr>
              <a:t>Observação:  não é gratuito mas tem uma versão de teste </a:t>
            </a:r>
            <a:r>
              <a:rPr lang="pt-BR" sz="1800" dirty="0" err="1">
                <a:solidFill>
                  <a:srgbClr val="FF0000"/>
                </a:solidFill>
              </a:rPr>
              <a:t>Developer</a:t>
            </a:r>
            <a:r>
              <a:rPr lang="pt-BR" sz="1800" dirty="0">
                <a:solidFill>
                  <a:srgbClr val="FF0000"/>
                </a:solidFill>
              </a:rPr>
              <a:t> gratuita licenciada para ambiente de não produção.</a:t>
            </a:r>
            <a:endParaRPr lang="pt-BR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79A3-495F-484E-94A9-B529FA68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1B80F-346F-4B89-AA34-5872B25F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relacional armazena os dados em tabelas, em que as linhas são os dados organizados (valores da tabela) e as colunas são os atributos destes dados.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Linhas- valor: proprietário (telefone)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Colunas – atributo: DDD, número, ramal.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Nesse modelo as informações são relacionadas umas com as outras.</a:t>
            </a:r>
          </a:p>
        </p:txBody>
      </p:sp>
    </p:spTree>
    <p:extLst>
      <p:ext uri="{BB962C8B-B14F-4D97-AF65-F5344CB8AC3E}">
        <p14:creationId xmlns:p14="http://schemas.microsoft.com/office/powerpoint/2010/main" val="40751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9D29-4FFB-46CD-985C-4A70477B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Como se dá essa relação: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D477B-2161-45CA-9098-410AF48C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29210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Pertencimento: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dados são organizados nas tabelas e são criados ids (identificadores) para cada linha, podendo ser a chave primária (um ou mais campos que não se repetem) para ser usado como referência dentro do relacionamento ou a chave estrangeira ( serve para criar restrições como telefone ao proprietário em tabela externa).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Chave primária:  1.proprietario  (índice)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Chave estrangeira:  </a:t>
            </a:r>
            <a:r>
              <a:rPr lang="pt-BR" dirty="0" err="1"/>
              <a:t>proprietario.Telefone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         </a:t>
            </a:r>
            <a:r>
              <a:rPr lang="pt-BR" dirty="0" err="1"/>
              <a:t>proprietario.Contato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60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81D7A-38A0-4AA3-A783-800AF6C1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Observando no modelo: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9D6D06B-E3A2-45A9-91CD-2C4BE7784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283346"/>
              </p:ext>
            </p:extLst>
          </p:nvPr>
        </p:nvGraphicFramePr>
        <p:xfrm>
          <a:off x="838200" y="2948033"/>
          <a:ext cx="2087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12102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Proprietario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5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4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42474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3AD11D2-B746-4D0E-901B-E7A56DB23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25451"/>
              </p:ext>
            </p:extLst>
          </p:nvPr>
        </p:nvGraphicFramePr>
        <p:xfrm>
          <a:off x="5434150" y="1675493"/>
          <a:ext cx="20878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2307153318"/>
                    </a:ext>
                  </a:extLst>
                </a:gridCol>
              </a:tblGrid>
              <a:tr h="365518"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7532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 err="1"/>
                        <a:t>Id_int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37668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 err="1"/>
                        <a:t>Proprietario_id_int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86596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 err="1"/>
                        <a:t>Ddd</a:t>
                      </a:r>
                      <a:r>
                        <a:rPr lang="pt-BR" dirty="0"/>
                        <a:t> VARCHAR(3)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09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/>
                        <a:t>Ramal 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8721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7C2F6A9-3874-47F8-9F9F-02E65118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06850"/>
              </p:ext>
            </p:extLst>
          </p:nvPr>
        </p:nvGraphicFramePr>
        <p:xfrm>
          <a:off x="5434149" y="4439376"/>
          <a:ext cx="25864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445">
                  <a:extLst>
                    <a:ext uri="{9D8B030D-6E8A-4147-A177-3AD203B41FA5}">
                      <a16:colId xmlns:a16="http://schemas.microsoft.com/office/drawing/2014/main" val="2307153318"/>
                    </a:ext>
                  </a:extLst>
                </a:gridCol>
              </a:tblGrid>
              <a:tr h="365518">
                <a:tc>
                  <a:txBody>
                    <a:bodyPr/>
                    <a:lstStyle/>
                    <a:p>
                      <a:r>
                        <a:rPr lang="pt-BR" dirty="0"/>
                        <a:t>Contato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7532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 err="1"/>
                        <a:t>Id_int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37668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 err="1"/>
                        <a:t>Proprietario_id_int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86596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/>
                        <a:t>Nome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09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r>
                        <a:rPr lang="pt-BR" dirty="0" err="1"/>
                        <a:t>ParentescoVARCHAR</a:t>
                      </a:r>
                      <a:r>
                        <a:rPr lang="pt-BR" dirty="0"/>
                        <a:t>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87215"/>
                  </a:ext>
                </a:extLst>
              </a:tr>
            </a:tbl>
          </a:graphicData>
        </a:graphic>
      </p:graphicFrame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21F36B8-8AF4-416D-9058-A2003FE1F2A2}"/>
              </a:ext>
            </a:extLst>
          </p:cNvPr>
          <p:cNvCxnSpPr/>
          <p:nvPr/>
        </p:nvCxnSpPr>
        <p:spPr>
          <a:xfrm>
            <a:off x="2926080" y="3331029"/>
            <a:ext cx="2508069" cy="1319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6DE000BB-891F-4273-A1E3-3D1417DB5730}"/>
              </a:ext>
            </a:extLst>
          </p:cNvPr>
          <p:cNvCxnSpPr/>
          <p:nvPr/>
        </p:nvCxnSpPr>
        <p:spPr>
          <a:xfrm flipV="1">
            <a:off x="2926080" y="1854926"/>
            <a:ext cx="2586445" cy="12890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CB0339-2714-4BA6-A69D-D79A0DC0E580}"/>
              </a:ext>
            </a:extLst>
          </p:cNvPr>
          <p:cNvSpPr txBox="1"/>
          <p:nvPr/>
        </p:nvSpPr>
        <p:spPr>
          <a:xfrm>
            <a:off x="9394371" y="1671320"/>
            <a:ext cx="195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Nova Cond" panose="020B0604020202020204" pitchFamily="34" charset="0"/>
              </a:rPr>
              <a:t>A chave primária é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Nova Cond" panose="020B0604020202020204" pitchFamily="34" charset="0"/>
              </a:rPr>
              <a:t>id_int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Nova Cond" panose="020B0604020202020204" pitchFamily="34" charset="0"/>
              </a:rPr>
              <a:t> e a chave estrangeira é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Nova Cond" panose="020B0604020202020204" pitchFamily="34" charset="0"/>
              </a:rPr>
              <a:t>proprietario_id_int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Nova Cond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5C2F33-0E2F-4DEB-B6CC-22DF84C0D660}"/>
              </a:ext>
            </a:extLst>
          </p:cNvPr>
          <p:cNvSpPr txBox="1"/>
          <p:nvPr/>
        </p:nvSpPr>
        <p:spPr>
          <a:xfrm>
            <a:off x="9394371" y="3128855"/>
            <a:ext cx="1959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Nova Cond" panose="020B0506020202020204" pitchFamily="34" charset="0"/>
              </a:rPr>
              <a:t>A chave primária da tabela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Nova Cond" panose="020B0506020202020204" pitchFamily="34" charset="0"/>
              </a:rPr>
              <a:t>Proprietario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Nova Cond" panose="020B0506020202020204" pitchFamily="34" charset="0"/>
              </a:rPr>
              <a:t> é importada para as outras tabelas criando a chave estrangeira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Arial Nova Cond" panose="020B0506020202020204" pitchFamily="34" charset="0"/>
              </a:rPr>
              <a:t>proprietario_id_int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Nova Cond" panose="020B0506020202020204" pitchFamily="34" charset="0"/>
              </a:rPr>
              <a:t> responsável pela relação de pertencimento. 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9FF477-DC7B-4534-AC12-C289748838EB}"/>
              </a:ext>
            </a:extLst>
          </p:cNvPr>
          <p:cNvSpPr txBox="1"/>
          <p:nvPr/>
        </p:nvSpPr>
        <p:spPr>
          <a:xfrm>
            <a:off x="838200" y="5123543"/>
            <a:ext cx="208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Nova Cond" panose="020B0506020202020204" pitchFamily="34" charset="0"/>
              </a:rPr>
              <a:t>O id funciona como um índice na tabela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92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6E61-B541-4F68-8CB2-B137A8557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520" y="296500"/>
            <a:ext cx="5183188" cy="823912"/>
          </a:xfrm>
        </p:spPr>
        <p:txBody>
          <a:bodyPr/>
          <a:lstStyle/>
          <a:p>
            <a:r>
              <a:rPr lang="pt-BR" dirty="0"/>
              <a:t>Subconjuntos da linguagem: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1999D1-CB46-4F87-993D-73C3B2F75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75657" y="1319350"/>
            <a:ext cx="10032274" cy="4924696"/>
          </a:xfrm>
        </p:spPr>
        <p:txBody>
          <a:bodyPr>
            <a:normAutofit fontScale="62500" lnSpcReduction="20000"/>
          </a:bodyPr>
          <a:lstStyle/>
          <a:p>
            <a:r>
              <a:rPr lang="pt-BR" sz="2400" b="1" dirty="0"/>
              <a:t>DDL: </a:t>
            </a:r>
            <a:r>
              <a:rPr lang="pt-BR" sz="2400" dirty="0"/>
              <a:t>linguagem de definição de dados responsável por criar, atualizar ou remover estruturas como tabela, campo, índice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(CREATE, ALTER, DROP)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pt-BR" sz="2400" dirty="0">
                <a:solidFill>
                  <a:srgbClr val="C00000"/>
                </a:solidFill>
              </a:rPr>
              <a:t>CREATE TABLE rede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Aqui cria a tabela rede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b="1" dirty="0"/>
              <a:t>DML:</a:t>
            </a:r>
            <a:r>
              <a:rPr lang="pt-BR" sz="2400" dirty="0"/>
              <a:t> linguagem de manipulação de dados responsável por inserir, atualizar ou remover os dados no banco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(INSERT, UPDATE, DELETE)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pt-BR" sz="2400" dirty="0">
                <a:solidFill>
                  <a:srgbClr val="C00000"/>
                </a:solidFill>
              </a:rPr>
              <a:t>INSERT INTO rede (nome, status) VALUES (‘TCO’ , ‘realizado’)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Insere os valores (dados) na tabela</a:t>
            </a:r>
          </a:p>
          <a:p>
            <a:pPr marL="0" indent="0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/>
              <a:t>DQL:</a:t>
            </a:r>
            <a:r>
              <a:rPr lang="pt-BR" sz="2400" dirty="0"/>
              <a:t> linguagem de recuperação/consulta de dados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(SELECT)</a:t>
            </a:r>
            <a:endParaRPr lang="pt-BR" sz="2400" dirty="0"/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pt-BR" sz="2400" dirty="0">
                <a:solidFill>
                  <a:srgbClr val="C00000"/>
                </a:solidFill>
              </a:rPr>
              <a:t>SELECT nome, status FROM rede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Recupera valores da tabela</a:t>
            </a:r>
          </a:p>
          <a:p>
            <a:pPr marL="0" indent="0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/>
              <a:t>DCL:</a:t>
            </a:r>
            <a:r>
              <a:rPr lang="pt-BR" sz="2400" dirty="0"/>
              <a:t> linguagem de controle de dados responsável pelo controle de acesso ao banco, adicionando ou removendo a permissão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(GRANT, REVOKE)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pt-BR" sz="2400" dirty="0">
                <a:solidFill>
                  <a:srgbClr val="C00000"/>
                </a:solidFill>
              </a:rPr>
              <a:t>GRANT CREATE TABLE </a:t>
            </a:r>
            <a:r>
              <a:rPr lang="pt-BR" sz="2400" dirty="0" err="1">
                <a:solidFill>
                  <a:srgbClr val="C00000"/>
                </a:solidFill>
              </a:rPr>
              <a:t>to</a:t>
            </a:r>
            <a:r>
              <a:rPr lang="pt-BR" sz="2400" dirty="0">
                <a:solidFill>
                  <a:srgbClr val="C00000"/>
                </a:solidFill>
              </a:rPr>
              <a:t> usuário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Aqui concede privilégio de criar tabela a um usuário</a:t>
            </a:r>
          </a:p>
          <a:p>
            <a:pPr marL="0" indent="0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/>
              <a:t>DTL:</a:t>
            </a:r>
            <a:r>
              <a:rPr lang="pt-BR" sz="2400" dirty="0"/>
              <a:t> linguagem de transação de dados responsável por gerenciar as transações executadas no banco de dados como iniciar, confirmar ou desfazer a transação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(BEGIN, COMMIT, ROLLBACK)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pt-BR" sz="2400" dirty="0">
                <a:solidFill>
                  <a:srgbClr val="C00000"/>
                </a:solidFill>
              </a:rPr>
              <a:t>BEGIN TRAN 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Inicia uma transação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735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0DA04-AB0A-4C12-86DE-4AB54A0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Lembra da tabela para armazenar o telefone?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BD5A3-07C4-473C-BB29-32C07679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Vamos ver como fica a tabela telefone em SQL: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C00000"/>
                </a:solidFill>
              </a:rPr>
              <a:t>CREATE TABLE telefone(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	</a:t>
            </a:r>
            <a:r>
              <a:rPr lang="pt-BR" dirty="0"/>
              <a:t> </a:t>
            </a:r>
            <a:r>
              <a:rPr lang="pt-BR" dirty="0" err="1">
                <a:solidFill>
                  <a:srgbClr val="C00000"/>
                </a:solidFill>
              </a:rPr>
              <a:t>id_int</a:t>
            </a:r>
            <a:r>
              <a:rPr lang="pt-BR" dirty="0">
                <a:solidFill>
                  <a:srgbClr val="C0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	 </a:t>
            </a:r>
            <a:r>
              <a:rPr lang="pt-BR" dirty="0" err="1">
                <a:solidFill>
                  <a:srgbClr val="C00000"/>
                </a:solidFill>
              </a:rPr>
              <a:t>proprietario_id_int</a:t>
            </a:r>
            <a:r>
              <a:rPr lang="pt-BR" dirty="0">
                <a:solidFill>
                  <a:srgbClr val="C0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	 DDD    </a:t>
            </a:r>
            <a:r>
              <a:rPr lang="pt-BR" dirty="0" err="1">
                <a:solidFill>
                  <a:srgbClr val="C00000"/>
                </a:solidFill>
              </a:rPr>
              <a:t>varchar</a:t>
            </a:r>
            <a:r>
              <a:rPr lang="pt-BR" dirty="0">
                <a:solidFill>
                  <a:srgbClr val="C00000"/>
                </a:solidFill>
              </a:rPr>
              <a:t> (3),                    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VARCHAR pode conter letras e números</a:t>
            </a: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	 Ramal </a:t>
            </a:r>
            <a:r>
              <a:rPr lang="pt-BR" dirty="0" err="1">
                <a:solidFill>
                  <a:srgbClr val="C00000"/>
                </a:solidFill>
              </a:rPr>
              <a:t>varchar</a:t>
            </a:r>
            <a:r>
              <a:rPr lang="pt-BR" dirty="0">
                <a:solidFill>
                  <a:srgbClr val="C00000"/>
                </a:solidFill>
              </a:rPr>
              <a:t> (10)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	);</a:t>
            </a:r>
          </a:p>
          <a:p>
            <a:pPr marL="0" indent="0">
              <a:buNone/>
            </a:pPr>
            <a:r>
              <a:rPr lang="pt-BR" i="1" dirty="0"/>
              <a:t>    Dentro dos parênteses estão as colunas e suas propriedades</a:t>
            </a:r>
          </a:p>
        </p:txBody>
      </p:sp>
    </p:spTree>
    <p:extLst>
      <p:ext uri="{BB962C8B-B14F-4D97-AF65-F5344CB8AC3E}">
        <p14:creationId xmlns:p14="http://schemas.microsoft.com/office/powerpoint/2010/main" val="110229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69FE-F1E1-4386-8BCB-1ECC4A4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Remoção de dados da tabela: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BEB6B-EC20-40C7-B396-86C64415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451" y="2168433"/>
            <a:ext cx="5510349" cy="4008529"/>
          </a:xfrm>
        </p:spPr>
        <p:txBody>
          <a:bodyPr/>
          <a:lstStyle/>
          <a:p>
            <a:r>
              <a:rPr lang="pt-BR" sz="2000" b="1" i="1" dirty="0">
                <a:solidFill>
                  <a:schemeClr val="tx2">
                    <a:lumMod val="75000"/>
                  </a:schemeClr>
                </a:solidFill>
              </a:rPr>
              <a:t>Diferença entre DROP e TRUNCATE: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DROP TABLE telefone   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exclui a tabela no BD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TRUNCATE TABLE telefone 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exclui todos os registros da tabela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F1CB21-40E0-4864-A039-2CDC3A7C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68433"/>
            <a:ext cx="5510349" cy="3644538"/>
          </a:xfrm>
        </p:spPr>
        <p:txBody>
          <a:bodyPr/>
          <a:lstStyle/>
          <a:p>
            <a:r>
              <a:rPr lang="pt-BR" sz="2000" b="1" i="1" dirty="0">
                <a:solidFill>
                  <a:schemeClr val="tx2">
                    <a:lumMod val="75000"/>
                  </a:schemeClr>
                </a:solidFill>
              </a:rPr>
              <a:t>Diferença entre DELETE FROM WHERE id e DELETE FROM:</a:t>
            </a:r>
          </a:p>
          <a:p>
            <a:pPr marL="0" indent="0">
              <a:buNone/>
            </a:pPr>
            <a:endParaRPr lang="pt-BR" sz="2000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DELETE FROM telefone WHERE id 1   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exclui apenas o registro localizado no identificador 1</a:t>
            </a: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</a:rPr>
              <a:t>DELETE FROM telefone 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exclui todos os registros da tabela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3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CB271-D782-425D-998A-6D05186D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16" y="-149358"/>
            <a:ext cx="6070463" cy="1325563"/>
          </a:xfrm>
        </p:spPr>
        <p:txBody>
          <a:bodyPr/>
          <a:lstStyle/>
          <a:p>
            <a:r>
              <a:rPr lang="pt-BR" dirty="0"/>
              <a:t>Condições para registros: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F6524-38F3-4630-BF49-35F16919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3071491"/>
            <a:ext cx="3083423" cy="1165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NOT NULL</a:t>
            </a:r>
          </a:p>
          <a:p>
            <a:pPr marL="0" indent="0">
              <a:buNone/>
            </a:pPr>
            <a:r>
              <a:rPr lang="pt-BR" sz="2000" dirty="0"/>
              <a:t>Usado para preenchimento obrigatório do campo.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395770-855A-4C11-ACF3-0DE4225C2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1689" y="1706914"/>
            <a:ext cx="1665514" cy="801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DATETIME</a:t>
            </a:r>
          </a:p>
          <a:p>
            <a:pPr marL="0" indent="0">
              <a:buNone/>
            </a:pPr>
            <a:r>
              <a:rPr lang="pt-BR" sz="2000" dirty="0"/>
              <a:t>Para a data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033F496-97DB-48AC-9A9F-BBEA1BEA1B5B}"/>
              </a:ext>
            </a:extLst>
          </p:cNvPr>
          <p:cNvSpPr txBox="1">
            <a:spLocks/>
          </p:cNvSpPr>
          <p:nvPr/>
        </p:nvSpPr>
        <p:spPr>
          <a:xfrm>
            <a:off x="839787" y="4752437"/>
            <a:ext cx="3083423" cy="1165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ADD CONSTRAINT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Adiciona uma (restrição) condição limitadora do tipo de dado em uma tabela.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AE0024C-0A67-4CD3-A26C-2A78984A6197}"/>
              </a:ext>
            </a:extLst>
          </p:cNvPr>
          <p:cNvSpPr txBox="1">
            <a:spLocks/>
          </p:cNvSpPr>
          <p:nvPr/>
        </p:nvSpPr>
        <p:spPr>
          <a:xfrm>
            <a:off x="8255543" y="972048"/>
            <a:ext cx="2142898" cy="50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PRIMARY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82F26AE7-5F33-4776-9271-E211DB8DC152}"/>
              </a:ext>
            </a:extLst>
          </p:cNvPr>
          <p:cNvSpPr txBox="1">
            <a:spLocks/>
          </p:cNvSpPr>
          <p:nvPr/>
        </p:nvSpPr>
        <p:spPr>
          <a:xfrm rot="1056756">
            <a:off x="9220349" y="497801"/>
            <a:ext cx="1946984" cy="604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Chave primária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2FB36D-3C90-439F-B316-5A7F9289585C}"/>
              </a:ext>
            </a:extLst>
          </p:cNvPr>
          <p:cNvSpPr txBox="1"/>
          <p:nvPr/>
        </p:nvSpPr>
        <p:spPr>
          <a:xfrm>
            <a:off x="5473337" y="2221142"/>
            <a:ext cx="60704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CREATE TABLE PRODUTOS(</a:t>
            </a:r>
          </a:p>
          <a:p>
            <a:r>
              <a:rPr lang="pt-BR" sz="1600" dirty="0"/>
              <a:t>	CODIGO                 INT                     NOT NULL,</a:t>
            </a:r>
          </a:p>
          <a:p>
            <a:r>
              <a:rPr lang="pt-BR" sz="1600" dirty="0"/>
              <a:t>	DESCRICAO           VARCHAR(50)   NOT NULL,</a:t>
            </a:r>
          </a:p>
          <a:p>
            <a:r>
              <a:rPr lang="pt-BR" sz="1600" dirty="0"/>
              <a:t>	DATA_VALIDADE  DATETIME          NOT NULL,</a:t>
            </a:r>
          </a:p>
          <a:p>
            <a:r>
              <a:rPr lang="pt-BR" sz="1600" dirty="0"/>
              <a:t>	EAN                        VARCHAR(15)    NOT NULL,</a:t>
            </a:r>
          </a:p>
          <a:p>
            <a:r>
              <a:rPr lang="pt-BR" sz="1600" dirty="0"/>
              <a:t>	IND_INATIVO        INT                      NOT NULL  DEFAULT</a:t>
            </a:r>
          </a:p>
          <a:p>
            <a:r>
              <a:rPr lang="pt-BR" sz="1600" dirty="0"/>
              <a:t>) ;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ALTER TABLE PRODUTOS</a:t>
            </a:r>
          </a:p>
          <a:p>
            <a:r>
              <a:rPr lang="pt-BR" sz="1600" dirty="0"/>
              <a:t>	ADD CONSTRAINT CH_PRODUTOS</a:t>
            </a:r>
          </a:p>
          <a:p>
            <a:r>
              <a:rPr lang="pt-BR" sz="1600" dirty="0"/>
              <a:t>		PRIMARY KEY (CODIGO)        </a:t>
            </a:r>
          </a:p>
          <a:p>
            <a:endParaRPr lang="pt-BR" sz="1600" dirty="0"/>
          </a:p>
          <a:p>
            <a:r>
              <a:rPr lang="pt-BR" sz="1600" dirty="0"/>
              <a:t>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</a:rPr>
              <a:t>O tipo da validação é uma chave primária.</a:t>
            </a:r>
          </a:p>
          <a:p>
            <a:r>
              <a:rPr lang="pt-BR" sz="1600" dirty="0"/>
              <a:t>     </a:t>
            </a:r>
          </a:p>
          <a:p>
            <a:r>
              <a:rPr lang="pt-BR" sz="1600" dirty="0"/>
              <a:t>	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740614-83E5-448E-A736-61678708B603}"/>
              </a:ext>
            </a:extLst>
          </p:cNvPr>
          <p:cNvSpPr txBox="1"/>
          <p:nvPr/>
        </p:nvSpPr>
        <p:spPr>
          <a:xfrm>
            <a:off x="5564777" y="5779525"/>
            <a:ext cx="429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Exemplo extraído da aula de Rodrigo Tavares na plataforma DIO.</a:t>
            </a:r>
          </a:p>
        </p:txBody>
      </p:sp>
    </p:spTree>
    <p:extLst>
      <p:ext uri="{BB962C8B-B14F-4D97-AF65-F5344CB8AC3E}">
        <p14:creationId xmlns:p14="http://schemas.microsoft.com/office/powerpoint/2010/main" val="4010632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908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Nova Cond</vt:lpstr>
      <vt:lpstr>Calibri</vt:lpstr>
      <vt:lpstr>Calibri Light</vt:lpstr>
      <vt:lpstr>Wingdings</vt:lpstr>
      <vt:lpstr>Tema do Office</vt:lpstr>
      <vt:lpstr>Banco de dados</vt:lpstr>
      <vt:lpstr>Escolhendo a melhor solução: A SQL é uma linguagem de programação de consulta (queries) estruturada para o modelo relacional.</vt:lpstr>
      <vt:lpstr>Entendendo o modelo:</vt:lpstr>
      <vt:lpstr>Como se dá essa relação:</vt:lpstr>
      <vt:lpstr>Observando no modelo:</vt:lpstr>
      <vt:lpstr>Apresentação do PowerPoint</vt:lpstr>
      <vt:lpstr>Lembra da tabela para armazenar o telefone?</vt:lpstr>
      <vt:lpstr>Remoção de dados da tabela:</vt:lpstr>
      <vt:lpstr>Condições para registros:</vt:lpstr>
      <vt:lpstr>Tipos de relacionamentos: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Renata Bezerra</dc:creator>
  <cp:lastModifiedBy>Renata Bezerra</cp:lastModifiedBy>
  <cp:revision>33</cp:revision>
  <dcterms:created xsi:type="dcterms:W3CDTF">2021-12-21T09:37:45Z</dcterms:created>
  <dcterms:modified xsi:type="dcterms:W3CDTF">2021-12-21T23:51:18Z</dcterms:modified>
</cp:coreProperties>
</file>