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1" i="1">
                <a:solidFill>
                  <a:schemeClr val="bg1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950" b="0" i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 marR="5080">
              <a:lnSpc>
                <a:spcPts val="1889"/>
              </a:lnSpc>
              <a:spcBef>
                <a:spcPts val="560"/>
              </a:spcBef>
            </a:pPr>
            <a:r>
              <a:rPr dirty="0" spc="95" i="1"/>
              <a:t>RENATA</a:t>
            </a:r>
            <a:r>
              <a:rPr dirty="0" spc="95"/>
              <a:t> </a:t>
            </a:r>
            <a:r>
              <a:rPr dirty="0" spc="105"/>
              <a:t>FRANÇA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89811" cy="68579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85787" y="5331015"/>
            <a:ext cx="2647950" cy="840740"/>
          </a:xfrm>
          <a:custGeom>
            <a:avLst/>
            <a:gdLst/>
            <a:ahLst/>
            <a:cxnLst/>
            <a:rect l="l" t="t" r="r" b="b"/>
            <a:pathLst>
              <a:path w="2647950" h="840739">
                <a:moveTo>
                  <a:pt x="2647746" y="0"/>
                </a:moveTo>
                <a:lnTo>
                  <a:pt x="2618206" y="0"/>
                </a:lnTo>
                <a:lnTo>
                  <a:pt x="2618206" y="29210"/>
                </a:lnTo>
                <a:lnTo>
                  <a:pt x="2618206" y="811530"/>
                </a:lnTo>
                <a:lnTo>
                  <a:pt x="28943" y="811530"/>
                </a:lnTo>
                <a:lnTo>
                  <a:pt x="28943" y="29210"/>
                </a:lnTo>
                <a:lnTo>
                  <a:pt x="2618206" y="29210"/>
                </a:lnTo>
                <a:lnTo>
                  <a:pt x="2618206" y="0"/>
                </a:lnTo>
                <a:lnTo>
                  <a:pt x="0" y="0"/>
                </a:lnTo>
                <a:lnTo>
                  <a:pt x="0" y="29210"/>
                </a:lnTo>
                <a:lnTo>
                  <a:pt x="0" y="811530"/>
                </a:lnTo>
                <a:lnTo>
                  <a:pt x="0" y="840740"/>
                </a:lnTo>
                <a:lnTo>
                  <a:pt x="2647746" y="840740"/>
                </a:lnTo>
                <a:lnTo>
                  <a:pt x="2647746" y="811657"/>
                </a:lnTo>
                <a:lnTo>
                  <a:pt x="2647746" y="811530"/>
                </a:lnTo>
                <a:lnTo>
                  <a:pt x="2647746" y="29210"/>
                </a:lnTo>
                <a:lnTo>
                  <a:pt x="2647746" y="28930"/>
                </a:lnTo>
                <a:lnTo>
                  <a:pt x="26477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1482" y="2455032"/>
            <a:ext cx="2981324" cy="14477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1" i="1">
                <a:solidFill>
                  <a:schemeClr val="bg1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950" b="0" i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 marR="5080">
              <a:lnSpc>
                <a:spcPts val="1889"/>
              </a:lnSpc>
              <a:spcBef>
                <a:spcPts val="560"/>
              </a:spcBef>
            </a:pPr>
            <a:r>
              <a:rPr dirty="0" spc="95" i="1"/>
              <a:t>RENATA</a:t>
            </a:r>
            <a:r>
              <a:rPr dirty="0" spc="95"/>
              <a:t> </a:t>
            </a:r>
            <a:r>
              <a:rPr dirty="0" spc="105"/>
              <a:t>FRANÇA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1" i="1">
                <a:solidFill>
                  <a:schemeClr val="bg1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950" b="0" i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 marR="5080">
              <a:lnSpc>
                <a:spcPts val="1889"/>
              </a:lnSpc>
              <a:spcBef>
                <a:spcPts val="560"/>
              </a:spcBef>
            </a:pPr>
            <a:r>
              <a:rPr dirty="0" spc="95" i="1"/>
              <a:t>RENATA</a:t>
            </a:r>
            <a:r>
              <a:rPr dirty="0" spc="95"/>
              <a:t> </a:t>
            </a:r>
            <a:r>
              <a:rPr dirty="0" spc="105"/>
              <a:t>FRANÇA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1" i="1">
                <a:solidFill>
                  <a:schemeClr val="bg1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950" b="0" i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 marR="5080">
              <a:lnSpc>
                <a:spcPts val="1889"/>
              </a:lnSpc>
              <a:spcBef>
                <a:spcPts val="560"/>
              </a:spcBef>
            </a:pPr>
            <a:r>
              <a:rPr dirty="0" spc="95" i="1"/>
              <a:t>RENATA</a:t>
            </a:r>
            <a:r>
              <a:rPr dirty="0" spc="95"/>
              <a:t> </a:t>
            </a:r>
            <a:r>
              <a:rPr dirty="0" spc="105"/>
              <a:t>FRANÇA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950" b="0" i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 marR="5080">
              <a:lnSpc>
                <a:spcPts val="1889"/>
              </a:lnSpc>
              <a:spcBef>
                <a:spcPts val="560"/>
              </a:spcBef>
            </a:pPr>
            <a:r>
              <a:rPr dirty="0" spc="95" i="1"/>
              <a:t>RENATA</a:t>
            </a:r>
            <a:r>
              <a:rPr dirty="0" spc="95"/>
              <a:t> </a:t>
            </a:r>
            <a:r>
              <a:rPr dirty="0" spc="105"/>
              <a:t>FRANÇA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89811" cy="68579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85787" y="5331015"/>
            <a:ext cx="2647950" cy="840740"/>
          </a:xfrm>
          <a:custGeom>
            <a:avLst/>
            <a:gdLst/>
            <a:ahLst/>
            <a:cxnLst/>
            <a:rect l="l" t="t" r="r" b="b"/>
            <a:pathLst>
              <a:path w="2647950" h="840739">
                <a:moveTo>
                  <a:pt x="2647746" y="0"/>
                </a:moveTo>
                <a:lnTo>
                  <a:pt x="2618206" y="0"/>
                </a:lnTo>
                <a:lnTo>
                  <a:pt x="2618206" y="29210"/>
                </a:lnTo>
                <a:lnTo>
                  <a:pt x="2618206" y="811530"/>
                </a:lnTo>
                <a:lnTo>
                  <a:pt x="28943" y="811530"/>
                </a:lnTo>
                <a:lnTo>
                  <a:pt x="28943" y="29210"/>
                </a:lnTo>
                <a:lnTo>
                  <a:pt x="2618206" y="29210"/>
                </a:lnTo>
                <a:lnTo>
                  <a:pt x="2618206" y="0"/>
                </a:lnTo>
                <a:lnTo>
                  <a:pt x="0" y="0"/>
                </a:lnTo>
                <a:lnTo>
                  <a:pt x="0" y="29210"/>
                </a:lnTo>
                <a:lnTo>
                  <a:pt x="0" y="811530"/>
                </a:lnTo>
                <a:lnTo>
                  <a:pt x="0" y="840740"/>
                </a:lnTo>
                <a:lnTo>
                  <a:pt x="2647746" y="840740"/>
                </a:lnTo>
                <a:lnTo>
                  <a:pt x="2647746" y="811657"/>
                </a:lnTo>
                <a:lnTo>
                  <a:pt x="2647746" y="811530"/>
                </a:lnTo>
                <a:lnTo>
                  <a:pt x="2647746" y="29210"/>
                </a:lnTo>
                <a:lnTo>
                  <a:pt x="2647746" y="28930"/>
                </a:lnTo>
                <a:lnTo>
                  <a:pt x="26477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225" y="251898"/>
            <a:ext cx="7623809" cy="3175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1" i="1">
                <a:solidFill>
                  <a:schemeClr val="bg1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886783" y="5453308"/>
            <a:ext cx="1131570" cy="579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 marR="5080">
              <a:lnSpc>
                <a:spcPts val="1889"/>
              </a:lnSpc>
              <a:spcBef>
                <a:spcPts val="560"/>
              </a:spcBef>
            </a:pPr>
            <a:r>
              <a:rPr dirty="0" spc="95" i="1"/>
              <a:t>RENATA</a:t>
            </a:r>
            <a:r>
              <a:rPr dirty="0" spc="95"/>
              <a:t> </a:t>
            </a:r>
            <a:r>
              <a:rPr dirty="0" spc="105"/>
              <a:t>FRANÇA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enatafranca12/Projeto-Ebook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73100" y="1518627"/>
            <a:ext cx="3966845" cy="25958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850" spc="80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CSS</a:t>
            </a:r>
            <a:endParaRPr sz="16850">
              <a:latin typeface="Liberation Sans Narrow"/>
              <a:cs typeface="Liberation Sans Narrow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1120" rIns="0" bIns="0" rtlCol="0" vert="horz">
            <a:spAutoFit/>
          </a:bodyPr>
          <a:lstStyle/>
          <a:p>
            <a:pPr marL="12700" marR="5080">
              <a:lnSpc>
                <a:spcPts val="1889"/>
              </a:lnSpc>
              <a:spcBef>
                <a:spcPts val="560"/>
              </a:spcBef>
            </a:pPr>
            <a:r>
              <a:rPr dirty="0" spc="95" i="1"/>
              <a:t>RENATA</a:t>
            </a:r>
            <a:r>
              <a:rPr dirty="0" spc="95"/>
              <a:t> </a:t>
            </a:r>
            <a:r>
              <a:rPr dirty="0" spc="105"/>
              <a:t>FRANÇA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73100" y="3780868"/>
            <a:ext cx="6378575" cy="949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050" spc="4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PARA</a:t>
            </a:r>
            <a:r>
              <a:rPr dirty="0" sz="6050" spc="9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6050" spc="43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INICIANTES</a:t>
            </a:r>
            <a:endParaRPr sz="605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95"/>
              </a:spcBef>
            </a:pPr>
            <a:r>
              <a:rPr dirty="0" sz="5350" spc="225"/>
              <a:t>SELETORES</a:t>
            </a:r>
            <a:r>
              <a:rPr dirty="0" sz="5350" spc="95"/>
              <a:t> </a:t>
            </a:r>
            <a:r>
              <a:rPr dirty="0" sz="5350" spc="450"/>
              <a:t>DE</a:t>
            </a:r>
            <a:r>
              <a:rPr dirty="0" sz="5350" spc="95"/>
              <a:t> </a:t>
            </a:r>
            <a:r>
              <a:rPr dirty="0" sz="5350" spc="260"/>
              <a:t>ID:</a:t>
            </a:r>
            <a:r>
              <a:rPr dirty="0" sz="5350" spc="260" i="1"/>
              <a:t> </a:t>
            </a:r>
            <a:r>
              <a:rPr dirty="0" sz="5350" spc="420" i="1"/>
              <a:t>ESTILIZANDO ELEMENTOS</a:t>
            </a:r>
            <a:r>
              <a:rPr dirty="0" sz="5350" spc="100" i="1"/>
              <a:t> </a:t>
            </a:r>
            <a:r>
              <a:rPr dirty="0" sz="5350" spc="520" i="1"/>
              <a:t>ÚNICOS</a:t>
            </a:r>
            <a:endParaRPr sz="535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1120" rIns="0" bIns="0" rtlCol="0" vert="horz">
            <a:spAutoFit/>
          </a:bodyPr>
          <a:lstStyle/>
          <a:p>
            <a:pPr marL="12700" marR="5080">
              <a:lnSpc>
                <a:spcPts val="1889"/>
              </a:lnSpc>
              <a:spcBef>
                <a:spcPts val="560"/>
              </a:spcBef>
            </a:pPr>
            <a:r>
              <a:rPr dirty="0" spc="95" i="1"/>
              <a:t>RENATA</a:t>
            </a:r>
            <a:r>
              <a:rPr dirty="0" spc="95"/>
              <a:t> </a:t>
            </a:r>
            <a:r>
              <a:rPr dirty="0" spc="105"/>
              <a:t>FRANÇA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42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dirty="0" sz="2150" spc="195"/>
              <a:t>OS</a:t>
            </a:r>
            <a:r>
              <a:rPr dirty="0" sz="2150" spc="45"/>
              <a:t> </a:t>
            </a:r>
            <a:r>
              <a:rPr dirty="0" sz="2150" spc="95"/>
              <a:t>SELETORES</a:t>
            </a:r>
            <a:r>
              <a:rPr dirty="0" sz="2150" spc="45"/>
              <a:t> </a:t>
            </a:r>
            <a:r>
              <a:rPr dirty="0" sz="2150" spc="190"/>
              <a:t>DE</a:t>
            </a:r>
            <a:r>
              <a:rPr dirty="0" sz="2150" spc="45"/>
              <a:t> </a:t>
            </a:r>
            <a:r>
              <a:rPr dirty="0" sz="2150" spc="220"/>
              <a:t>ID</a:t>
            </a:r>
            <a:r>
              <a:rPr dirty="0" sz="2150" spc="50"/>
              <a:t> </a:t>
            </a:r>
            <a:r>
              <a:rPr dirty="0" sz="2150" spc="210"/>
              <a:t>PERMITEM</a:t>
            </a:r>
            <a:r>
              <a:rPr dirty="0" sz="2150" spc="45"/>
              <a:t> </a:t>
            </a:r>
            <a:r>
              <a:rPr dirty="0" sz="2150" spc="114"/>
              <a:t>ESTILIZAR</a:t>
            </a:r>
            <a:r>
              <a:rPr dirty="0" sz="2150" spc="45"/>
              <a:t> </a:t>
            </a:r>
            <a:r>
              <a:rPr dirty="0" sz="2150" spc="160"/>
              <a:t>ELEMENTOS</a:t>
            </a:r>
            <a:r>
              <a:rPr dirty="0" sz="2150" spc="160" i="1"/>
              <a:t> </a:t>
            </a:r>
            <a:r>
              <a:rPr dirty="0" sz="2150" spc="265" i="1"/>
              <a:t>HTML</a:t>
            </a:r>
            <a:r>
              <a:rPr dirty="0" sz="2150" spc="40" i="1"/>
              <a:t> </a:t>
            </a:r>
            <a:r>
              <a:rPr dirty="0" sz="2150" spc="215" i="1"/>
              <a:t>ÚNICOS</a:t>
            </a:r>
            <a:r>
              <a:rPr dirty="0" sz="2150" spc="45" i="1"/>
              <a:t> </a:t>
            </a:r>
            <a:r>
              <a:rPr dirty="0" sz="2150" spc="295" i="1"/>
              <a:t>EM</a:t>
            </a:r>
            <a:r>
              <a:rPr dirty="0" sz="2150" spc="40" i="1"/>
              <a:t> </a:t>
            </a:r>
            <a:r>
              <a:rPr dirty="0" sz="2150" spc="360" i="1"/>
              <a:t>UMA</a:t>
            </a:r>
            <a:r>
              <a:rPr dirty="0" sz="2150" spc="45" i="1"/>
              <a:t> </a:t>
            </a:r>
            <a:r>
              <a:rPr dirty="0" sz="2150" spc="180" i="1"/>
              <a:t>PÁGINA.</a:t>
            </a:r>
            <a:r>
              <a:rPr dirty="0" sz="2150" spc="40" i="1"/>
              <a:t> </a:t>
            </a:r>
            <a:r>
              <a:rPr dirty="0" sz="2150" spc="120" i="1"/>
              <a:t>VEJA</a:t>
            </a:r>
            <a:r>
              <a:rPr dirty="0" sz="2150" spc="45" i="1"/>
              <a:t> </a:t>
            </a:r>
            <a:r>
              <a:rPr dirty="0" sz="2150" spc="440" i="1"/>
              <a:t>UM</a:t>
            </a:r>
            <a:r>
              <a:rPr dirty="0" sz="2150" spc="45" i="1"/>
              <a:t> </a:t>
            </a:r>
            <a:r>
              <a:rPr dirty="0" sz="2150" spc="140" i="1"/>
              <a:t>EXEMPLO:</a:t>
            </a:r>
            <a:endParaRPr sz="215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1120" rIns="0" bIns="0" rtlCol="0" vert="horz">
            <a:spAutoFit/>
          </a:bodyPr>
          <a:lstStyle/>
          <a:p>
            <a:pPr marL="12700" marR="5080">
              <a:lnSpc>
                <a:spcPts val="1889"/>
              </a:lnSpc>
              <a:spcBef>
                <a:spcPts val="560"/>
              </a:spcBef>
            </a:pPr>
            <a:r>
              <a:rPr dirty="0" spc="95" i="1"/>
              <a:t>RENATA</a:t>
            </a:r>
            <a:r>
              <a:rPr dirty="0" spc="95"/>
              <a:t> </a:t>
            </a:r>
            <a:r>
              <a:rPr dirty="0" spc="105"/>
              <a:t>FRANÇA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-12700" y="-80422"/>
            <a:ext cx="4834255" cy="422338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2150" spc="16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&lt;!-</a:t>
            </a:r>
            <a:r>
              <a:rPr dirty="0" sz="2150" spc="31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-</a:t>
            </a:r>
            <a:r>
              <a:rPr dirty="0" sz="2150" spc="4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26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HTML</a:t>
            </a:r>
            <a:r>
              <a:rPr dirty="0" sz="2150" spc="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31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--</a:t>
            </a:r>
            <a:r>
              <a:rPr dirty="0" sz="2150" spc="21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&gt;</a:t>
            </a:r>
            <a:endParaRPr sz="215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150" spc="21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&lt;DIV</a:t>
            </a:r>
            <a:r>
              <a:rPr dirty="0" sz="2150" spc="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65" b="1" i="1">
                <a:solidFill>
                  <a:srgbClr val="DD6B98"/>
                </a:solidFill>
                <a:latin typeface="Liberation Sans Narrow"/>
                <a:cs typeface="Liberation Sans Narrow"/>
              </a:rPr>
              <a:t>ID</a:t>
            </a:r>
            <a:r>
              <a:rPr dirty="0" sz="2150" spc="16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="</a:t>
            </a:r>
            <a:r>
              <a:rPr dirty="0" sz="2150" spc="165" b="1" i="1">
                <a:solidFill>
                  <a:srgbClr val="00BE62"/>
                </a:solidFill>
                <a:latin typeface="Liberation Sans Narrow"/>
                <a:cs typeface="Liberation Sans Narrow"/>
              </a:rPr>
              <a:t>CABECALHO</a:t>
            </a:r>
            <a:r>
              <a:rPr dirty="0" sz="2150" spc="16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"&gt;</a:t>
            </a:r>
            <a:endParaRPr sz="2150">
              <a:latin typeface="Liberation Sans Narrow"/>
              <a:cs typeface="Liberation Sans Narrow"/>
            </a:endParaRPr>
          </a:p>
          <a:p>
            <a:pPr marL="146050">
              <a:lnSpc>
                <a:spcPct val="100000"/>
              </a:lnSpc>
              <a:spcBef>
                <a:spcPts val="420"/>
              </a:spcBef>
            </a:pPr>
            <a:r>
              <a:rPr dirty="0" sz="2150" spc="29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&lt;H1&gt;MEU</a:t>
            </a:r>
            <a:r>
              <a:rPr dirty="0" sz="2150" spc="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9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SITE</a:t>
            </a:r>
            <a:r>
              <a:rPr dirty="0" sz="2150" spc="5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7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INCRÍVEL&lt;/H1&gt;</a:t>
            </a:r>
            <a:endParaRPr sz="215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150" spc="22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&lt;/DIV&gt;</a:t>
            </a:r>
            <a:endParaRPr sz="215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2150">
              <a:latin typeface="Liberation Sans Narrow"/>
              <a:cs typeface="Liberation Sans Narrow"/>
            </a:endParaRPr>
          </a:p>
          <a:p>
            <a:pPr marL="12700" marR="5080">
              <a:lnSpc>
                <a:spcPct val="116300"/>
              </a:lnSpc>
            </a:pPr>
            <a:r>
              <a:rPr dirty="0" sz="2150" spc="29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/*</a:t>
            </a:r>
            <a:r>
              <a:rPr dirty="0" sz="2150" spc="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7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ESTILIZANDO</a:t>
            </a:r>
            <a:r>
              <a:rPr dirty="0" sz="2150" spc="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30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O</a:t>
            </a:r>
            <a:r>
              <a:rPr dirty="0" sz="2150" spc="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22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ID</a:t>
            </a:r>
            <a:r>
              <a:rPr dirty="0" sz="2150" spc="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5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'CABECALHO'</a:t>
            </a:r>
            <a:r>
              <a:rPr dirty="0" sz="2150" spc="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27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*/</a:t>
            </a:r>
            <a:r>
              <a:rPr dirty="0" sz="2150" spc="27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80" b="1" i="1">
                <a:solidFill>
                  <a:srgbClr val="FF3131"/>
                </a:solidFill>
                <a:latin typeface="Liberation Sans Narrow"/>
                <a:cs typeface="Liberation Sans Narrow"/>
              </a:rPr>
              <a:t>#CABECALHO</a:t>
            </a:r>
            <a:r>
              <a:rPr dirty="0" sz="2150" spc="75" b="1" i="1">
                <a:solidFill>
                  <a:srgbClr val="FF3131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0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{</a:t>
            </a:r>
            <a:endParaRPr sz="2150">
              <a:latin typeface="Liberation Sans Narrow"/>
              <a:cs typeface="Liberation Sans Narrow"/>
            </a:endParaRPr>
          </a:p>
          <a:p>
            <a:pPr marL="146050" marR="850265">
              <a:lnSpc>
                <a:spcPct val="116300"/>
              </a:lnSpc>
            </a:pPr>
            <a:r>
              <a:rPr dirty="0" sz="2150" spc="220" b="1" i="1">
                <a:solidFill>
                  <a:srgbClr val="00BE62"/>
                </a:solidFill>
                <a:latin typeface="Liberation Sans Narrow"/>
                <a:cs typeface="Liberation Sans Narrow"/>
              </a:rPr>
              <a:t>BACKGROUND-</a:t>
            </a:r>
            <a:r>
              <a:rPr dirty="0" sz="2150" spc="125" b="1" i="1">
                <a:solidFill>
                  <a:srgbClr val="00BE62"/>
                </a:solidFill>
                <a:latin typeface="Liberation Sans Narrow"/>
                <a:cs typeface="Liberation Sans Narrow"/>
              </a:rPr>
              <a:t>COLOR:</a:t>
            </a:r>
            <a:r>
              <a:rPr dirty="0" sz="2150" spc="85" b="1" i="1">
                <a:solidFill>
                  <a:srgbClr val="00BE62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225" b="1" i="1">
                <a:solidFill>
                  <a:srgbClr val="DD6B98"/>
                </a:solidFill>
                <a:latin typeface="Liberation Sans Narrow"/>
                <a:cs typeface="Liberation Sans Narrow"/>
              </a:rPr>
              <a:t>#333</a:t>
            </a:r>
            <a:r>
              <a:rPr dirty="0" sz="2150" spc="22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;</a:t>
            </a:r>
            <a:r>
              <a:rPr dirty="0" sz="2150" spc="22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30" b="1" i="1">
                <a:solidFill>
                  <a:srgbClr val="00BE62"/>
                </a:solidFill>
                <a:latin typeface="Liberation Sans Narrow"/>
                <a:cs typeface="Liberation Sans Narrow"/>
              </a:rPr>
              <a:t>COLOR</a:t>
            </a:r>
            <a:r>
              <a:rPr dirty="0" sz="2150" spc="13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:</a:t>
            </a:r>
            <a:r>
              <a:rPr dirty="0" sz="2150" spc="3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55" b="1" i="1">
                <a:solidFill>
                  <a:srgbClr val="DD6B98"/>
                </a:solidFill>
                <a:latin typeface="Liberation Sans Narrow"/>
                <a:cs typeface="Liberation Sans Narrow"/>
              </a:rPr>
              <a:t>#FFF</a:t>
            </a:r>
            <a:r>
              <a:rPr dirty="0" sz="2150" spc="5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;</a:t>
            </a:r>
            <a:endParaRPr sz="2150">
              <a:latin typeface="Liberation Sans Narrow"/>
              <a:cs typeface="Liberation Sans Narrow"/>
            </a:endParaRPr>
          </a:p>
          <a:p>
            <a:pPr marL="146050">
              <a:lnSpc>
                <a:spcPct val="100000"/>
              </a:lnSpc>
              <a:spcBef>
                <a:spcPts val="420"/>
              </a:spcBef>
            </a:pPr>
            <a:r>
              <a:rPr dirty="0" sz="2150" spc="204" b="1" i="1">
                <a:solidFill>
                  <a:srgbClr val="00BE62"/>
                </a:solidFill>
                <a:latin typeface="Liberation Sans Narrow"/>
                <a:cs typeface="Liberation Sans Narrow"/>
              </a:rPr>
              <a:t>PADDING</a:t>
            </a:r>
            <a:r>
              <a:rPr dirty="0" sz="2150" spc="204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:</a:t>
            </a:r>
            <a:r>
              <a:rPr dirty="0" sz="2150" spc="3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65" b="1" i="1">
                <a:solidFill>
                  <a:srgbClr val="DD6B98"/>
                </a:solidFill>
                <a:latin typeface="Liberation Sans Narrow"/>
                <a:cs typeface="Liberation Sans Narrow"/>
              </a:rPr>
              <a:t>20PX</a:t>
            </a:r>
            <a:r>
              <a:rPr dirty="0" sz="2150" spc="16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;</a:t>
            </a:r>
            <a:endParaRPr sz="215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150" spc="10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}</a:t>
            </a:r>
            <a:endParaRPr sz="2150">
              <a:latin typeface="Liberation Sans Narrow"/>
              <a:cs typeface="Liberation Sans Narrow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1120" rIns="0" bIns="0" rtlCol="0" vert="horz">
            <a:spAutoFit/>
          </a:bodyPr>
          <a:lstStyle/>
          <a:p>
            <a:pPr marL="12700" marR="5080">
              <a:lnSpc>
                <a:spcPts val="1889"/>
              </a:lnSpc>
              <a:spcBef>
                <a:spcPts val="560"/>
              </a:spcBef>
            </a:pPr>
            <a:r>
              <a:rPr dirty="0" spc="95" i="1"/>
              <a:t>RENATA</a:t>
            </a:r>
            <a:r>
              <a:rPr dirty="0" spc="95"/>
              <a:t> </a:t>
            </a:r>
            <a:r>
              <a:rPr dirty="0" spc="105"/>
              <a:t>FRANÇA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3225" y="289998"/>
            <a:ext cx="7391400" cy="3835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95"/>
              </a:spcBef>
            </a:pPr>
            <a:r>
              <a:rPr dirty="0" sz="5350" spc="22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SELETORES</a:t>
            </a:r>
            <a:r>
              <a:rPr dirty="0" sz="5350" spc="9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5350" spc="4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DE</a:t>
            </a:r>
            <a:r>
              <a:rPr dirty="0" sz="5350" spc="9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5350" spc="26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FILHOS:</a:t>
            </a:r>
            <a:r>
              <a:rPr dirty="0" sz="5350" spc="26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5350" spc="52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DIRECIONANDO </a:t>
            </a:r>
            <a:r>
              <a:rPr dirty="0" sz="5350" spc="409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ELEMENTOS </a:t>
            </a:r>
            <a:r>
              <a:rPr dirty="0" sz="5350" spc="27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ESPECÍFICOS</a:t>
            </a:r>
            <a:endParaRPr sz="5350">
              <a:latin typeface="Liberation Sans Narrow"/>
              <a:cs typeface="Liberation Sans Narrow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1120" rIns="0" bIns="0" rtlCol="0" vert="horz">
            <a:spAutoFit/>
          </a:bodyPr>
          <a:lstStyle/>
          <a:p>
            <a:pPr marL="12700" marR="5080">
              <a:lnSpc>
                <a:spcPts val="1889"/>
              </a:lnSpc>
              <a:spcBef>
                <a:spcPts val="560"/>
              </a:spcBef>
            </a:pPr>
            <a:r>
              <a:rPr dirty="0" spc="95" i="1"/>
              <a:t>RENATA</a:t>
            </a:r>
            <a:r>
              <a:rPr dirty="0" spc="95"/>
              <a:t> </a:t>
            </a:r>
            <a:r>
              <a:rPr dirty="0" spc="105"/>
              <a:t>FRANÇA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42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dirty="0" sz="2150" spc="335"/>
              <a:t>COM</a:t>
            </a:r>
            <a:r>
              <a:rPr dirty="0" sz="2150" spc="45"/>
              <a:t> </a:t>
            </a:r>
            <a:r>
              <a:rPr dirty="0" sz="2150" spc="195"/>
              <a:t>OS</a:t>
            </a:r>
            <a:r>
              <a:rPr dirty="0" sz="2150" spc="45"/>
              <a:t> </a:t>
            </a:r>
            <a:r>
              <a:rPr dirty="0" sz="2150" spc="95"/>
              <a:t>SELETORES</a:t>
            </a:r>
            <a:r>
              <a:rPr dirty="0" sz="2150" spc="45"/>
              <a:t> </a:t>
            </a:r>
            <a:r>
              <a:rPr dirty="0" sz="2150" spc="190"/>
              <a:t>DE</a:t>
            </a:r>
            <a:r>
              <a:rPr dirty="0" sz="2150" spc="45"/>
              <a:t> </a:t>
            </a:r>
            <a:r>
              <a:rPr dirty="0" sz="2150" spc="125"/>
              <a:t>FILHOS,</a:t>
            </a:r>
            <a:r>
              <a:rPr dirty="0" sz="2150" spc="45"/>
              <a:t> </a:t>
            </a:r>
            <a:r>
              <a:rPr dirty="0" sz="2150" spc="165"/>
              <a:t>VOCÊ</a:t>
            </a:r>
            <a:r>
              <a:rPr dirty="0" sz="2150" spc="45"/>
              <a:t> </a:t>
            </a:r>
            <a:r>
              <a:rPr dirty="0" sz="2150" spc="210"/>
              <a:t>PODE</a:t>
            </a:r>
            <a:r>
              <a:rPr dirty="0" sz="2150" spc="45"/>
              <a:t> </a:t>
            </a:r>
            <a:r>
              <a:rPr dirty="0" sz="2150" spc="105"/>
              <a:t>ESTILIZAR</a:t>
            </a:r>
            <a:r>
              <a:rPr dirty="0" sz="2150" spc="105" i="1"/>
              <a:t> </a:t>
            </a:r>
            <a:r>
              <a:rPr dirty="0" sz="2150" spc="170" i="1"/>
              <a:t>ELEMENTOS</a:t>
            </a:r>
            <a:r>
              <a:rPr dirty="0" sz="2150" spc="45" i="1"/>
              <a:t> </a:t>
            </a:r>
            <a:r>
              <a:rPr dirty="0" sz="2150" spc="220" i="1"/>
              <a:t>QUE</a:t>
            </a:r>
            <a:r>
              <a:rPr dirty="0" sz="2150" spc="50" i="1"/>
              <a:t> </a:t>
            </a:r>
            <a:r>
              <a:rPr dirty="0" sz="2150" spc="200" i="1"/>
              <a:t>SÃO</a:t>
            </a:r>
            <a:r>
              <a:rPr dirty="0" sz="2150" spc="45" i="1"/>
              <a:t> </a:t>
            </a:r>
            <a:r>
              <a:rPr dirty="0" sz="2150" spc="145" i="1"/>
              <a:t>FILHOS</a:t>
            </a:r>
            <a:r>
              <a:rPr dirty="0" sz="2150" spc="50" i="1"/>
              <a:t> </a:t>
            </a:r>
            <a:r>
              <a:rPr dirty="0" sz="2150" spc="155" i="1"/>
              <a:t>DIRETOS</a:t>
            </a:r>
            <a:r>
              <a:rPr dirty="0" sz="2150" spc="50" i="1"/>
              <a:t> </a:t>
            </a:r>
            <a:r>
              <a:rPr dirty="0" sz="2150" spc="190" i="1"/>
              <a:t>DE</a:t>
            </a:r>
            <a:r>
              <a:rPr dirty="0" sz="2150" spc="45" i="1"/>
              <a:t> </a:t>
            </a:r>
            <a:r>
              <a:rPr dirty="0" sz="2150" spc="195" i="1"/>
              <a:t>OUTROS </a:t>
            </a:r>
            <a:r>
              <a:rPr dirty="0" sz="2150" spc="155" i="1"/>
              <a:t>ELEMENTOS.</a:t>
            </a:r>
            <a:r>
              <a:rPr dirty="0" sz="2150" spc="55" i="1"/>
              <a:t> </a:t>
            </a:r>
            <a:r>
              <a:rPr dirty="0" sz="2150" spc="180" i="1"/>
              <a:t>POR</a:t>
            </a:r>
            <a:r>
              <a:rPr dirty="0" sz="2150" spc="55" i="1"/>
              <a:t> </a:t>
            </a:r>
            <a:r>
              <a:rPr dirty="0" sz="2150" spc="140" i="1"/>
              <a:t>EXEMPLO:</a:t>
            </a:r>
            <a:endParaRPr sz="215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1120" rIns="0" bIns="0" rtlCol="0" vert="horz">
            <a:spAutoFit/>
          </a:bodyPr>
          <a:lstStyle/>
          <a:p>
            <a:pPr marL="12700" marR="5080">
              <a:lnSpc>
                <a:spcPts val="1889"/>
              </a:lnSpc>
              <a:spcBef>
                <a:spcPts val="560"/>
              </a:spcBef>
            </a:pPr>
            <a:r>
              <a:rPr dirty="0" spc="95" i="1"/>
              <a:t>RENATA</a:t>
            </a:r>
            <a:r>
              <a:rPr dirty="0" spc="95"/>
              <a:t> </a:t>
            </a:r>
            <a:r>
              <a:rPr dirty="0" spc="105"/>
              <a:t>FRANÇA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-12700" y="-80422"/>
            <a:ext cx="2143125" cy="193040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2150" spc="-355">
                <a:solidFill>
                  <a:srgbClr val="FFFFFF"/>
                </a:solidFill>
                <a:latin typeface="Verdana"/>
                <a:cs typeface="Verdana"/>
              </a:rPr>
              <a:t>&lt;!-</a:t>
            </a:r>
            <a:r>
              <a:rPr dirty="0" sz="2150" spc="-135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215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60">
                <a:solidFill>
                  <a:srgbClr val="FFFFFF"/>
                </a:solidFill>
                <a:latin typeface="Verdana"/>
                <a:cs typeface="Verdana"/>
              </a:rPr>
              <a:t>HTML</a:t>
            </a:r>
            <a:r>
              <a:rPr dirty="0" sz="215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140">
                <a:solidFill>
                  <a:srgbClr val="FFFFFF"/>
                </a:solidFill>
                <a:latin typeface="Verdana"/>
                <a:cs typeface="Verdana"/>
              </a:rPr>
              <a:t>--</a:t>
            </a:r>
            <a:r>
              <a:rPr dirty="0" sz="2150" spc="-53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150" spc="-305">
                <a:solidFill>
                  <a:srgbClr val="FFFFFF"/>
                </a:solidFill>
                <a:latin typeface="Verdana"/>
                <a:cs typeface="Verdana"/>
              </a:rPr>
              <a:t>&lt;UL&gt;</a:t>
            </a:r>
            <a:endParaRPr sz="2150">
              <a:latin typeface="Verdana"/>
              <a:cs typeface="Verdana"/>
            </a:endParaRPr>
          </a:p>
          <a:p>
            <a:pPr marL="137795">
              <a:lnSpc>
                <a:spcPct val="100000"/>
              </a:lnSpc>
              <a:spcBef>
                <a:spcPts val="420"/>
              </a:spcBef>
            </a:pPr>
            <a:r>
              <a:rPr dirty="0" sz="2150" spc="-260">
                <a:solidFill>
                  <a:srgbClr val="FFFFFF"/>
                </a:solidFill>
                <a:latin typeface="Verdana"/>
                <a:cs typeface="Verdana"/>
              </a:rPr>
              <a:t>&lt;LI&gt;ITEM</a:t>
            </a:r>
            <a:r>
              <a:rPr dirty="0" sz="215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325">
                <a:solidFill>
                  <a:srgbClr val="FFFFFF"/>
                </a:solidFill>
                <a:latin typeface="Verdana"/>
                <a:cs typeface="Verdana"/>
              </a:rPr>
              <a:t>1&lt;/LI&gt;</a:t>
            </a:r>
            <a:endParaRPr sz="2150">
              <a:latin typeface="Verdana"/>
              <a:cs typeface="Verdana"/>
            </a:endParaRPr>
          </a:p>
          <a:p>
            <a:pPr marL="137795">
              <a:lnSpc>
                <a:spcPct val="100000"/>
              </a:lnSpc>
              <a:spcBef>
                <a:spcPts val="420"/>
              </a:spcBef>
            </a:pPr>
            <a:r>
              <a:rPr dirty="0" sz="2150" spc="-260">
                <a:solidFill>
                  <a:srgbClr val="FFFFFF"/>
                </a:solidFill>
                <a:latin typeface="Verdana"/>
                <a:cs typeface="Verdana"/>
              </a:rPr>
              <a:t>&lt;LI&gt;ITEM</a:t>
            </a:r>
            <a:r>
              <a:rPr dirty="0" sz="215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325">
                <a:solidFill>
                  <a:srgbClr val="FFFFFF"/>
                </a:solidFill>
                <a:latin typeface="Verdana"/>
                <a:cs typeface="Verdana"/>
              </a:rPr>
              <a:t>2&lt;/LI&gt;</a:t>
            </a: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150" spc="-300">
                <a:solidFill>
                  <a:srgbClr val="FFFFFF"/>
                </a:solidFill>
                <a:latin typeface="Verdana"/>
                <a:cs typeface="Verdana"/>
              </a:rPr>
              <a:t>&lt;/UL&gt;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1120" rIns="0" bIns="0" rtlCol="0" vert="horz">
            <a:spAutoFit/>
          </a:bodyPr>
          <a:lstStyle/>
          <a:p>
            <a:pPr marL="12700" marR="5080">
              <a:lnSpc>
                <a:spcPts val="1889"/>
              </a:lnSpc>
              <a:spcBef>
                <a:spcPts val="560"/>
              </a:spcBef>
            </a:pPr>
            <a:r>
              <a:rPr dirty="0" spc="95" i="1"/>
              <a:t>RENATA</a:t>
            </a:r>
            <a:r>
              <a:rPr dirty="0" spc="95"/>
              <a:t> </a:t>
            </a:r>
            <a:r>
              <a:rPr dirty="0" spc="105"/>
              <a:t>FRANÇA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-12700" y="2791705"/>
            <a:ext cx="7430770" cy="2311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dirty="0" sz="2150" spc="29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//*</a:t>
            </a:r>
            <a:r>
              <a:rPr dirty="0" sz="2150" spc="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7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ESTILIZANDO</a:t>
            </a:r>
            <a:r>
              <a:rPr dirty="0" sz="2150" spc="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7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APENAS</a:t>
            </a:r>
            <a:r>
              <a:rPr dirty="0" sz="2150" spc="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9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OS</a:t>
            </a:r>
            <a:r>
              <a:rPr dirty="0" sz="2150" spc="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FILHOS</a:t>
            </a:r>
            <a:r>
              <a:rPr dirty="0" sz="2150" spc="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5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DIRETOS</a:t>
            </a:r>
            <a:r>
              <a:rPr dirty="0" sz="2150" spc="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9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DE</a:t>
            </a:r>
            <a:r>
              <a:rPr dirty="0" sz="2150" spc="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22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&lt;UL&gt;</a:t>
            </a:r>
            <a:r>
              <a:rPr dirty="0" sz="2150" spc="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27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*/</a:t>
            </a:r>
            <a:r>
              <a:rPr dirty="0" sz="2150" spc="27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7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UL</a:t>
            </a:r>
            <a:r>
              <a:rPr dirty="0" sz="2150" spc="3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26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&gt;</a:t>
            </a:r>
            <a:r>
              <a:rPr dirty="0" sz="2150" spc="4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6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LI</a:t>
            </a:r>
            <a:r>
              <a:rPr dirty="0" sz="2150" spc="4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0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{</a:t>
            </a:r>
            <a:endParaRPr sz="2150">
              <a:latin typeface="Liberation Sans Narrow"/>
              <a:cs typeface="Liberation Sans Narrow"/>
            </a:endParaRPr>
          </a:p>
          <a:p>
            <a:pPr marL="146050">
              <a:lnSpc>
                <a:spcPct val="100000"/>
              </a:lnSpc>
              <a:spcBef>
                <a:spcPts val="420"/>
              </a:spcBef>
            </a:pPr>
            <a:r>
              <a:rPr dirty="0" sz="2150" spc="135" b="1" i="1">
                <a:solidFill>
                  <a:srgbClr val="00BE62"/>
                </a:solidFill>
                <a:latin typeface="Liberation Sans Narrow"/>
                <a:cs typeface="Liberation Sans Narrow"/>
              </a:rPr>
              <a:t>LIST-</a:t>
            </a:r>
            <a:r>
              <a:rPr dirty="0" sz="2150" spc="114" b="1" i="1">
                <a:solidFill>
                  <a:srgbClr val="00BE62"/>
                </a:solidFill>
                <a:latin typeface="Liberation Sans Narrow"/>
                <a:cs typeface="Liberation Sans Narrow"/>
              </a:rPr>
              <a:t>STYLE-</a:t>
            </a:r>
            <a:r>
              <a:rPr dirty="0" sz="2150" spc="75" b="1" i="1">
                <a:solidFill>
                  <a:srgbClr val="00BE62"/>
                </a:solidFill>
                <a:latin typeface="Liberation Sans Narrow"/>
                <a:cs typeface="Liberation Sans Narrow"/>
              </a:rPr>
              <a:t>TYPE: </a:t>
            </a:r>
            <a:r>
              <a:rPr dirty="0" sz="2150" spc="15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NONE;</a:t>
            </a:r>
            <a:endParaRPr sz="215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150" spc="10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}</a:t>
            </a:r>
            <a:endParaRPr sz="215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950"/>
              </a:spcBef>
            </a:pPr>
            <a:endParaRPr sz="215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</a:pPr>
            <a:r>
              <a:rPr dirty="0" sz="2150" spc="10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}</a:t>
            </a:r>
            <a:endParaRPr sz="215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5569" rIns="0" bIns="0" rtlCol="0" vert="horz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5"/>
              </a:spcBef>
            </a:pPr>
            <a:r>
              <a:rPr dirty="0" spc="185"/>
              <a:t>SELETORES</a:t>
            </a:r>
            <a:r>
              <a:rPr dirty="0" spc="80"/>
              <a:t> </a:t>
            </a:r>
            <a:r>
              <a:rPr dirty="0" spc="370"/>
              <a:t>DE</a:t>
            </a:r>
            <a:r>
              <a:rPr dirty="0" spc="85"/>
              <a:t> </a:t>
            </a:r>
            <a:r>
              <a:rPr dirty="0" spc="265"/>
              <a:t>ADJACENTES:</a:t>
            </a:r>
            <a:r>
              <a:rPr dirty="0" spc="265" i="1"/>
              <a:t> </a:t>
            </a:r>
            <a:r>
              <a:rPr dirty="0" spc="355" i="1"/>
              <a:t>ESTILIZANDO</a:t>
            </a:r>
            <a:r>
              <a:rPr dirty="0" spc="100" i="1"/>
              <a:t> </a:t>
            </a:r>
            <a:r>
              <a:rPr dirty="0" spc="335" i="1"/>
              <a:t>ELEMENTOS </a:t>
            </a:r>
            <a:r>
              <a:rPr dirty="0" spc="430" i="1"/>
              <a:t>IMEDIATAMENTE</a:t>
            </a:r>
            <a:r>
              <a:rPr dirty="0" spc="110" i="1"/>
              <a:t> </a:t>
            </a:r>
            <a:r>
              <a:rPr dirty="0" spc="360" i="1"/>
              <a:t>APÓS </a:t>
            </a:r>
            <a:r>
              <a:rPr dirty="0" spc="409" i="1"/>
              <a:t>OUTROS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1120" rIns="0" bIns="0" rtlCol="0" vert="horz">
            <a:spAutoFit/>
          </a:bodyPr>
          <a:lstStyle/>
          <a:p>
            <a:pPr marL="12700" marR="5080">
              <a:lnSpc>
                <a:spcPts val="1889"/>
              </a:lnSpc>
              <a:spcBef>
                <a:spcPts val="560"/>
              </a:spcBef>
            </a:pPr>
            <a:r>
              <a:rPr dirty="0" spc="95" i="1"/>
              <a:t>RENATA</a:t>
            </a:r>
            <a:r>
              <a:rPr dirty="0" spc="95"/>
              <a:t> </a:t>
            </a:r>
            <a:r>
              <a:rPr dirty="0" spc="105"/>
              <a:t>FRANÇA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4767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dirty="0" sz="2150" spc="195"/>
              <a:t>OS</a:t>
            </a:r>
            <a:r>
              <a:rPr dirty="0" sz="2150" spc="45"/>
              <a:t> </a:t>
            </a:r>
            <a:r>
              <a:rPr dirty="0" sz="2150" spc="95"/>
              <a:t>SELETORES</a:t>
            </a:r>
            <a:r>
              <a:rPr dirty="0" sz="2150" spc="45"/>
              <a:t> </a:t>
            </a:r>
            <a:r>
              <a:rPr dirty="0" sz="2150" spc="190"/>
              <a:t>DE</a:t>
            </a:r>
            <a:r>
              <a:rPr dirty="0" sz="2150" spc="45"/>
              <a:t> </a:t>
            </a:r>
            <a:r>
              <a:rPr dirty="0" sz="2150" spc="160"/>
              <a:t>ADJACENTES</a:t>
            </a:r>
            <a:r>
              <a:rPr dirty="0" sz="2150" spc="45"/>
              <a:t> </a:t>
            </a:r>
            <a:r>
              <a:rPr dirty="0" sz="2150" spc="210"/>
              <a:t>PERMITEM</a:t>
            </a:r>
            <a:r>
              <a:rPr dirty="0" sz="2150" spc="45"/>
              <a:t> </a:t>
            </a:r>
            <a:r>
              <a:rPr dirty="0" sz="2150" spc="105"/>
              <a:t>ESTILIZAR</a:t>
            </a:r>
            <a:r>
              <a:rPr dirty="0" sz="2150" spc="105" i="1"/>
              <a:t> </a:t>
            </a:r>
            <a:r>
              <a:rPr dirty="0" sz="2150" spc="170" i="1"/>
              <a:t>ELEMENTOS</a:t>
            </a:r>
            <a:r>
              <a:rPr dirty="0" sz="2150" spc="50" i="1"/>
              <a:t> </a:t>
            </a:r>
            <a:r>
              <a:rPr dirty="0" sz="2150" spc="220" i="1"/>
              <a:t>QUE</a:t>
            </a:r>
            <a:r>
              <a:rPr dirty="0" sz="2150" spc="55" i="1"/>
              <a:t> </a:t>
            </a:r>
            <a:r>
              <a:rPr dirty="0" sz="2150" spc="160" i="1"/>
              <a:t>ESTÃO</a:t>
            </a:r>
            <a:r>
              <a:rPr dirty="0" sz="2150" spc="55" i="1"/>
              <a:t> </a:t>
            </a:r>
            <a:r>
              <a:rPr dirty="0" sz="2150" spc="215" i="1"/>
              <a:t>IMEDIATAMENTE</a:t>
            </a:r>
            <a:r>
              <a:rPr dirty="0" sz="2150" spc="50" i="1"/>
              <a:t> </a:t>
            </a:r>
            <a:r>
              <a:rPr dirty="0" sz="2150" spc="190" i="1"/>
              <a:t>APÓS</a:t>
            </a:r>
            <a:r>
              <a:rPr dirty="0" sz="2150" spc="55" i="1"/>
              <a:t> </a:t>
            </a:r>
            <a:r>
              <a:rPr dirty="0" sz="2150" spc="195" i="1"/>
              <a:t>OUTROS </a:t>
            </a:r>
            <a:r>
              <a:rPr dirty="0" sz="2150" spc="155" i="1"/>
              <a:t>ELEMENTOS.</a:t>
            </a:r>
            <a:r>
              <a:rPr dirty="0" sz="2150" spc="65" i="1"/>
              <a:t> </a:t>
            </a:r>
            <a:r>
              <a:rPr dirty="0" sz="2150" spc="70" i="1"/>
              <a:t>VEJA:</a:t>
            </a:r>
            <a:endParaRPr sz="215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1120" rIns="0" bIns="0" rtlCol="0" vert="horz">
            <a:spAutoFit/>
          </a:bodyPr>
          <a:lstStyle/>
          <a:p>
            <a:pPr marL="12700" marR="5080">
              <a:lnSpc>
                <a:spcPts val="1889"/>
              </a:lnSpc>
              <a:spcBef>
                <a:spcPts val="560"/>
              </a:spcBef>
            </a:pPr>
            <a:r>
              <a:rPr dirty="0" spc="95" i="1"/>
              <a:t>RENATA</a:t>
            </a:r>
            <a:r>
              <a:rPr dirty="0" spc="95"/>
              <a:t> </a:t>
            </a:r>
            <a:r>
              <a:rPr dirty="0" spc="105"/>
              <a:t>FRANÇA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-12700" y="-80422"/>
            <a:ext cx="2916555" cy="154940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2150" spc="-355">
                <a:solidFill>
                  <a:srgbClr val="FFFFFF"/>
                </a:solidFill>
                <a:latin typeface="Verdana"/>
                <a:cs typeface="Verdana"/>
              </a:rPr>
              <a:t>&lt;!-</a:t>
            </a:r>
            <a:r>
              <a:rPr dirty="0" sz="2150" spc="-135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215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60">
                <a:solidFill>
                  <a:srgbClr val="FFFFFF"/>
                </a:solidFill>
                <a:latin typeface="Verdana"/>
                <a:cs typeface="Verdana"/>
              </a:rPr>
              <a:t>HTML</a:t>
            </a:r>
            <a:r>
              <a:rPr dirty="0" sz="215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140">
                <a:solidFill>
                  <a:srgbClr val="FFFFFF"/>
                </a:solidFill>
                <a:latin typeface="Verdana"/>
                <a:cs typeface="Verdana"/>
              </a:rPr>
              <a:t>--</a:t>
            </a:r>
            <a:r>
              <a:rPr dirty="0" sz="2150" spc="-53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150" spc="-210">
                <a:solidFill>
                  <a:srgbClr val="FFFFFF"/>
                </a:solidFill>
                <a:latin typeface="Verdana"/>
                <a:cs typeface="Verdana"/>
              </a:rPr>
              <a:t>&lt;H2&gt;TÍTULO</a:t>
            </a:r>
            <a:r>
              <a:rPr dirty="0" sz="215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75">
                <a:solidFill>
                  <a:srgbClr val="FFFFFF"/>
                </a:solidFill>
                <a:latin typeface="Verdana"/>
                <a:cs typeface="Verdana"/>
              </a:rPr>
              <a:t>1&lt;/H2&gt;</a:t>
            </a: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150" spc="-165">
                <a:solidFill>
                  <a:srgbClr val="FFFFFF"/>
                </a:solidFill>
                <a:latin typeface="Verdana"/>
                <a:cs typeface="Verdana"/>
              </a:rPr>
              <a:t>&lt;P&gt;PARÁGRAFO</a:t>
            </a:r>
            <a:r>
              <a:rPr dirty="0" sz="215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295">
                <a:solidFill>
                  <a:srgbClr val="FFFFFF"/>
                </a:solidFill>
                <a:latin typeface="Verdana"/>
                <a:cs typeface="Verdana"/>
              </a:rPr>
              <a:t>1&lt;/P&gt;</a:t>
            </a: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150" spc="-165">
                <a:solidFill>
                  <a:srgbClr val="FFFFFF"/>
                </a:solidFill>
                <a:latin typeface="Verdana"/>
                <a:cs typeface="Verdana"/>
              </a:rPr>
              <a:t>&lt;P&gt;PARÁGRAFO</a:t>
            </a:r>
            <a:r>
              <a:rPr dirty="0" sz="215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295">
                <a:solidFill>
                  <a:srgbClr val="FFFFFF"/>
                </a:solidFill>
                <a:latin typeface="Verdana"/>
                <a:cs typeface="Verdana"/>
              </a:rPr>
              <a:t>2&lt;/P&gt;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1120" rIns="0" bIns="0" rtlCol="0" vert="horz">
            <a:spAutoFit/>
          </a:bodyPr>
          <a:lstStyle/>
          <a:p>
            <a:pPr marL="12700" marR="5080">
              <a:lnSpc>
                <a:spcPts val="1889"/>
              </a:lnSpc>
              <a:spcBef>
                <a:spcPts val="560"/>
              </a:spcBef>
            </a:pPr>
            <a:r>
              <a:rPr dirty="0" spc="95" i="1"/>
              <a:t>RENATA</a:t>
            </a:r>
            <a:r>
              <a:rPr dirty="0" spc="95"/>
              <a:t> </a:t>
            </a:r>
            <a:r>
              <a:rPr dirty="0" spc="105"/>
              <a:t>FRANÇA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-12700" y="2791705"/>
            <a:ext cx="5534025" cy="1930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dirty="0" sz="2150" spc="29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/*</a:t>
            </a:r>
            <a:r>
              <a:rPr dirty="0" sz="2150" spc="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7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ESTILIZANDO</a:t>
            </a:r>
            <a:r>
              <a:rPr dirty="0" sz="2150" spc="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6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PARÁGRAFOS</a:t>
            </a:r>
            <a:r>
              <a:rPr dirty="0" sz="2150" spc="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22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QUE</a:t>
            </a:r>
            <a:r>
              <a:rPr dirty="0" sz="2150" spc="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ESTÃO</a:t>
            </a:r>
            <a:r>
              <a:rPr dirty="0" sz="2150" spc="1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21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IMEDIATAMENTE</a:t>
            </a:r>
            <a:r>
              <a:rPr dirty="0" sz="2150" spc="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9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APÓS</a:t>
            </a:r>
            <a:r>
              <a:rPr dirty="0" sz="2150" spc="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44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UM</a:t>
            </a:r>
            <a:r>
              <a:rPr dirty="0" sz="2150" spc="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29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&lt;H2&gt;</a:t>
            </a:r>
            <a:r>
              <a:rPr dirty="0" sz="2150" spc="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27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*/</a:t>
            </a:r>
            <a:endParaRPr sz="215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150" spc="32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H2</a:t>
            </a:r>
            <a:r>
              <a:rPr dirty="0" sz="2150" spc="3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26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+</a:t>
            </a:r>
            <a:r>
              <a:rPr dirty="0" sz="2150" spc="4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7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P</a:t>
            </a:r>
            <a:r>
              <a:rPr dirty="0" sz="2150" spc="4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0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{</a:t>
            </a:r>
            <a:endParaRPr sz="2150">
              <a:latin typeface="Liberation Sans Narrow"/>
              <a:cs typeface="Liberation Sans Narrow"/>
            </a:endParaRPr>
          </a:p>
          <a:p>
            <a:pPr marL="146050">
              <a:lnSpc>
                <a:spcPct val="100000"/>
              </a:lnSpc>
              <a:spcBef>
                <a:spcPts val="420"/>
              </a:spcBef>
            </a:pPr>
            <a:r>
              <a:rPr dirty="0" sz="2150" spc="220" b="1" i="1">
                <a:solidFill>
                  <a:srgbClr val="00BE62"/>
                </a:solidFill>
                <a:latin typeface="Liberation Sans Narrow"/>
                <a:cs typeface="Liberation Sans Narrow"/>
              </a:rPr>
              <a:t>FONT-</a:t>
            </a:r>
            <a:r>
              <a:rPr dirty="0" sz="2150" spc="55" b="1" i="1">
                <a:solidFill>
                  <a:srgbClr val="00BE62"/>
                </a:solidFill>
                <a:latin typeface="Liberation Sans Narrow"/>
                <a:cs typeface="Liberation Sans Narrow"/>
              </a:rPr>
              <a:t>STYLE</a:t>
            </a:r>
            <a:r>
              <a:rPr dirty="0" sz="2150" spc="5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:</a:t>
            </a:r>
            <a:r>
              <a:rPr dirty="0" sz="2150" spc="4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8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ITALIC;</a:t>
            </a:r>
            <a:endParaRPr sz="215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150" spc="10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}</a:t>
            </a:r>
            <a:endParaRPr sz="215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5569" rIns="0" bIns="0" rtlCol="0" vert="horz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5"/>
              </a:spcBef>
            </a:pPr>
            <a:r>
              <a:rPr dirty="0" spc="365"/>
              <a:t>CONCLUSÃO:</a:t>
            </a:r>
            <a:r>
              <a:rPr dirty="0" spc="105"/>
              <a:t> </a:t>
            </a:r>
            <a:r>
              <a:rPr dirty="0" spc="484"/>
              <a:t>AVANÇANDO</a:t>
            </a:r>
            <a:r>
              <a:rPr dirty="0" spc="484" i="1"/>
              <a:t> </a:t>
            </a:r>
            <a:r>
              <a:rPr dirty="0" spc="625" i="1"/>
              <a:t>NO</a:t>
            </a:r>
            <a:r>
              <a:rPr dirty="0" spc="70" i="1"/>
              <a:t> </a:t>
            </a:r>
            <a:r>
              <a:rPr dirty="0" spc="735" i="1"/>
              <a:t>MUNDO</a:t>
            </a:r>
            <a:r>
              <a:rPr dirty="0" spc="75" i="1"/>
              <a:t> </a:t>
            </a:r>
            <a:r>
              <a:rPr dirty="0" spc="640" i="1"/>
              <a:t>DO</a:t>
            </a:r>
            <a:r>
              <a:rPr dirty="0" spc="70" i="1"/>
              <a:t> </a:t>
            </a:r>
            <a:r>
              <a:rPr dirty="0" spc="195" i="1"/>
              <a:t>CSS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1120" rIns="0" bIns="0" rtlCol="0" vert="horz">
            <a:spAutoFit/>
          </a:bodyPr>
          <a:lstStyle/>
          <a:p>
            <a:pPr marL="12700" marR="5080">
              <a:lnSpc>
                <a:spcPts val="1889"/>
              </a:lnSpc>
              <a:spcBef>
                <a:spcPts val="560"/>
              </a:spcBef>
            </a:pPr>
            <a:r>
              <a:rPr dirty="0" spc="95" i="1"/>
              <a:t>RENATA</a:t>
            </a:r>
            <a:r>
              <a:rPr dirty="0" spc="95"/>
              <a:t> </a:t>
            </a:r>
            <a:r>
              <a:rPr dirty="0" spc="105"/>
              <a:t>FRANÇA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3225" y="260780"/>
            <a:ext cx="6534784" cy="4330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6050" spc="5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INTRODUÇÃO:</a:t>
            </a:r>
            <a:r>
              <a:rPr dirty="0" sz="6050" spc="5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6050" spc="54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DESBRAVANDO</a:t>
            </a:r>
            <a:r>
              <a:rPr dirty="0" sz="6050" spc="13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6050" spc="79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O </a:t>
            </a:r>
            <a:r>
              <a:rPr dirty="0" sz="6050" spc="101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MUNDO</a:t>
            </a:r>
            <a:r>
              <a:rPr dirty="0" sz="6050" spc="11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6050" spc="64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DOS </a:t>
            </a:r>
            <a:r>
              <a:rPr dirty="0" sz="6050" spc="254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SELETORES</a:t>
            </a:r>
            <a:r>
              <a:rPr dirty="0" sz="6050" spc="12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6050" spc="28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CSS</a:t>
            </a:r>
            <a:endParaRPr sz="6050">
              <a:latin typeface="Liberation Sans Narrow"/>
              <a:cs typeface="Liberation Sans Narrow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1120" rIns="0" bIns="0" rtlCol="0" vert="horz">
            <a:spAutoFit/>
          </a:bodyPr>
          <a:lstStyle/>
          <a:p>
            <a:pPr marL="12700" marR="5080">
              <a:lnSpc>
                <a:spcPts val="1889"/>
              </a:lnSpc>
              <a:spcBef>
                <a:spcPts val="560"/>
              </a:spcBef>
            </a:pPr>
            <a:r>
              <a:rPr dirty="0" spc="95" i="1"/>
              <a:t>RENATA</a:t>
            </a:r>
            <a:r>
              <a:rPr dirty="0" spc="95"/>
              <a:t> </a:t>
            </a:r>
            <a:r>
              <a:rPr dirty="0" spc="105"/>
              <a:t>FRANÇA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3225" y="344600"/>
            <a:ext cx="7329805" cy="2692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dirty="0" sz="2150" spc="27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DOMINAR</a:t>
            </a:r>
            <a:r>
              <a:rPr dirty="0" sz="2150" spc="5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9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OS</a:t>
            </a:r>
            <a:r>
              <a:rPr dirty="0" sz="2150" spc="5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9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SELETORES</a:t>
            </a:r>
            <a:r>
              <a:rPr dirty="0" sz="2150" spc="5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1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CSS</a:t>
            </a:r>
            <a:r>
              <a:rPr dirty="0" sz="2150" spc="5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É</a:t>
            </a:r>
            <a:r>
              <a:rPr dirty="0" sz="2150" spc="5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22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FUNDAMENTAL</a:t>
            </a:r>
            <a:r>
              <a:rPr dirty="0" sz="2150" spc="5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PARA</a:t>
            </a:r>
            <a:r>
              <a:rPr dirty="0" sz="2150" spc="1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2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CRIAR</a:t>
            </a:r>
            <a:r>
              <a:rPr dirty="0" sz="2150" spc="6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7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LAYOUTS</a:t>
            </a:r>
            <a:r>
              <a:rPr dirty="0" sz="2150" spc="6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8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FLEXÍVEIS</a:t>
            </a:r>
            <a:r>
              <a:rPr dirty="0" sz="2150" spc="6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E</a:t>
            </a:r>
            <a:r>
              <a:rPr dirty="0" sz="2150" spc="6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14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ESTILOS</a:t>
            </a:r>
            <a:r>
              <a:rPr dirty="0" sz="2150" spc="6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CONSISTENTES</a:t>
            </a:r>
            <a:r>
              <a:rPr dirty="0" sz="2150" spc="6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27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EM </a:t>
            </a:r>
            <a:r>
              <a:rPr dirty="0" sz="2150" spc="18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SUAS</a:t>
            </a:r>
            <a:r>
              <a:rPr dirty="0" sz="2150" spc="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9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PÁGINAS</a:t>
            </a:r>
            <a:r>
              <a:rPr dirty="0" sz="2150" spc="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WEB.</a:t>
            </a:r>
            <a:r>
              <a:rPr dirty="0" sz="2150" spc="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33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COM</a:t>
            </a:r>
            <a:r>
              <a:rPr dirty="0" sz="2150" spc="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8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ESTE</a:t>
            </a:r>
            <a:r>
              <a:rPr dirty="0" sz="2150" spc="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3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EBOOK,</a:t>
            </a:r>
            <a:r>
              <a:rPr dirty="0" sz="2150" spc="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6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VOCÊ</a:t>
            </a:r>
            <a:r>
              <a:rPr dirty="0" sz="2150" spc="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23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DEU</a:t>
            </a:r>
            <a:r>
              <a:rPr dirty="0" sz="2150" spc="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7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OS </a:t>
            </a:r>
            <a:r>
              <a:rPr dirty="0" sz="2150" spc="16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PRIMEIROS</a:t>
            </a:r>
            <a:r>
              <a:rPr dirty="0" sz="2150" spc="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5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PASSOS</a:t>
            </a:r>
            <a:r>
              <a:rPr dirty="0" sz="2150" spc="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6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PARA</a:t>
            </a:r>
            <a:r>
              <a:rPr dirty="0" sz="2150" spc="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6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SE</a:t>
            </a:r>
            <a:r>
              <a:rPr dirty="0" sz="2150" spc="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8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TORNAR</a:t>
            </a:r>
            <a:r>
              <a:rPr dirty="0" sz="2150" spc="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44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UM</a:t>
            </a:r>
            <a:r>
              <a:rPr dirty="0" sz="2150" spc="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5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MESTRE</a:t>
            </a:r>
            <a:r>
              <a:rPr dirty="0" sz="2150" spc="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27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EM </a:t>
            </a:r>
            <a:r>
              <a:rPr dirty="0" sz="2150" spc="9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CSS.</a:t>
            </a:r>
            <a:r>
              <a:rPr dirty="0" sz="2150" spc="6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21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CONTINUE</a:t>
            </a:r>
            <a:r>
              <a:rPr dirty="0" sz="2150" spc="6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9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EXPLORANDO</a:t>
            </a:r>
            <a:r>
              <a:rPr dirty="0" sz="2150" spc="6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E</a:t>
            </a:r>
            <a:r>
              <a:rPr dirty="0" sz="2150" spc="6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20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PRATICANDO</a:t>
            </a:r>
            <a:r>
              <a:rPr dirty="0" sz="2150" spc="6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PARA </a:t>
            </a:r>
            <a:r>
              <a:rPr dirty="0" sz="2150" spc="19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APRIMORAR</a:t>
            </a:r>
            <a:r>
              <a:rPr dirty="0" sz="2150" spc="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8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SUAS</a:t>
            </a:r>
            <a:r>
              <a:rPr dirty="0" sz="2150" spc="5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7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HABILIDADES</a:t>
            </a:r>
            <a:r>
              <a:rPr dirty="0" sz="2150" spc="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E</a:t>
            </a:r>
            <a:r>
              <a:rPr dirty="0" sz="2150" spc="5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2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CRIAR</a:t>
            </a:r>
            <a:r>
              <a:rPr dirty="0" sz="2150" spc="5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14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EXPERIÊNCIAS </a:t>
            </a:r>
            <a:r>
              <a:rPr dirty="0" sz="2150" spc="12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INCRÍVEIS</a:t>
            </a:r>
            <a:r>
              <a:rPr dirty="0" sz="2150" spc="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26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NA</a:t>
            </a:r>
            <a:r>
              <a:rPr dirty="0" sz="2150" spc="5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3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WEB.</a:t>
            </a:r>
            <a:endParaRPr sz="2150">
              <a:latin typeface="Liberation Sans Narrow"/>
              <a:cs typeface="Liberation Sans Narrow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1120" rIns="0" bIns="0" rtlCol="0" vert="horz">
            <a:spAutoFit/>
          </a:bodyPr>
          <a:lstStyle/>
          <a:p>
            <a:pPr marL="12700" marR="5080">
              <a:lnSpc>
                <a:spcPts val="1889"/>
              </a:lnSpc>
              <a:spcBef>
                <a:spcPts val="560"/>
              </a:spcBef>
            </a:pPr>
            <a:r>
              <a:rPr dirty="0" spc="95" i="1"/>
              <a:t>RENATA</a:t>
            </a:r>
            <a:r>
              <a:rPr dirty="0" spc="95"/>
              <a:t> </a:t>
            </a:r>
            <a:r>
              <a:rPr dirty="0" spc="105"/>
              <a:t>FRANÇA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225" y="3043734"/>
            <a:ext cx="7138670" cy="7613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6600"/>
              </a:lnSpc>
              <a:spcBef>
                <a:spcPts val="90"/>
              </a:spcBef>
            </a:pPr>
            <a:r>
              <a:rPr dirty="0" sz="2150" spc="114"/>
              <a:t>ESPERO</a:t>
            </a:r>
            <a:r>
              <a:rPr dirty="0" sz="2150" spc="45"/>
              <a:t> </a:t>
            </a:r>
            <a:r>
              <a:rPr dirty="0" sz="2150" spc="220"/>
              <a:t>QUE</a:t>
            </a:r>
            <a:r>
              <a:rPr dirty="0" sz="2150" spc="50"/>
              <a:t> </a:t>
            </a:r>
            <a:r>
              <a:rPr dirty="0" sz="2150" spc="80"/>
              <a:t>ESTE</a:t>
            </a:r>
            <a:r>
              <a:rPr dirty="0" sz="2150" spc="50"/>
              <a:t> </a:t>
            </a:r>
            <a:r>
              <a:rPr dirty="0" sz="2150" spc="220"/>
              <a:t>GUIA</a:t>
            </a:r>
            <a:r>
              <a:rPr dirty="0" sz="2150" spc="45"/>
              <a:t> </a:t>
            </a:r>
            <a:r>
              <a:rPr dirty="0" sz="2150" spc="210"/>
              <a:t>TENHA</a:t>
            </a:r>
            <a:r>
              <a:rPr dirty="0" sz="2150" spc="50"/>
              <a:t> </a:t>
            </a:r>
            <a:r>
              <a:rPr dirty="0" sz="2150" spc="204"/>
              <a:t>SIDO</a:t>
            </a:r>
            <a:r>
              <a:rPr dirty="0" sz="2150" spc="50"/>
              <a:t> </a:t>
            </a:r>
            <a:r>
              <a:rPr dirty="0" sz="2150" spc="150"/>
              <a:t>ÚTIL</a:t>
            </a:r>
            <a:r>
              <a:rPr dirty="0" sz="2150" spc="45"/>
              <a:t> </a:t>
            </a:r>
            <a:r>
              <a:rPr dirty="0" sz="2150" spc="165"/>
              <a:t>PARA</a:t>
            </a:r>
            <a:r>
              <a:rPr dirty="0" sz="2150" spc="50"/>
              <a:t> </a:t>
            </a:r>
            <a:r>
              <a:rPr dirty="0" sz="2150" spc="110"/>
              <a:t>VOCÊ!</a:t>
            </a:r>
            <a:r>
              <a:rPr dirty="0" sz="2150" spc="110" i="1"/>
              <a:t> </a:t>
            </a:r>
            <a:r>
              <a:rPr dirty="0" sz="2150" spc="195" i="1"/>
              <a:t>HAPPY</a:t>
            </a:r>
            <a:r>
              <a:rPr dirty="0" sz="2150" spc="45" i="1"/>
              <a:t> </a:t>
            </a:r>
            <a:r>
              <a:rPr dirty="0" sz="2150" spc="195" i="1"/>
              <a:t>CODING!</a:t>
            </a:r>
            <a:r>
              <a:rPr dirty="0" sz="2150" spc="45" i="1"/>
              <a:t> </a:t>
            </a:r>
            <a:r>
              <a:rPr dirty="0" sz="2400" spc="985" b="0" i="0">
                <a:latin typeface="Symbola"/>
                <a:cs typeface="Symbola"/>
              </a:rPr>
              <a:t>🎉</a:t>
            </a:r>
            <a:endParaRPr sz="2400">
              <a:latin typeface="Symbola"/>
              <a:cs typeface="Symbol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225" y="421130"/>
            <a:ext cx="5122545" cy="69151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395"/>
              <a:t>AGRADECIMENTOS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1120" rIns="0" bIns="0" rtlCol="0" vert="horz">
            <a:spAutoFit/>
          </a:bodyPr>
          <a:lstStyle/>
          <a:p>
            <a:pPr marL="12700" marR="5080">
              <a:lnSpc>
                <a:spcPts val="1889"/>
              </a:lnSpc>
              <a:spcBef>
                <a:spcPts val="560"/>
              </a:spcBef>
            </a:pPr>
            <a:r>
              <a:rPr dirty="0" spc="95" i="1"/>
              <a:t>RENATA</a:t>
            </a:r>
            <a:r>
              <a:rPr dirty="0" spc="95"/>
              <a:t> </a:t>
            </a:r>
            <a:r>
              <a:rPr dirty="0" spc="105"/>
              <a:t>FRANÇA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13225" y="1248614"/>
            <a:ext cx="7254875" cy="91122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650" spc="-125" b="1" i="1">
                <a:solidFill>
                  <a:srgbClr val="FFFFFF"/>
                </a:solidFill>
                <a:latin typeface="Verdana"/>
                <a:cs typeface="Verdana"/>
              </a:rPr>
              <a:t>AGRADEÇO</a:t>
            </a:r>
            <a:r>
              <a:rPr dirty="0" sz="1650" spc="-12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50" spc="-155" b="1" i="1">
                <a:solidFill>
                  <a:srgbClr val="FFFFFF"/>
                </a:solidFill>
                <a:latin typeface="Verdana"/>
                <a:cs typeface="Verdana"/>
              </a:rPr>
              <a:t>POR</a:t>
            </a:r>
            <a:r>
              <a:rPr dirty="0" sz="1650" spc="-12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50" spc="-135" b="1" i="1">
                <a:solidFill>
                  <a:srgbClr val="FFFFFF"/>
                </a:solidFill>
                <a:latin typeface="Verdana"/>
                <a:cs typeface="Verdana"/>
              </a:rPr>
              <a:t>VOCÊ</a:t>
            </a:r>
            <a:r>
              <a:rPr dirty="0" sz="1650" spc="-114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50" spc="-175" b="1" i="1">
                <a:solidFill>
                  <a:srgbClr val="FFFFFF"/>
                </a:solidFill>
                <a:latin typeface="Verdana"/>
                <a:cs typeface="Verdana"/>
              </a:rPr>
              <a:t>TER</a:t>
            </a:r>
            <a:r>
              <a:rPr dirty="0" sz="1650" spc="-12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50" spc="-204" b="1" i="1">
                <a:solidFill>
                  <a:srgbClr val="FFFFFF"/>
                </a:solidFill>
                <a:latin typeface="Verdana"/>
                <a:cs typeface="Verdana"/>
              </a:rPr>
              <a:t>LIDO</a:t>
            </a:r>
            <a:r>
              <a:rPr dirty="0" sz="1650" spc="-114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50" spc="-150" b="1" i="1">
                <a:solidFill>
                  <a:srgbClr val="FFFFFF"/>
                </a:solidFill>
                <a:latin typeface="Verdana"/>
                <a:cs typeface="Verdana"/>
              </a:rPr>
              <a:t>ATE</a:t>
            </a:r>
            <a:r>
              <a:rPr dirty="0" sz="1650" spc="-12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50" spc="-20" b="1" i="1">
                <a:solidFill>
                  <a:srgbClr val="FFFFFF"/>
                </a:solidFill>
                <a:latin typeface="Verdana"/>
                <a:cs typeface="Verdana"/>
              </a:rPr>
              <a:t>AQUI</a:t>
            </a:r>
            <a:endParaRPr sz="1650">
              <a:latin typeface="Verdana"/>
              <a:cs typeface="Verdana"/>
            </a:endParaRPr>
          </a:p>
          <a:p>
            <a:pPr marL="12700" marR="5080">
              <a:lnSpc>
                <a:spcPct val="117400"/>
              </a:lnSpc>
            </a:pPr>
            <a:r>
              <a:rPr dirty="0" sz="1650" spc="-130" b="1" i="1">
                <a:solidFill>
                  <a:srgbClr val="FFFFFF"/>
                </a:solidFill>
                <a:latin typeface="Verdana"/>
                <a:cs typeface="Verdana"/>
              </a:rPr>
              <a:t>NÃO</a:t>
            </a:r>
            <a:r>
              <a:rPr dirty="0" sz="1650" spc="-105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50" spc="-225" b="1" i="1">
                <a:solidFill>
                  <a:srgbClr val="FFFFFF"/>
                </a:solidFill>
                <a:latin typeface="Verdana"/>
                <a:cs typeface="Verdana"/>
              </a:rPr>
              <a:t>DEIXE</a:t>
            </a:r>
            <a:r>
              <a:rPr dirty="0" sz="1650" spc="-105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50" spc="-155" b="1" i="1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dirty="0" sz="1650" spc="-105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50" spc="-170" b="1" i="1">
                <a:solidFill>
                  <a:srgbClr val="FFFFFF"/>
                </a:solidFill>
                <a:latin typeface="Verdana"/>
                <a:cs typeface="Verdana"/>
              </a:rPr>
              <a:t>APRIMORAR</a:t>
            </a:r>
            <a:r>
              <a:rPr dirty="0" sz="1650" spc="-105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50" spc="-160" b="1" i="1">
                <a:solidFill>
                  <a:srgbClr val="FFFFFF"/>
                </a:solidFill>
                <a:latin typeface="Verdana"/>
                <a:cs typeface="Verdana"/>
              </a:rPr>
              <a:t>SEUS</a:t>
            </a:r>
            <a:r>
              <a:rPr dirty="0" sz="1650" spc="-105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50" spc="-145" b="1" i="1">
                <a:solidFill>
                  <a:srgbClr val="FFFFFF"/>
                </a:solidFill>
                <a:latin typeface="Verdana"/>
                <a:cs typeface="Verdana"/>
              </a:rPr>
              <a:t>ESTUDOS</a:t>
            </a:r>
            <a:r>
              <a:rPr dirty="0" sz="1650" spc="-105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50" spc="-175" b="1" i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650" spc="-10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50" spc="-125" b="1" i="1">
                <a:solidFill>
                  <a:srgbClr val="FFFFFF"/>
                </a:solidFill>
                <a:latin typeface="Verdana"/>
                <a:cs typeface="Verdana"/>
              </a:rPr>
              <a:t>COLOCAR</a:t>
            </a:r>
            <a:r>
              <a:rPr dirty="0" sz="1650" spc="-105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50" spc="-85" b="1" i="1">
                <a:solidFill>
                  <a:srgbClr val="FFFFFF"/>
                </a:solidFill>
                <a:latin typeface="Verdana"/>
                <a:cs typeface="Verdana"/>
              </a:rPr>
              <a:t>EM</a:t>
            </a:r>
            <a:r>
              <a:rPr dirty="0" sz="1650" spc="-105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50" spc="-180" b="1" i="1">
                <a:solidFill>
                  <a:srgbClr val="FFFFFF"/>
                </a:solidFill>
                <a:latin typeface="Verdana"/>
                <a:cs typeface="Verdana"/>
              </a:rPr>
              <a:t>PRATICA</a:t>
            </a:r>
            <a:r>
              <a:rPr dirty="0" sz="1650" spc="-105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50" spc="-50" b="1" i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650" spc="-5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50" spc="-125" b="1" i="1">
                <a:solidFill>
                  <a:srgbClr val="FFFFFF"/>
                </a:solidFill>
                <a:latin typeface="Verdana"/>
                <a:cs typeface="Verdana"/>
              </a:rPr>
              <a:t>QUE</a:t>
            </a:r>
            <a:r>
              <a:rPr dirty="0" sz="1650" spc="-12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50" spc="-35" b="1" i="1">
                <a:solidFill>
                  <a:srgbClr val="FFFFFF"/>
                </a:solidFill>
                <a:latin typeface="Verdana"/>
                <a:cs typeface="Verdana"/>
              </a:rPr>
              <a:t>APRENDEU.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540830" y="4518692"/>
            <a:ext cx="59734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000" spc="1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heavy" sz="2000" spc="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https://github.com/renatafranca12/Projeto-</a:t>
            </a:r>
            <a:r>
              <a:rPr dirty="0" u="heavy" sz="200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Ebook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3225" y="373175"/>
            <a:ext cx="7628255" cy="3835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dirty="0" sz="2150" spc="10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SEJA</a:t>
            </a:r>
            <a:r>
              <a:rPr dirty="0" sz="2150" spc="4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6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VOCÊ</a:t>
            </a:r>
            <a:r>
              <a:rPr dirty="0" sz="2150" spc="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44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UM</a:t>
            </a:r>
            <a:r>
              <a:rPr dirty="0" sz="2150" spc="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6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INICIANTE</a:t>
            </a:r>
            <a:r>
              <a:rPr dirty="0" sz="2150" spc="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31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OU</a:t>
            </a:r>
            <a:r>
              <a:rPr dirty="0" sz="2150" spc="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44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UM</a:t>
            </a:r>
            <a:r>
              <a:rPr dirty="0" sz="2150" spc="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6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DESENVOLVEDOR</a:t>
            </a:r>
            <a:r>
              <a:rPr dirty="0" sz="2150" spc="16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0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EXPERIENTE,</a:t>
            </a:r>
            <a:r>
              <a:rPr dirty="0" sz="2150" spc="4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9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COMPREENDER</a:t>
            </a:r>
            <a:r>
              <a:rPr dirty="0" sz="2150" spc="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9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OS</a:t>
            </a:r>
            <a:r>
              <a:rPr dirty="0" sz="2150" spc="4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9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SELETORES</a:t>
            </a:r>
            <a:r>
              <a:rPr dirty="0" sz="2150" spc="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1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CSS</a:t>
            </a:r>
            <a:r>
              <a:rPr dirty="0" sz="2150" spc="4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-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É </a:t>
            </a:r>
            <a:r>
              <a:rPr dirty="0" sz="2150" spc="12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ESSENCIAL</a:t>
            </a:r>
            <a:r>
              <a:rPr dirty="0" sz="2150" spc="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6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PARA</a:t>
            </a:r>
            <a:r>
              <a:rPr dirty="0" sz="2150" spc="5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2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CRIAR</a:t>
            </a:r>
            <a:r>
              <a:rPr dirty="0" sz="2150" spc="5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14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ESTILOS</a:t>
            </a:r>
            <a:r>
              <a:rPr dirty="0" sz="2150" spc="5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CONSISTENTES</a:t>
            </a:r>
            <a:r>
              <a:rPr dirty="0" sz="2150" spc="5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-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E </a:t>
            </a:r>
            <a:r>
              <a:rPr dirty="0" sz="2150" spc="10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EFICIENTES</a:t>
            </a:r>
            <a:r>
              <a:rPr dirty="0" sz="2150" spc="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29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EM</a:t>
            </a:r>
            <a:r>
              <a:rPr dirty="0" sz="2150" spc="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8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SUAS</a:t>
            </a:r>
            <a:r>
              <a:rPr dirty="0" sz="2150" spc="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9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PÁGINAS</a:t>
            </a:r>
            <a:r>
              <a:rPr dirty="0" sz="2150" spc="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WEB.</a:t>
            </a:r>
            <a:r>
              <a:rPr dirty="0" sz="2150" spc="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2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NESTE</a:t>
            </a:r>
            <a:r>
              <a:rPr dirty="0" sz="2150" spc="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2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EBOOK, </a:t>
            </a:r>
            <a:r>
              <a:rPr dirty="0" sz="2150" spc="26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VAMOS</a:t>
            </a:r>
            <a:r>
              <a:rPr dirty="0" sz="2150" spc="3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3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EXPLORAR</a:t>
            </a:r>
            <a:r>
              <a:rPr dirty="0" sz="2150" spc="4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9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OS</a:t>
            </a:r>
            <a:r>
              <a:rPr dirty="0" sz="2150" spc="4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PRINCIPAIS</a:t>
            </a:r>
            <a:r>
              <a:rPr dirty="0" sz="2150" spc="4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9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SELETORES</a:t>
            </a:r>
            <a:r>
              <a:rPr dirty="0" sz="2150" spc="4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1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CSS</a:t>
            </a:r>
            <a:r>
              <a:rPr dirty="0" sz="2150" spc="4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6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DE </a:t>
            </a:r>
            <a:r>
              <a:rPr dirty="0" sz="2150" spc="229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FORMA</a:t>
            </a:r>
            <a:r>
              <a:rPr dirty="0" sz="2150" spc="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3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CLARA</a:t>
            </a:r>
            <a:r>
              <a:rPr dirty="0" sz="2150" spc="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E</a:t>
            </a:r>
            <a:r>
              <a:rPr dirty="0" sz="2150" spc="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3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DIRETA,</a:t>
            </a:r>
            <a:r>
              <a:rPr dirty="0" sz="2150" spc="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26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ACOMPANHADOS</a:t>
            </a:r>
            <a:r>
              <a:rPr dirty="0" sz="2150" spc="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9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DE</a:t>
            </a:r>
            <a:r>
              <a:rPr dirty="0" sz="2150" spc="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6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EXEMPLOS </a:t>
            </a:r>
            <a:r>
              <a:rPr dirty="0" sz="2150" spc="15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PRÁTICOS</a:t>
            </a:r>
            <a:r>
              <a:rPr dirty="0" sz="2150" spc="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6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PARA</a:t>
            </a:r>
            <a:r>
              <a:rPr dirty="0" sz="2150" spc="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9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CONSOLIDAR</a:t>
            </a:r>
            <a:r>
              <a:rPr dirty="0" sz="2150" spc="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SEU</a:t>
            </a:r>
            <a:r>
              <a:rPr dirty="0" sz="2150" spc="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9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ENTENDIMENTO. </a:t>
            </a:r>
            <a:r>
              <a:rPr dirty="0" sz="2150" spc="13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PREPARE-</a:t>
            </a:r>
            <a:r>
              <a:rPr dirty="0" sz="2150" spc="6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SE</a:t>
            </a:r>
            <a:r>
              <a:rPr dirty="0" sz="2150" spc="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6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PARA</a:t>
            </a:r>
            <a:r>
              <a:rPr dirty="0" sz="2150" spc="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9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APRIMORAR</a:t>
            </a:r>
            <a:r>
              <a:rPr dirty="0" sz="2150" spc="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8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SUAS</a:t>
            </a:r>
            <a:r>
              <a:rPr dirty="0" sz="2150" spc="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7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HABILIDADES</a:t>
            </a:r>
            <a:r>
              <a:rPr dirty="0" sz="2150" spc="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27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EM </a:t>
            </a:r>
            <a:r>
              <a:rPr dirty="0" sz="2150" spc="11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CSS</a:t>
            </a:r>
            <a:r>
              <a:rPr dirty="0" sz="2150" spc="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E</a:t>
            </a:r>
            <a:r>
              <a:rPr dirty="0" sz="2150" spc="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9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ELEVAR</a:t>
            </a:r>
            <a:r>
              <a:rPr dirty="0" sz="2150" spc="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30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O</a:t>
            </a:r>
            <a:r>
              <a:rPr dirty="0" sz="2150" spc="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8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DESIGN</a:t>
            </a:r>
            <a:r>
              <a:rPr dirty="0" sz="2150" spc="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9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DE</a:t>
            </a:r>
            <a:r>
              <a:rPr dirty="0" sz="2150" spc="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8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SUAS</a:t>
            </a:r>
            <a:r>
              <a:rPr dirty="0" sz="2150" spc="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9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PÁGINAS</a:t>
            </a:r>
            <a:r>
              <a:rPr dirty="0" sz="2150" spc="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21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A</a:t>
            </a:r>
            <a:r>
              <a:rPr dirty="0" sz="2150" spc="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44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UM</a:t>
            </a:r>
            <a:r>
              <a:rPr dirty="0" sz="2150" spc="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25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NOVO </a:t>
            </a:r>
            <a:r>
              <a:rPr dirty="0" sz="2150" spc="19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PATAMAR.</a:t>
            </a:r>
            <a:endParaRPr sz="2150">
              <a:latin typeface="Liberation Sans Narrow"/>
              <a:cs typeface="Liberation Sans Narrow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1120" rIns="0" bIns="0" rtlCol="0" vert="horz">
            <a:spAutoFit/>
          </a:bodyPr>
          <a:lstStyle/>
          <a:p>
            <a:pPr marL="12700" marR="5080">
              <a:lnSpc>
                <a:spcPts val="1889"/>
              </a:lnSpc>
              <a:spcBef>
                <a:spcPts val="560"/>
              </a:spcBef>
            </a:pPr>
            <a:r>
              <a:rPr dirty="0" spc="95" i="1"/>
              <a:t>RENATA</a:t>
            </a:r>
            <a:r>
              <a:rPr dirty="0" spc="95"/>
              <a:t> </a:t>
            </a:r>
            <a:r>
              <a:rPr dirty="0" spc="105"/>
              <a:t>FRANÇA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3225" y="289998"/>
            <a:ext cx="5170170" cy="4787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95"/>
              </a:spcBef>
            </a:pPr>
            <a:r>
              <a:rPr dirty="0" sz="5350" spc="22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SELETORES</a:t>
            </a:r>
            <a:r>
              <a:rPr dirty="0" sz="5350" spc="10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5350" spc="42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DE</a:t>
            </a:r>
            <a:r>
              <a:rPr dirty="0" sz="5350" spc="42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5350" spc="3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ELEMENTOS: </a:t>
            </a:r>
            <a:r>
              <a:rPr dirty="0" sz="5350" spc="42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ESTILIZANDO </a:t>
            </a:r>
            <a:r>
              <a:rPr dirty="0" sz="5350" spc="53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COMPONENTES </a:t>
            </a:r>
            <a:r>
              <a:rPr dirty="0" sz="5350" spc="3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BÁSICOS</a:t>
            </a:r>
            <a:endParaRPr sz="5350">
              <a:latin typeface="Liberation Sans Narrow"/>
              <a:cs typeface="Liberation Sans Narrow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1120" rIns="0" bIns="0" rtlCol="0" vert="horz">
            <a:spAutoFit/>
          </a:bodyPr>
          <a:lstStyle/>
          <a:p>
            <a:pPr marL="12700" marR="5080">
              <a:lnSpc>
                <a:spcPts val="1889"/>
              </a:lnSpc>
              <a:spcBef>
                <a:spcPts val="560"/>
              </a:spcBef>
            </a:pPr>
            <a:r>
              <a:rPr dirty="0" spc="95" i="1"/>
              <a:t>RENATA</a:t>
            </a:r>
            <a:r>
              <a:rPr dirty="0" spc="95"/>
              <a:t> </a:t>
            </a:r>
            <a:r>
              <a:rPr dirty="0" spc="105"/>
              <a:t>FRANÇA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42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dirty="0" sz="2150" spc="195"/>
              <a:t>OS</a:t>
            </a:r>
            <a:r>
              <a:rPr dirty="0" sz="2150" spc="40"/>
              <a:t> </a:t>
            </a:r>
            <a:r>
              <a:rPr dirty="0" sz="2150" spc="95"/>
              <a:t>SELETORES</a:t>
            </a:r>
            <a:r>
              <a:rPr dirty="0" sz="2150" spc="45"/>
              <a:t> </a:t>
            </a:r>
            <a:r>
              <a:rPr dirty="0" sz="2150" spc="190"/>
              <a:t>DE</a:t>
            </a:r>
            <a:r>
              <a:rPr dirty="0" sz="2150" spc="45"/>
              <a:t> </a:t>
            </a:r>
            <a:r>
              <a:rPr dirty="0" sz="2150" spc="170"/>
              <a:t>ELEMENTOS</a:t>
            </a:r>
            <a:r>
              <a:rPr dirty="0" sz="2150" spc="40"/>
              <a:t> </a:t>
            </a:r>
            <a:r>
              <a:rPr dirty="0" sz="2150" spc="200"/>
              <a:t>SÃO</a:t>
            </a:r>
            <a:r>
              <a:rPr dirty="0" sz="2150" spc="45"/>
              <a:t> </a:t>
            </a:r>
            <a:r>
              <a:rPr dirty="0" sz="2150" spc="215"/>
              <a:t>A</a:t>
            </a:r>
            <a:r>
              <a:rPr dirty="0" sz="2150" spc="45"/>
              <a:t> </a:t>
            </a:r>
            <a:r>
              <a:rPr dirty="0" sz="2150" spc="105"/>
              <a:t>BASE</a:t>
            </a:r>
            <a:r>
              <a:rPr dirty="0" sz="2150" spc="40"/>
              <a:t> </a:t>
            </a:r>
            <a:r>
              <a:rPr dirty="0" sz="2150" spc="320"/>
              <a:t>DO</a:t>
            </a:r>
            <a:r>
              <a:rPr dirty="0" sz="2150" spc="45"/>
              <a:t> </a:t>
            </a:r>
            <a:r>
              <a:rPr dirty="0" sz="2150" spc="70"/>
              <a:t>CSS,</a:t>
            </a:r>
            <a:r>
              <a:rPr dirty="0" sz="2150" spc="70" i="1"/>
              <a:t> </a:t>
            </a:r>
            <a:r>
              <a:rPr dirty="0" sz="2150" spc="215" i="1"/>
              <a:t>PERMITINDO</a:t>
            </a:r>
            <a:r>
              <a:rPr dirty="0" sz="2150" spc="45" i="1"/>
              <a:t> </a:t>
            </a:r>
            <a:r>
              <a:rPr dirty="0" sz="2150" spc="220" i="1"/>
              <a:t>QUE</a:t>
            </a:r>
            <a:r>
              <a:rPr dirty="0" sz="2150" spc="45" i="1"/>
              <a:t> </a:t>
            </a:r>
            <a:r>
              <a:rPr dirty="0" sz="2150" spc="165" i="1"/>
              <a:t>VOCÊ</a:t>
            </a:r>
            <a:r>
              <a:rPr dirty="0" sz="2150" spc="45" i="1"/>
              <a:t> </a:t>
            </a:r>
            <a:r>
              <a:rPr dirty="0" sz="2150" spc="165" i="1"/>
              <a:t>APLIQUE</a:t>
            </a:r>
            <a:r>
              <a:rPr dirty="0" sz="2150" spc="45" i="1"/>
              <a:t> </a:t>
            </a:r>
            <a:r>
              <a:rPr dirty="0" sz="2150" spc="114" i="1"/>
              <a:t>ESTILOS</a:t>
            </a:r>
            <a:r>
              <a:rPr dirty="0" sz="2150" spc="45" i="1"/>
              <a:t> </a:t>
            </a:r>
            <a:r>
              <a:rPr dirty="0" sz="2150" spc="215" i="1"/>
              <a:t>A</a:t>
            </a:r>
            <a:r>
              <a:rPr dirty="0" sz="2150" spc="45" i="1"/>
              <a:t> </a:t>
            </a:r>
            <a:r>
              <a:rPr dirty="0" sz="2150" spc="160" i="1"/>
              <a:t>ELEMENTOS </a:t>
            </a:r>
            <a:r>
              <a:rPr dirty="0" sz="2150" spc="265" i="1"/>
              <a:t>HTML</a:t>
            </a:r>
            <a:r>
              <a:rPr dirty="0" sz="2150" spc="55" i="1"/>
              <a:t> </a:t>
            </a:r>
            <a:r>
              <a:rPr dirty="0" sz="2150" spc="105" i="1"/>
              <a:t>ESPECÍFICOS.</a:t>
            </a:r>
            <a:r>
              <a:rPr dirty="0" sz="2150" spc="60" i="1"/>
              <a:t> </a:t>
            </a:r>
            <a:r>
              <a:rPr dirty="0" sz="2150" spc="120" i="1"/>
              <a:t>VEJA</a:t>
            </a:r>
            <a:r>
              <a:rPr dirty="0" sz="2150" spc="55" i="1"/>
              <a:t> </a:t>
            </a:r>
            <a:r>
              <a:rPr dirty="0" sz="2150" spc="325" i="1"/>
              <a:t>COMO</a:t>
            </a:r>
            <a:r>
              <a:rPr dirty="0" sz="2150" spc="60" i="1"/>
              <a:t> </a:t>
            </a:r>
            <a:r>
              <a:rPr dirty="0" sz="2150" i="1"/>
              <a:t>É</a:t>
            </a:r>
            <a:r>
              <a:rPr dirty="0" sz="2150" spc="60" i="1"/>
              <a:t> </a:t>
            </a:r>
            <a:r>
              <a:rPr dirty="0" sz="2150" spc="110" i="1"/>
              <a:t>SIMPLES:</a:t>
            </a:r>
            <a:endParaRPr sz="215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1120" rIns="0" bIns="0" rtlCol="0" vert="horz">
            <a:spAutoFit/>
          </a:bodyPr>
          <a:lstStyle/>
          <a:p>
            <a:pPr marL="12700" marR="5080">
              <a:lnSpc>
                <a:spcPts val="1889"/>
              </a:lnSpc>
              <a:spcBef>
                <a:spcPts val="560"/>
              </a:spcBef>
            </a:pPr>
            <a:r>
              <a:rPr dirty="0" spc="95" i="1"/>
              <a:t>RENATA</a:t>
            </a:r>
            <a:r>
              <a:rPr dirty="0" spc="95"/>
              <a:t> </a:t>
            </a:r>
            <a:r>
              <a:rPr dirty="0" spc="105"/>
              <a:t>FRANÇA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3241" y="-51847"/>
            <a:ext cx="5702300" cy="1930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dirty="0" sz="2150" spc="29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/*</a:t>
            </a:r>
            <a:r>
              <a:rPr dirty="0" sz="2150" spc="4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7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ESTILIZANDO</a:t>
            </a:r>
            <a:r>
              <a:rPr dirty="0" sz="2150" spc="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23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TODOS</a:t>
            </a:r>
            <a:r>
              <a:rPr dirty="0" sz="2150" spc="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9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OS</a:t>
            </a:r>
            <a:r>
              <a:rPr dirty="0" sz="2150" spc="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6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PARÁGRAFOS</a:t>
            </a:r>
            <a:r>
              <a:rPr dirty="0" sz="2150" spc="4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27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*/</a:t>
            </a:r>
            <a:r>
              <a:rPr dirty="0" sz="2150" spc="27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7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P</a:t>
            </a:r>
            <a:r>
              <a:rPr dirty="0" sz="2150" spc="3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0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{</a:t>
            </a:r>
            <a:endParaRPr sz="2150">
              <a:latin typeface="Liberation Sans Narrow"/>
              <a:cs typeface="Liberation Sans Narrow"/>
            </a:endParaRPr>
          </a:p>
          <a:p>
            <a:pPr marL="146050" marR="3281679">
              <a:lnSpc>
                <a:spcPct val="116300"/>
              </a:lnSpc>
            </a:pPr>
            <a:r>
              <a:rPr dirty="0" sz="2150" spc="220" b="1" i="1">
                <a:solidFill>
                  <a:srgbClr val="00BE62"/>
                </a:solidFill>
                <a:latin typeface="Liberation Sans Narrow"/>
                <a:cs typeface="Liberation Sans Narrow"/>
              </a:rPr>
              <a:t>FONT-</a:t>
            </a:r>
            <a:r>
              <a:rPr dirty="0" sz="2150" spc="85" b="1" i="1">
                <a:solidFill>
                  <a:srgbClr val="00BE62"/>
                </a:solidFill>
                <a:latin typeface="Liberation Sans Narrow"/>
                <a:cs typeface="Liberation Sans Narrow"/>
              </a:rPr>
              <a:t>SIZE</a:t>
            </a:r>
            <a:r>
              <a:rPr dirty="0" sz="2150" spc="8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:</a:t>
            </a:r>
            <a:r>
              <a:rPr dirty="0" sz="2150" spc="4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55" b="1" i="1">
                <a:solidFill>
                  <a:srgbClr val="DD6B98"/>
                </a:solidFill>
                <a:latin typeface="Liberation Sans Narrow"/>
                <a:cs typeface="Liberation Sans Narrow"/>
              </a:rPr>
              <a:t>16PX</a:t>
            </a:r>
            <a:r>
              <a:rPr dirty="0" sz="2150" spc="15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;</a:t>
            </a:r>
            <a:r>
              <a:rPr dirty="0" sz="2150" spc="15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30" b="1" i="1">
                <a:solidFill>
                  <a:srgbClr val="00BE62"/>
                </a:solidFill>
                <a:latin typeface="Liberation Sans Narrow"/>
                <a:cs typeface="Liberation Sans Narrow"/>
              </a:rPr>
              <a:t>COLOR</a:t>
            </a:r>
            <a:r>
              <a:rPr dirty="0" sz="2150" spc="13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:</a:t>
            </a:r>
            <a:r>
              <a:rPr dirty="0" sz="2150" spc="3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215" b="1" i="1">
                <a:solidFill>
                  <a:srgbClr val="DD6B98"/>
                </a:solidFill>
                <a:latin typeface="Liberation Sans Narrow"/>
                <a:cs typeface="Liberation Sans Narrow"/>
              </a:rPr>
              <a:t>#333</a:t>
            </a:r>
            <a:r>
              <a:rPr dirty="0" sz="2150" spc="21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;</a:t>
            </a:r>
            <a:endParaRPr sz="215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150" spc="10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}</a:t>
            </a:r>
            <a:endParaRPr sz="2150">
              <a:latin typeface="Liberation Sans Narrow"/>
              <a:cs typeface="Liberation Sans Narrow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1120" rIns="0" bIns="0" rtlCol="0" vert="horz">
            <a:spAutoFit/>
          </a:bodyPr>
          <a:lstStyle/>
          <a:p>
            <a:pPr marL="12700" marR="5080">
              <a:lnSpc>
                <a:spcPts val="1889"/>
              </a:lnSpc>
              <a:spcBef>
                <a:spcPts val="560"/>
              </a:spcBef>
            </a:pPr>
            <a:r>
              <a:rPr dirty="0" spc="95" i="1"/>
              <a:t>RENATA</a:t>
            </a:r>
            <a:r>
              <a:rPr dirty="0" spc="95"/>
              <a:t> </a:t>
            </a:r>
            <a:r>
              <a:rPr dirty="0" spc="105"/>
              <a:t>FRANÇA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3225" y="289998"/>
            <a:ext cx="7691120" cy="3835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95"/>
              </a:spcBef>
            </a:pPr>
            <a:r>
              <a:rPr dirty="0" sz="5350" spc="22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SELETORES</a:t>
            </a:r>
            <a:r>
              <a:rPr dirty="0" sz="5350" spc="10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5350" spc="42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DE</a:t>
            </a:r>
            <a:r>
              <a:rPr dirty="0" sz="5350" spc="42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5350" spc="17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CLASSES: </a:t>
            </a:r>
            <a:r>
              <a:rPr dirty="0" sz="5350" spc="60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ADICIONANDO</a:t>
            </a:r>
            <a:r>
              <a:rPr dirty="0" sz="5350" spc="8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5350" spc="265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ESTILOS </a:t>
            </a:r>
            <a:r>
              <a:rPr dirty="0" sz="5350" spc="310" b="1" i="1">
                <a:solidFill>
                  <a:srgbClr val="FFFFFF"/>
                </a:solidFill>
                <a:latin typeface="Liberation Sans Narrow"/>
                <a:cs typeface="Liberation Sans Narrow"/>
              </a:rPr>
              <a:t>REUTILIZÁVEIS</a:t>
            </a:r>
            <a:endParaRPr sz="5350">
              <a:latin typeface="Liberation Sans Narrow"/>
              <a:cs typeface="Liberation Sans Narrow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1120" rIns="0" bIns="0" rtlCol="0" vert="horz">
            <a:spAutoFit/>
          </a:bodyPr>
          <a:lstStyle/>
          <a:p>
            <a:pPr marL="12700" marR="5080">
              <a:lnSpc>
                <a:spcPts val="1889"/>
              </a:lnSpc>
              <a:spcBef>
                <a:spcPts val="560"/>
              </a:spcBef>
            </a:pPr>
            <a:r>
              <a:rPr dirty="0" spc="95" i="1"/>
              <a:t>RENATA</a:t>
            </a:r>
            <a:r>
              <a:rPr dirty="0" spc="95"/>
              <a:t> </a:t>
            </a:r>
            <a:r>
              <a:rPr dirty="0" spc="105"/>
              <a:t>FRANÇA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42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dirty="0" sz="2150" spc="150"/>
              <a:t>AS</a:t>
            </a:r>
            <a:r>
              <a:rPr dirty="0" sz="2150" spc="40"/>
              <a:t> </a:t>
            </a:r>
            <a:r>
              <a:rPr dirty="0" sz="2150" spc="100"/>
              <a:t>CLASSES</a:t>
            </a:r>
            <a:r>
              <a:rPr dirty="0" sz="2150" spc="45"/>
              <a:t> </a:t>
            </a:r>
            <a:r>
              <a:rPr dirty="0" sz="2150" spc="200"/>
              <a:t>SÃO</a:t>
            </a:r>
            <a:r>
              <a:rPr dirty="0" sz="2150" spc="40"/>
              <a:t> </a:t>
            </a:r>
            <a:r>
              <a:rPr dirty="0" sz="2150" spc="360"/>
              <a:t>UMA</a:t>
            </a:r>
            <a:r>
              <a:rPr dirty="0" sz="2150" spc="45"/>
              <a:t> </a:t>
            </a:r>
            <a:r>
              <a:rPr dirty="0" sz="2150" spc="215"/>
              <a:t>MANEIRA</a:t>
            </a:r>
            <a:r>
              <a:rPr dirty="0" sz="2150" spc="40"/>
              <a:t> </a:t>
            </a:r>
            <a:r>
              <a:rPr dirty="0" sz="2150" spc="190"/>
              <a:t>PODEROSA</a:t>
            </a:r>
            <a:r>
              <a:rPr dirty="0" sz="2150" spc="45"/>
              <a:t> </a:t>
            </a:r>
            <a:r>
              <a:rPr dirty="0" sz="2150" spc="165"/>
              <a:t>DE</a:t>
            </a:r>
            <a:r>
              <a:rPr dirty="0" sz="2150" spc="165" i="1"/>
              <a:t> </a:t>
            </a:r>
            <a:r>
              <a:rPr dirty="0" sz="2150" spc="135" i="1"/>
              <a:t>REUTILIZAR</a:t>
            </a:r>
            <a:r>
              <a:rPr dirty="0" sz="2150" spc="50" i="1"/>
              <a:t> </a:t>
            </a:r>
            <a:r>
              <a:rPr dirty="0" sz="2150" spc="114" i="1"/>
              <a:t>ESTILOS</a:t>
            </a:r>
            <a:r>
              <a:rPr dirty="0" sz="2150" spc="55" i="1"/>
              <a:t> </a:t>
            </a:r>
            <a:r>
              <a:rPr dirty="0" sz="2150" spc="295" i="1"/>
              <a:t>EM</a:t>
            </a:r>
            <a:r>
              <a:rPr dirty="0" sz="2150" spc="50" i="1"/>
              <a:t> </a:t>
            </a:r>
            <a:r>
              <a:rPr dirty="0" sz="2150" spc="155" i="1"/>
              <a:t>VÁRIOS</a:t>
            </a:r>
            <a:r>
              <a:rPr dirty="0" sz="2150" spc="50" i="1"/>
              <a:t> </a:t>
            </a:r>
            <a:r>
              <a:rPr dirty="0" sz="2150" spc="170" i="1"/>
              <a:t>ELEMENTOS</a:t>
            </a:r>
            <a:r>
              <a:rPr dirty="0" sz="2150" spc="55" i="1"/>
              <a:t> </a:t>
            </a:r>
            <a:r>
              <a:rPr dirty="0" sz="2150" spc="215" i="1"/>
              <a:t>HTML.</a:t>
            </a:r>
            <a:r>
              <a:rPr dirty="0" sz="2150" spc="50" i="1"/>
              <a:t> </a:t>
            </a:r>
            <a:r>
              <a:rPr dirty="0" sz="2150" spc="100" i="1"/>
              <a:t>VEJA </a:t>
            </a:r>
            <a:r>
              <a:rPr dirty="0" sz="2150" spc="325" i="1"/>
              <a:t>COMO</a:t>
            </a:r>
            <a:r>
              <a:rPr dirty="0" sz="2150" spc="40" i="1"/>
              <a:t> </a:t>
            </a:r>
            <a:r>
              <a:rPr dirty="0" sz="2150" spc="135" i="1"/>
              <a:t>APLICAR</a:t>
            </a:r>
            <a:r>
              <a:rPr dirty="0" sz="2150" spc="45" i="1"/>
              <a:t> </a:t>
            </a:r>
            <a:r>
              <a:rPr dirty="0" sz="2150" spc="114" i="1"/>
              <a:t>ESTILOS</a:t>
            </a:r>
            <a:r>
              <a:rPr dirty="0" sz="2150" spc="45" i="1"/>
              <a:t> </a:t>
            </a:r>
            <a:r>
              <a:rPr dirty="0" sz="2150" spc="215" i="1"/>
              <a:t>A</a:t>
            </a:r>
            <a:r>
              <a:rPr dirty="0" sz="2150" spc="45" i="1"/>
              <a:t> </a:t>
            </a:r>
            <a:r>
              <a:rPr dirty="0" sz="2150" spc="360" i="1"/>
              <a:t>UMA</a:t>
            </a:r>
            <a:r>
              <a:rPr dirty="0" sz="2150" spc="45" i="1"/>
              <a:t> </a:t>
            </a:r>
            <a:r>
              <a:rPr dirty="0" sz="2150" spc="65" i="1"/>
              <a:t>CLASSE:</a:t>
            </a:r>
            <a:endParaRPr sz="215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1120" rIns="0" bIns="0" rtlCol="0" vert="horz">
            <a:spAutoFit/>
          </a:bodyPr>
          <a:lstStyle/>
          <a:p>
            <a:pPr marL="12700" marR="5080">
              <a:lnSpc>
                <a:spcPts val="1889"/>
              </a:lnSpc>
              <a:spcBef>
                <a:spcPts val="560"/>
              </a:spcBef>
            </a:pPr>
            <a:r>
              <a:rPr dirty="0" spc="95" i="1"/>
              <a:t>RENATA</a:t>
            </a:r>
            <a:r>
              <a:rPr dirty="0" spc="95"/>
              <a:t> </a:t>
            </a:r>
            <a:r>
              <a:rPr dirty="0" spc="105"/>
              <a:t>FRANÇA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-12700" y="-64460"/>
            <a:ext cx="5602605" cy="41903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2150" spc="-450" b="1" i="1">
                <a:solidFill>
                  <a:srgbClr val="FFFFFF"/>
                </a:solidFill>
                <a:latin typeface="Verdana"/>
                <a:cs typeface="Verdana"/>
              </a:rPr>
              <a:t>/&lt;!-</a:t>
            </a:r>
            <a:r>
              <a:rPr dirty="0" sz="2150" spc="-140" b="1" i="1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2150" spc="-185" b="1" i="1">
                <a:solidFill>
                  <a:srgbClr val="FFFFFF"/>
                </a:solidFill>
                <a:latin typeface="Verdana"/>
                <a:cs typeface="Verdana"/>
              </a:rPr>
              <a:t> HTML </a:t>
            </a:r>
            <a:r>
              <a:rPr dirty="0" sz="2150" spc="-145" b="1" i="1">
                <a:solidFill>
                  <a:srgbClr val="FFFFFF"/>
                </a:solidFill>
                <a:latin typeface="Verdana"/>
                <a:cs typeface="Verdana"/>
              </a:rPr>
              <a:t>--</a:t>
            </a:r>
            <a:r>
              <a:rPr dirty="0" sz="2150" spc="-630" b="1" i="1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150" spc="-409" b="1" i="1">
                <a:solidFill>
                  <a:srgbClr val="FFFFFF"/>
                </a:solidFill>
                <a:latin typeface="Verdana"/>
                <a:cs typeface="Verdana"/>
              </a:rPr>
              <a:t>&lt;DIV</a:t>
            </a:r>
            <a:r>
              <a:rPr dirty="0" sz="2150" spc="-215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280" b="1" i="1">
                <a:solidFill>
                  <a:srgbClr val="DD6B98"/>
                </a:solidFill>
                <a:latin typeface="Verdana"/>
                <a:cs typeface="Verdana"/>
              </a:rPr>
              <a:t>CLASS</a:t>
            </a:r>
            <a:r>
              <a:rPr dirty="0" sz="2150" spc="-280" b="1" i="1">
                <a:solidFill>
                  <a:srgbClr val="FFFFFF"/>
                </a:solidFill>
                <a:latin typeface="Verdana"/>
                <a:cs typeface="Verdana"/>
              </a:rPr>
              <a:t>="</a:t>
            </a:r>
            <a:r>
              <a:rPr dirty="0" sz="2150" spc="-280" b="1" i="1">
                <a:solidFill>
                  <a:srgbClr val="00BE62"/>
                </a:solidFill>
                <a:latin typeface="Verdana"/>
                <a:cs typeface="Verdana"/>
              </a:rPr>
              <a:t>DESTAQUE</a:t>
            </a:r>
            <a:r>
              <a:rPr dirty="0" sz="2150" spc="-280" b="1" i="1">
                <a:solidFill>
                  <a:srgbClr val="FFFFFF"/>
                </a:solidFill>
                <a:latin typeface="Verdana"/>
                <a:cs typeface="Verdana"/>
              </a:rPr>
              <a:t>"&gt;</a:t>
            </a:r>
            <a:endParaRPr sz="2150">
              <a:latin typeface="Verdana"/>
              <a:cs typeface="Verdana"/>
            </a:endParaRPr>
          </a:p>
          <a:p>
            <a:pPr marL="146050">
              <a:lnSpc>
                <a:spcPct val="100000"/>
              </a:lnSpc>
              <a:spcBef>
                <a:spcPts val="420"/>
              </a:spcBef>
            </a:pPr>
            <a:r>
              <a:rPr dirty="0" sz="2150" spc="-345" b="1" i="1">
                <a:solidFill>
                  <a:srgbClr val="FFFFFF"/>
                </a:solidFill>
                <a:latin typeface="Verdana"/>
                <a:cs typeface="Verdana"/>
              </a:rPr>
              <a:t>&lt;P&gt;ESTE</a:t>
            </a:r>
            <a:r>
              <a:rPr dirty="0" sz="2150" spc="-185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240" b="1" i="1">
                <a:solidFill>
                  <a:srgbClr val="FFFFFF"/>
                </a:solidFill>
                <a:latin typeface="Verdana"/>
                <a:cs typeface="Verdana"/>
              </a:rPr>
              <a:t>TEXTO</a:t>
            </a:r>
            <a:r>
              <a:rPr dirty="0" sz="2150" spc="-185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240" b="1" i="1">
                <a:solidFill>
                  <a:srgbClr val="FFFFFF"/>
                </a:solidFill>
                <a:latin typeface="Verdana"/>
                <a:cs typeface="Verdana"/>
              </a:rPr>
              <a:t>ESTÁ</a:t>
            </a:r>
            <a:r>
              <a:rPr dirty="0" sz="2150" spc="-185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145" b="1" i="1">
                <a:solidFill>
                  <a:srgbClr val="FFFFFF"/>
                </a:solidFill>
                <a:latin typeface="Verdana"/>
                <a:cs typeface="Verdana"/>
              </a:rPr>
              <a:t>EM</a:t>
            </a:r>
            <a:r>
              <a:rPr dirty="0" sz="2150" spc="-185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325" b="1" i="1">
                <a:solidFill>
                  <a:srgbClr val="FFFFFF"/>
                </a:solidFill>
                <a:latin typeface="Verdana"/>
                <a:cs typeface="Verdana"/>
              </a:rPr>
              <a:t>DESTAQUE.&lt;/P&gt;</a:t>
            </a: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150" spc="-500" b="1" i="1">
                <a:solidFill>
                  <a:srgbClr val="FFFFFF"/>
                </a:solidFill>
                <a:latin typeface="Verdana"/>
                <a:cs typeface="Verdana"/>
              </a:rPr>
              <a:t>&lt;/DIV&gt;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150" spc="-630" b="1" i="1">
                <a:solidFill>
                  <a:srgbClr val="FFFFFF"/>
                </a:solidFill>
                <a:latin typeface="Verdana"/>
                <a:cs typeface="Verdana"/>
              </a:rPr>
              <a:t>/*</a:t>
            </a:r>
            <a:r>
              <a:rPr dirty="0" sz="2150" spc="-18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285" b="1" i="1">
                <a:solidFill>
                  <a:srgbClr val="FFFFFF"/>
                </a:solidFill>
                <a:latin typeface="Verdana"/>
                <a:cs typeface="Verdana"/>
              </a:rPr>
              <a:t>ESTILIZANDO</a:t>
            </a:r>
            <a:r>
              <a:rPr dirty="0" sz="2150" spc="-175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190" b="1" i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150" spc="-18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229" b="1" i="1">
                <a:solidFill>
                  <a:srgbClr val="FFFFFF"/>
                </a:solidFill>
                <a:latin typeface="Verdana"/>
                <a:cs typeface="Verdana"/>
              </a:rPr>
              <a:t>CLASSE</a:t>
            </a:r>
            <a:r>
              <a:rPr dirty="0" sz="2150" spc="-175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210" b="1" i="1">
                <a:solidFill>
                  <a:srgbClr val="FFFFFF"/>
                </a:solidFill>
                <a:latin typeface="Verdana"/>
                <a:cs typeface="Verdana"/>
              </a:rPr>
              <a:t>'DESTAQUE'</a:t>
            </a:r>
            <a:r>
              <a:rPr dirty="0" sz="2150" spc="-18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655" b="1" i="1">
                <a:solidFill>
                  <a:srgbClr val="FFFFFF"/>
                </a:solidFill>
                <a:latin typeface="Verdana"/>
                <a:cs typeface="Verdana"/>
              </a:rPr>
              <a:t>*/</a:t>
            </a: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150" spc="-220" b="1" i="1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2150" spc="-220" b="1" i="1">
                <a:solidFill>
                  <a:srgbClr val="DD6B98"/>
                </a:solidFill>
                <a:latin typeface="Verdana"/>
                <a:cs typeface="Verdana"/>
              </a:rPr>
              <a:t>DESTAQUE</a:t>
            </a:r>
            <a:r>
              <a:rPr dirty="0" sz="2150" spc="-155" b="1" i="1">
                <a:solidFill>
                  <a:srgbClr val="DD6B98"/>
                </a:solidFill>
                <a:latin typeface="Verdana"/>
                <a:cs typeface="Verdana"/>
              </a:rPr>
              <a:t> </a:t>
            </a:r>
            <a:r>
              <a:rPr dirty="0" sz="2150" spc="-740" b="1" i="1">
                <a:solidFill>
                  <a:srgbClr val="FFFFFF"/>
                </a:solidFill>
                <a:latin typeface="Verdana"/>
                <a:cs typeface="Verdana"/>
              </a:rPr>
              <a:t>{</a:t>
            </a:r>
            <a:endParaRPr sz="2150">
              <a:latin typeface="Verdana"/>
              <a:cs typeface="Verdana"/>
            </a:endParaRPr>
          </a:p>
          <a:p>
            <a:pPr marL="146050" marR="1195070">
              <a:lnSpc>
                <a:spcPct val="116300"/>
              </a:lnSpc>
            </a:pPr>
            <a:r>
              <a:rPr dirty="0" sz="2150" spc="-210" b="1" i="1">
                <a:solidFill>
                  <a:srgbClr val="00BE62"/>
                </a:solidFill>
                <a:latin typeface="Verdana"/>
                <a:cs typeface="Verdana"/>
              </a:rPr>
              <a:t>BACKGROUND-</a:t>
            </a:r>
            <a:r>
              <a:rPr dirty="0" sz="2150" spc="-235" b="1" i="1">
                <a:solidFill>
                  <a:srgbClr val="00BE62"/>
                </a:solidFill>
                <a:latin typeface="Verdana"/>
                <a:cs typeface="Verdana"/>
              </a:rPr>
              <a:t>COLOR</a:t>
            </a:r>
            <a:r>
              <a:rPr dirty="0" sz="2150" spc="-235" b="1" i="1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dirty="0" sz="2150" spc="-85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290" b="1" i="1">
                <a:solidFill>
                  <a:srgbClr val="FFFFFF"/>
                </a:solidFill>
                <a:latin typeface="Verdana"/>
                <a:cs typeface="Verdana"/>
              </a:rPr>
              <a:t>YELLOW;</a:t>
            </a:r>
            <a:r>
              <a:rPr dirty="0" sz="2150" spc="-29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265" b="1" i="1">
                <a:solidFill>
                  <a:srgbClr val="00BE62"/>
                </a:solidFill>
                <a:latin typeface="Verdana"/>
                <a:cs typeface="Verdana"/>
              </a:rPr>
              <a:t>PADDING</a:t>
            </a:r>
            <a:r>
              <a:rPr dirty="0" sz="2150" spc="-265" b="1" i="1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dirty="0" sz="2150" spc="-204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-295" b="1" i="1">
                <a:solidFill>
                  <a:srgbClr val="DD6B98"/>
                </a:solidFill>
                <a:latin typeface="Verdana"/>
                <a:cs typeface="Verdana"/>
              </a:rPr>
              <a:t>10PX</a:t>
            </a:r>
            <a:r>
              <a:rPr dirty="0" sz="2150" spc="-295" b="1" i="1">
                <a:solidFill>
                  <a:srgbClr val="FFFFFF"/>
                </a:solidFill>
                <a:latin typeface="Verdana"/>
                <a:cs typeface="Verdana"/>
              </a:rPr>
              <a:t>;</a:t>
            </a: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150" spc="-740" b="1" i="1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1120" rIns="0" bIns="0" rtlCol="0" vert="horz">
            <a:spAutoFit/>
          </a:bodyPr>
          <a:lstStyle/>
          <a:p>
            <a:pPr marL="12700" marR="5080">
              <a:lnSpc>
                <a:spcPts val="1889"/>
              </a:lnSpc>
              <a:spcBef>
                <a:spcPts val="560"/>
              </a:spcBef>
            </a:pPr>
            <a:r>
              <a:rPr dirty="0" spc="95" i="1"/>
              <a:t>RENATA</a:t>
            </a:r>
            <a:r>
              <a:rPr dirty="0" spc="95"/>
              <a:t> </a:t>
            </a:r>
            <a:r>
              <a:rPr dirty="0" spc="105"/>
              <a:t>FRANÇA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Focaliza S Lourenço</dc:creator>
  <cp:keywords>DAGEwo7qnes,BAFNRlywKeE</cp:keywords>
  <dc:title>Projeto Ebook</dc:title>
  <dcterms:created xsi:type="dcterms:W3CDTF">2024-05-09T20:11:04Z</dcterms:created>
  <dcterms:modified xsi:type="dcterms:W3CDTF">2024-05-09T20:11:04Z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2024-05-09T00:00:00Z</vt:filetime>
  </property>
  <property fmtid="{D5CDD505-2E9C-101B-9397-08002B2CF9AE}" pid="3" name="Creator">
    <vt:lpwstr>Canva</vt:lpwstr>
  </property>
  <property fmtid="{D5CDD505-2E9C-101B-9397-08002B2CF9AE}" pid="4" name="LastSaved">
    <vt:filetime>2024-05-09T00:00:00Z</vt:filetime>
  </property>
  <property fmtid="{D5CDD505-2E9C-101B-9397-08002B2CF9AE}" pid="5" name="Producer">
    <vt:lpwstr>3-Heights(TM) PDF Security Shell 4.8.25.2 (http://www.pdf-tools.com)</vt:lpwstr>
  </property>
</Properties>
</file>