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35BFA7-1DB5-4FE2-B5BF-EBA2D2147DE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D3D03CA-089A-4A2B-8AA4-37128B69DF61}">
      <dgm:prSet/>
      <dgm:spPr/>
      <dgm:t>
        <a:bodyPr/>
        <a:lstStyle/>
        <a:p>
          <a:r>
            <a:rPr lang="en-NZ"/>
            <a:t>Import, clean and prepare data</a:t>
          </a:r>
          <a:endParaRPr lang="en-US"/>
        </a:p>
      </dgm:t>
    </dgm:pt>
    <dgm:pt modelId="{96CD54D5-C3DB-483A-A1E0-D467C6BA8E57}" type="parTrans" cxnId="{3965E7CB-2932-495B-A2A8-007A5AACBC29}">
      <dgm:prSet/>
      <dgm:spPr/>
      <dgm:t>
        <a:bodyPr/>
        <a:lstStyle/>
        <a:p>
          <a:endParaRPr lang="en-US"/>
        </a:p>
      </dgm:t>
    </dgm:pt>
    <dgm:pt modelId="{6F2714A2-1417-43B2-BF14-E3895FC21FD7}" type="sibTrans" cxnId="{3965E7CB-2932-495B-A2A8-007A5AACBC29}">
      <dgm:prSet/>
      <dgm:spPr/>
      <dgm:t>
        <a:bodyPr/>
        <a:lstStyle/>
        <a:p>
          <a:endParaRPr lang="en-US"/>
        </a:p>
      </dgm:t>
    </dgm:pt>
    <dgm:pt modelId="{D3235F7D-C57B-4A82-B9E5-DB37B58C6619}">
      <dgm:prSet/>
      <dgm:spPr/>
      <dgm:t>
        <a:bodyPr/>
        <a:lstStyle/>
        <a:p>
          <a:r>
            <a:rPr lang="en-NZ"/>
            <a:t>Cluster Counties based on the 10 most common venue categories</a:t>
          </a:r>
          <a:endParaRPr lang="en-US"/>
        </a:p>
      </dgm:t>
    </dgm:pt>
    <dgm:pt modelId="{E134AA02-5676-491A-B7B8-DF9A56D7EDA0}" type="parTrans" cxnId="{74328764-F96D-48D4-9AB6-881667C89935}">
      <dgm:prSet/>
      <dgm:spPr/>
      <dgm:t>
        <a:bodyPr/>
        <a:lstStyle/>
        <a:p>
          <a:endParaRPr lang="en-US"/>
        </a:p>
      </dgm:t>
    </dgm:pt>
    <dgm:pt modelId="{4C3B874B-FF54-4922-9014-5CD4863889ED}" type="sibTrans" cxnId="{74328764-F96D-48D4-9AB6-881667C89935}">
      <dgm:prSet/>
      <dgm:spPr/>
      <dgm:t>
        <a:bodyPr/>
        <a:lstStyle/>
        <a:p>
          <a:endParaRPr lang="en-US"/>
        </a:p>
      </dgm:t>
    </dgm:pt>
    <dgm:pt modelId="{BC2787A9-CFF5-44A8-AB17-789EB7D3CF0C}">
      <dgm:prSet/>
      <dgm:spPr/>
      <dgm:t>
        <a:bodyPr/>
        <a:lstStyle/>
        <a:p>
          <a:r>
            <a:rPr lang="en-NZ"/>
            <a:t>Kmeans Clustering</a:t>
          </a:r>
          <a:endParaRPr lang="en-US"/>
        </a:p>
      </dgm:t>
    </dgm:pt>
    <dgm:pt modelId="{75429CF7-ED90-46C8-8B6C-91191928518D}" type="parTrans" cxnId="{681DCAEC-DD16-419A-A792-671D712A2D6B}">
      <dgm:prSet/>
      <dgm:spPr/>
      <dgm:t>
        <a:bodyPr/>
        <a:lstStyle/>
        <a:p>
          <a:endParaRPr lang="en-US"/>
        </a:p>
      </dgm:t>
    </dgm:pt>
    <dgm:pt modelId="{A9E9BBDC-7A0D-442C-9DC9-84F094DD933B}" type="sibTrans" cxnId="{681DCAEC-DD16-419A-A792-671D712A2D6B}">
      <dgm:prSet/>
      <dgm:spPr/>
      <dgm:t>
        <a:bodyPr/>
        <a:lstStyle/>
        <a:p>
          <a:endParaRPr lang="en-US"/>
        </a:p>
      </dgm:t>
    </dgm:pt>
    <dgm:pt modelId="{7B8BC23D-575A-418B-9025-AA04B1BBFACE}">
      <dgm:prSet/>
      <dgm:spPr/>
      <dgm:t>
        <a:bodyPr/>
        <a:lstStyle/>
        <a:p>
          <a:r>
            <a:rPr lang="en-NZ"/>
            <a:t>Use cluster labels to predict 4 different levels of physical activity</a:t>
          </a:r>
          <a:endParaRPr lang="en-US"/>
        </a:p>
      </dgm:t>
    </dgm:pt>
    <dgm:pt modelId="{FE3D895E-400C-4C6F-84AF-9FF86E1E5DE5}" type="parTrans" cxnId="{0C29AA33-0811-4679-9E13-A8C61DA0615D}">
      <dgm:prSet/>
      <dgm:spPr/>
      <dgm:t>
        <a:bodyPr/>
        <a:lstStyle/>
        <a:p>
          <a:endParaRPr lang="en-US"/>
        </a:p>
      </dgm:t>
    </dgm:pt>
    <dgm:pt modelId="{280ACBC3-441A-41AB-BBD1-9E2CDD515539}" type="sibTrans" cxnId="{0C29AA33-0811-4679-9E13-A8C61DA0615D}">
      <dgm:prSet/>
      <dgm:spPr/>
      <dgm:t>
        <a:bodyPr/>
        <a:lstStyle/>
        <a:p>
          <a:endParaRPr lang="en-US"/>
        </a:p>
      </dgm:t>
    </dgm:pt>
    <dgm:pt modelId="{618C8D7A-0725-48D6-88A5-D85BDF88399C}">
      <dgm:prSet/>
      <dgm:spPr/>
      <dgm:t>
        <a:bodyPr/>
        <a:lstStyle/>
        <a:p>
          <a:r>
            <a:rPr lang="en-NZ"/>
            <a:t>SVM</a:t>
          </a:r>
          <a:endParaRPr lang="en-US"/>
        </a:p>
      </dgm:t>
    </dgm:pt>
    <dgm:pt modelId="{F07EC004-45E8-4692-B60B-A1E164C53F8E}" type="parTrans" cxnId="{5D5D6114-5828-4301-B100-550D8EDCB94E}">
      <dgm:prSet/>
      <dgm:spPr/>
      <dgm:t>
        <a:bodyPr/>
        <a:lstStyle/>
        <a:p>
          <a:endParaRPr lang="en-US"/>
        </a:p>
      </dgm:t>
    </dgm:pt>
    <dgm:pt modelId="{34455C40-870C-4706-8DD1-6A26B406AF76}" type="sibTrans" cxnId="{5D5D6114-5828-4301-B100-550D8EDCB94E}">
      <dgm:prSet/>
      <dgm:spPr/>
      <dgm:t>
        <a:bodyPr/>
        <a:lstStyle/>
        <a:p>
          <a:endParaRPr lang="en-US"/>
        </a:p>
      </dgm:t>
    </dgm:pt>
    <dgm:pt modelId="{4A09521D-6C1D-47AD-A637-BABFD5F8B544}">
      <dgm:prSet/>
      <dgm:spPr/>
      <dgm:t>
        <a:bodyPr/>
        <a:lstStyle/>
        <a:p>
          <a:r>
            <a:rPr lang="en-NZ"/>
            <a:t>Decision trees</a:t>
          </a:r>
          <a:endParaRPr lang="en-US"/>
        </a:p>
      </dgm:t>
    </dgm:pt>
    <dgm:pt modelId="{25A56989-051E-4413-8ACA-AE8B3B40FF6B}" type="parTrans" cxnId="{A7857F87-A459-4277-BD61-853541664BA7}">
      <dgm:prSet/>
      <dgm:spPr/>
      <dgm:t>
        <a:bodyPr/>
        <a:lstStyle/>
        <a:p>
          <a:endParaRPr lang="en-US"/>
        </a:p>
      </dgm:t>
    </dgm:pt>
    <dgm:pt modelId="{51941705-5959-4F2B-ABA1-2E2006064C25}" type="sibTrans" cxnId="{A7857F87-A459-4277-BD61-853541664BA7}">
      <dgm:prSet/>
      <dgm:spPr/>
      <dgm:t>
        <a:bodyPr/>
        <a:lstStyle/>
        <a:p>
          <a:endParaRPr lang="en-US"/>
        </a:p>
      </dgm:t>
    </dgm:pt>
    <dgm:pt modelId="{EE07D74D-CC77-4F84-A357-1DEA05726511}">
      <dgm:prSet/>
      <dgm:spPr/>
      <dgm:t>
        <a:bodyPr/>
        <a:lstStyle/>
        <a:p>
          <a:r>
            <a:rPr lang="en-NZ"/>
            <a:t>Evaluate models</a:t>
          </a:r>
          <a:endParaRPr lang="en-US"/>
        </a:p>
      </dgm:t>
    </dgm:pt>
    <dgm:pt modelId="{6E0A755B-27FF-4EE3-890E-2D51E7C6FEC5}" type="parTrans" cxnId="{0D96A33E-0083-4D54-9691-CAAFB070A169}">
      <dgm:prSet/>
      <dgm:spPr/>
      <dgm:t>
        <a:bodyPr/>
        <a:lstStyle/>
        <a:p>
          <a:endParaRPr lang="en-US"/>
        </a:p>
      </dgm:t>
    </dgm:pt>
    <dgm:pt modelId="{CA75ACC6-B730-4F99-9EE9-3DD6B592ECB5}" type="sibTrans" cxnId="{0D96A33E-0083-4D54-9691-CAAFB070A169}">
      <dgm:prSet/>
      <dgm:spPr/>
      <dgm:t>
        <a:bodyPr/>
        <a:lstStyle/>
        <a:p>
          <a:endParaRPr lang="en-US"/>
        </a:p>
      </dgm:t>
    </dgm:pt>
    <dgm:pt modelId="{74B4BE38-9CE2-4241-93CC-40B0DB8A3034}" type="pres">
      <dgm:prSet presAssocID="{3535BFA7-1DB5-4FE2-B5BF-EBA2D2147DEE}" presName="root" presStyleCnt="0">
        <dgm:presLayoutVars>
          <dgm:dir/>
          <dgm:resizeHandles val="exact"/>
        </dgm:presLayoutVars>
      </dgm:prSet>
      <dgm:spPr/>
    </dgm:pt>
    <dgm:pt modelId="{18BE286C-0432-46A6-9B69-FDD2D41D0A0B}" type="pres">
      <dgm:prSet presAssocID="{FD3D03CA-089A-4A2B-8AA4-37128B69DF61}" presName="compNode" presStyleCnt="0"/>
      <dgm:spPr/>
    </dgm:pt>
    <dgm:pt modelId="{69DF4E6F-13B2-4D64-AB75-AA09A4D008E0}" type="pres">
      <dgm:prSet presAssocID="{FD3D03CA-089A-4A2B-8AA4-37128B69DF61}" presName="bgRect" presStyleLbl="bgShp" presStyleIdx="0" presStyleCnt="4"/>
      <dgm:spPr/>
    </dgm:pt>
    <dgm:pt modelId="{D7D5BFE5-2F58-4C71-96D5-8E76FFBAFE4A}" type="pres">
      <dgm:prSet presAssocID="{FD3D03CA-089A-4A2B-8AA4-37128B69DF6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98C60A5F-F862-4738-87A5-EFDF216EB878}" type="pres">
      <dgm:prSet presAssocID="{FD3D03CA-089A-4A2B-8AA4-37128B69DF61}" presName="spaceRect" presStyleCnt="0"/>
      <dgm:spPr/>
    </dgm:pt>
    <dgm:pt modelId="{D8985D99-49F5-4932-8F67-10DB5AB46F71}" type="pres">
      <dgm:prSet presAssocID="{FD3D03CA-089A-4A2B-8AA4-37128B69DF61}" presName="parTx" presStyleLbl="revTx" presStyleIdx="0" presStyleCnt="6">
        <dgm:presLayoutVars>
          <dgm:chMax val="0"/>
          <dgm:chPref val="0"/>
        </dgm:presLayoutVars>
      </dgm:prSet>
      <dgm:spPr/>
    </dgm:pt>
    <dgm:pt modelId="{CCD2D9DD-A1F5-442E-99DE-749C906C3AEE}" type="pres">
      <dgm:prSet presAssocID="{6F2714A2-1417-43B2-BF14-E3895FC21FD7}" presName="sibTrans" presStyleCnt="0"/>
      <dgm:spPr/>
    </dgm:pt>
    <dgm:pt modelId="{791508DE-A4C3-4A6F-A28B-F3B77896D08C}" type="pres">
      <dgm:prSet presAssocID="{D3235F7D-C57B-4A82-B9E5-DB37B58C6619}" presName="compNode" presStyleCnt="0"/>
      <dgm:spPr/>
    </dgm:pt>
    <dgm:pt modelId="{D371ACAB-B668-4D4F-A5E5-AF4FA2C12332}" type="pres">
      <dgm:prSet presAssocID="{D3235F7D-C57B-4A82-B9E5-DB37B58C6619}" presName="bgRect" presStyleLbl="bgShp" presStyleIdx="1" presStyleCnt="4"/>
      <dgm:spPr/>
    </dgm:pt>
    <dgm:pt modelId="{3105E878-201D-4F9A-8022-20DC1B4ACFCD}" type="pres">
      <dgm:prSet presAssocID="{D3235F7D-C57B-4A82-B9E5-DB37B58C661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1E95F9C9-C68C-4410-A5B1-A3885626C3EF}" type="pres">
      <dgm:prSet presAssocID="{D3235F7D-C57B-4A82-B9E5-DB37B58C6619}" presName="spaceRect" presStyleCnt="0"/>
      <dgm:spPr/>
    </dgm:pt>
    <dgm:pt modelId="{D83020D1-3578-4B19-B40B-DF83CEA7577E}" type="pres">
      <dgm:prSet presAssocID="{D3235F7D-C57B-4A82-B9E5-DB37B58C6619}" presName="parTx" presStyleLbl="revTx" presStyleIdx="1" presStyleCnt="6">
        <dgm:presLayoutVars>
          <dgm:chMax val="0"/>
          <dgm:chPref val="0"/>
        </dgm:presLayoutVars>
      </dgm:prSet>
      <dgm:spPr/>
    </dgm:pt>
    <dgm:pt modelId="{3D2B04B6-507D-4E2C-93DF-20E84A90733B}" type="pres">
      <dgm:prSet presAssocID="{D3235F7D-C57B-4A82-B9E5-DB37B58C6619}" presName="desTx" presStyleLbl="revTx" presStyleIdx="2" presStyleCnt="6">
        <dgm:presLayoutVars/>
      </dgm:prSet>
      <dgm:spPr/>
    </dgm:pt>
    <dgm:pt modelId="{AEB42DDC-137E-4807-911E-DED9A5C35DA3}" type="pres">
      <dgm:prSet presAssocID="{4C3B874B-FF54-4922-9014-5CD4863889ED}" presName="sibTrans" presStyleCnt="0"/>
      <dgm:spPr/>
    </dgm:pt>
    <dgm:pt modelId="{BC9D386C-8E3D-4E33-A0C0-C40CFFB4DB2F}" type="pres">
      <dgm:prSet presAssocID="{7B8BC23D-575A-418B-9025-AA04B1BBFACE}" presName="compNode" presStyleCnt="0"/>
      <dgm:spPr/>
    </dgm:pt>
    <dgm:pt modelId="{B901760D-6BF0-4BE1-A66E-E85CB95166F7}" type="pres">
      <dgm:prSet presAssocID="{7B8BC23D-575A-418B-9025-AA04B1BBFACE}" presName="bgRect" presStyleLbl="bgShp" presStyleIdx="2" presStyleCnt="4"/>
      <dgm:spPr/>
    </dgm:pt>
    <dgm:pt modelId="{2E6AE92F-1D43-410A-9A24-F7B5208C2BE5}" type="pres">
      <dgm:prSet presAssocID="{7B8BC23D-575A-418B-9025-AA04B1BBFAC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E0DDFE6-20E9-405A-A60B-59CC79ECCA24}" type="pres">
      <dgm:prSet presAssocID="{7B8BC23D-575A-418B-9025-AA04B1BBFACE}" presName="spaceRect" presStyleCnt="0"/>
      <dgm:spPr/>
    </dgm:pt>
    <dgm:pt modelId="{3289A1E7-1B26-4387-BAC4-A708FE1BB357}" type="pres">
      <dgm:prSet presAssocID="{7B8BC23D-575A-418B-9025-AA04B1BBFACE}" presName="parTx" presStyleLbl="revTx" presStyleIdx="3" presStyleCnt="6">
        <dgm:presLayoutVars>
          <dgm:chMax val="0"/>
          <dgm:chPref val="0"/>
        </dgm:presLayoutVars>
      </dgm:prSet>
      <dgm:spPr/>
    </dgm:pt>
    <dgm:pt modelId="{FCB931C9-880E-4AD2-A052-6877C005F0F7}" type="pres">
      <dgm:prSet presAssocID="{7B8BC23D-575A-418B-9025-AA04B1BBFACE}" presName="desTx" presStyleLbl="revTx" presStyleIdx="4" presStyleCnt="6">
        <dgm:presLayoutVars/>
      </dgm:prSet>
      <dgm:spPr/>
    </dgm:pt>
    <dgm:pt modelId="{6FB5FB6A-4DC1-472E-BEBB-FF1ED3EB4920}" type="pres">
      <dgm:prSet presAssocID="{280ACBC3-441A-41AB-BBD1-9E2CDD515539}" presName="sibTrans" presStyleCnt="0"/>
      <dgm:spPr/>
    </dgm:pt>
    <dgm:pt modelId="{68297B31-4800-4CC0-B6FF-6BAB863EE9DB}" type="pres">
      <dgm:prSet presAssocID="{EE07D74D-CC77-4F84-A357-1DEA05726511}" presName="compNode" presStyleCnt="0"/>
      <dgm:spPr/>
    </dgm:pt>
    <dgm:pt modelId="{22984789-3BC9-4B5E-A8CD-089BB35CCBC3}" type="pres">
      <dgm:prSet presAssocID="{EE07D74D-CC77-4F84-A357-1DEA05726511}" presName="bgRect" presStyleLbl="bgShp" presStyleIdx="3" presStyleCnt="4"/>
      <dgm:spPr/>
    </dgm:pt>
    <dgm:pt modelId="{6336D5AD-FEB6-4D7E-AAB2-984109CB44F3}" type="pres">
      <dgm:prSet presAssocID="{EE07D74D-CC77-4F84-A357-1DEA0572651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FB9C71B-1327-41A0-BA92-8E07ED1F596D}" type="pres">
      <dgm:prSet presAssocID="{EE07D74D-CC77-4F84-A357-1DEA05726511}" presName="spaceRect" presStyleCnt="0"/>
      <dgm:spPr/>
    </dgm:pt>
    <dgm:pt modelId="{2704777A-2285-4E75-BFDC-E0485AE7E250}" type="pres">
      <dgm:prSet presAssocID="{EE07D74D-CC77-4F84-A357-1DEA05726511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5D5D6114-5828-4301-B100-550D8EDCB94E}" srcId="{7B8BC23D-575A-418B-9025-AA04B1BBFACE}" destId="{618C8D7A-0725-48D6-88A5-D85BDF88399C}" srcOrd="0" destOrd="0" parTransId="{F07EC004-45E8-4692-B60B-A1E164C53F8E}" sibTransId="{34455C40-870C-4706-8DD1-6A26B406AF76}"/>
    <dgm:cxn modelId="{0C29AA33-0811-4679-9E13-A8C61DA0615D}" srcId="{3535BFA7-1DB5-4FE2-B5BF-EBA2D2147DEE}" destId="{7B8BC23D-575A-418B-9025-AA04B1BBFACE}" srcOrd="2" destOrd="0" parTransId="{FE3D895E-400C-4C6F-84AF-9FF86E1E5DE5}" sibTransId="{280ACBC3-441A-41AB-BBD1-9E2CDD515539}"/>
    <dgm:cxn modelId="{0D96A33E-0083-4D54-9691-CAAFB070A169}" srcId="{3535BFA7-1DB5-4FE2-B5BF-EBA2D2147DEE}" destId="{EE07D74D-CC77-4F84-A357-1DEA05726511}" srcOrd="3" destOrd="0" parTransId="{6E0A755B-27FF-4EE3-890E-2D51E7C6FEC5}" sibTransId="{CA75ACC6-B730-4F99-9EE9-3DD6B592ECB5}"/>
    <dgm:cxn modelId="{74328764-F96D-48D4-9AB6-881667C89935}" srcId="{3535BFA7-1DB5-4FE2-B5BF-EBA2D2147DEE}" destId="{D3235F7D-C57B-4A82-B9E5-DB37B58C6619}" srcOrd="1" destOrd="0" parTransId="{E134AA02-5676-491A-B7B8-DF9A56D7EDA0}" sibTransId="{4C3B874B-FF54-4922-9014-5CD4863889ED}"/>
    <dgm:cxn modelId="{B237E865-CC4D-42AB-94DA-F0D94E9F5B37}" type="presOf" srcId="{3535BFA7-1DB5-4FE2-B5BF-EBA2D2147DEE}" destId="{74B4BE38-9CE2-4241-93CC-40B0DB8A3034}" srcOrd="0" destOrd="0" presId="urn:microsoft.com/office/officeart/2018/2/layout/IconVerticalSolidList"/>
    <dgm:cxn modelId="{BFD72948-3C24-4470-8555-1203DF8D0644}" type="presOf" srcId="{FD3D03CA-089A-4A2B-8AA4-37128B69DF61}" destId="{D8985D99-49F5-4932-8F67-10DB5AB46F71}" srcOrd="0" destOrd="0" presId="urn:microsoft.com/office/officeart/2018/2/layout/IconVerticalSolidList"/>
    <dgm:cxn modelId="{DC4CC570-26F1-43BF-A978-5B363C42DFA8}" type="presOf" srcId="{BC2787A9-CFF5-44A8-AB17-789EB7D3CF0C}" destId="{3D2B04B6-507D-4E2C-93DF-20E84A90733B}" srcOrd="0" destOrd="0" presId="urn:microsoft.com/office/officeart/2018/2/layout/IconVerticalSolidList"/>
    <dgm:cxn modelId="{A7857F87-A459-4277-BD61-853541664BA7}" srcId="{7B8BC23D-575A-418B-9025-AA04B1BBFACE}" destId="{4A09521D-6C1D-47AD-A637-BABFD5F8B544}" srcOrd="1" destOrd="0" parTransId="{25A56989-051E-4413-8ACA-AE8B3B40FF6B}" sibTransId="{51941705-5959-4F2B-ABA1-2E2006064C25}"/>
    <dgm:cxn modelId="{079C758D-93DA-444F-AFF3-F0E21FDC3F3A}" type="presOf" srcId="{EE07D74D-CC77-4F84-A357-1DEA05726511}" destId="{2704777A-2285-4E75-BFDC-E0485AE7E250}" srcOrd="0" destOrd="0" presId="urn:microsoft.com/office/officeart/2018/2/layout/IconVerticalSolidList"/>
    <dgm:cxn modelId="{2D19A497-07CA-472D-A8DF-9314FCCEF0CC}" type="presOf" srcId="{4A09521D-6C1D-47AD-A637-BABFD5F8B544}" destId="{FCB931C9-880E-4AD2-A052-6877C005F0F7}" srcOrd="0" destOrd="1" presId="urn:microsoft.com/office/officeart/2018/2/layout/IconVerticalSolidList"/>
    <dgm:cxn modelId="{BF021DA8-D142-4B6B-9812-0E3E359E0C3A}" type="presOf" srcId="{618C8D7A-0725-48D6-88A5-D85BDF88399C}" destId="{FCB931C9-880E-4AD2-A052-6877C005F0F7}" srcOrd="0" destOrd="0" presId="urn:microsoft.com/office/officeart/2018/2/layout/IconVerticalSolidList"/>
    <dgm:cxn modelId="{3965E7CB-2932-495B-A2A8-007A5AACBC29}" srcId="{3535BFA7-1DB5-4FE2-B5BF-EBA2D2147DEE}" destId="{FD3D03CA-089A-4A2B-8AA4-37128B69DF61}" srcOrd="0" destOrd="0" parTransId="{96CD54D5-C3DB-483A-A1E0-D467C6BA8E57}" sibTransId="{6F2714A2-1417-43B2-BF14-E3895FC21FD7}"/>
    <dgm:cxn modelId="{2E4753D2-F384-4507-A238-F61734AA7B53}" type="presOf" srcId="{D3235F7D-C57B-4A82-B9E5-DB37B58C6619}" destId="{D83020D1-3578-4B19-B40B-DF83CEA7577E}" srcOrd="0" destOrd="0" presId="urn:microsoft.com/office/officeart/2018/2/layout/IconVerticalSolidList"/>
    <dgm:cxn modelId="{2398D1EB-90B9-4CA1-9491-619F851C1B9E}" type="presOf" srcId="{7B8BC23D-575A-418B-9025-AA04B1BBFACE}" destId="{3289A1E7-1B26-4387-BAC4-A708FE1BB357}" srcOrd="0" destOrd="0" presId="urn:microsoft.com/office/officeart/2018/2/layout/IconVerticalSolidList"/>
    <dgm:cxn modelId="{681DCAEC-DD16-419A-A792-671D712A2D6B}" srcId="{D3235F7D-C57B-4A82-B9E5-DB37B58C6619}" destId="{BC2787A9-CFF5-44A8-AB17-789EB7D3CF0C}" srcOrd="0" destOrd="0" parTransId="{75429CF7-ED90-46C8-8B6C-91191928518D}" sibTransId="{A9E9BBDC-7A0D-442C-9DC9-84F094DD933B}"/>
    <dgm:cxn modelId="{ECF6CDF8-B1EE-461D-AF81-7F35BB3324B5}" type="presParOf" srcId="{74B4BE38-9CE2-4241-93CC-40B0DB8A3034}" destId="{18BE286C-0432-46A6-9B69-FDD2D41D0A0B}" srcOrd="0" destOrd="0" presId="urn:microsoft.com/office/officeart/2018/2/layout/IconVerticalSolidList"/>
    <dgm:cxn modelId="{132E24B6-F1FA-46B4-8675-6B4A298E51B2}" type="presParOf" srcId="{18BE286C-0432-46A6-9B69-FDD2D41D0A0B}" destId="{69DF4E6F-13B2-4D64-AB75-AA09A4D008E0}" srcOrd="0" destOrd="0" presId="urn:microsoft.com/office/officeart/2018/2/layout/IconVerticalSolidList"/>
    <dgm:cxn modelId="{0B0B0E0D-7E56-4709-89E3-921E301EE4E6}" type="presParOf" srcId="{18BE286C-0432-46A6-9B69-FDD2D41D0A0B}" destId="{D7D5BFE5-2F58-4C71-96D5-8E76FFBAFE4A}" srcOrd="1" destOrd="0" presId="urn:microsoft.com/office/officeart/2018/2/layout/IconVerticalSolidList"/>
    <dgm:cxn modelId="{D4545FAA-4B03-4A4B-B918-053CB571263A}" type="presParOf" srcId="{18BE286C-0432-46A6-9B69-FDD2D41D0A0B}" destId="{98C60A5F-F862-4738-87A5-EFDF216EB878}" srcOrd="2" destOrd="0" presId="urn:microsoft.com/office/officeart/2018/2/layout/IconVerticalSolidList"/>
    <dgm:cxn modelId="{A921B281-8AD5-4B60-9F57-7FA07AF7E88A}" type="presParOf" srcId="{18BE286C-0432-46A6-9B69-FDD2D41D0A0B}" destId="{D8985D99-49F5-4932-8F67-10DB5AB46F71}" srcOrd="3" destOrd="0" presId="urn:microsoft.com/office/officeart/2018/2/layout/IconVerticalSolidList"/>
    <dgm:cxn modelId="{1C4CFED3-E321-4C30-8E0C-08105977CD9D}" type="presParOf" srcId="{74B4BE38-9CE2-4241-93CC-40B0DB8A3034}" destId="{CCD2D9DD-A1F5-442E-99DE-749C906C3AEE}" srcOrd="1" destOrd="0" presId="urn:microsoft.com/office/officeart/2018/2/layout/IconVerticalSolidList"/>
    <dgm:cxn modelId="{2067D542-2FD3-4DCA-B359-3D0C5DAE8A38}" type="presParOf" srcId="{74B4BE38-9CE2-4241-93CC-40B0DB8A3034}" destId="{791508DE-A4C3-4A6F-A28B-F3B77896D08C}" srcOrd="2" destOrd="0" presId="urn:microsoft.com/office/officeart/2018/2/layout/IconVerticalSolidList"/>
    <dgm:cxn modelId="{73FC0CFC-A937-45BD-BA7D-40D95A50BD34}" type="presParOf" srcId="{791508DE-A4C3-4A6F-A28B-F3B77896D08C}" destId="{D371ACAB-B668-4D4F-A5E5-AF4FA2C12332}" srcOrd="0" destOrd="0" presId="urn:microsoft.com/office/officeart/2018/2/layout/IconVerticalSolidList"/>
    <dgm:cxn modelId="{5809ED4C-6E98-42A6-99BE-6691043A1AE7}" type="presParOf" srcId="{791508DE-A4C3-4A6F-A28B-F3B77896D08C}" destId="{3105E878-201D-4F9A-8022-20DC1B4ACFCD}" srcOrd="1" destOrd="0" presId="urn:microsoft.com/office/officeart/2018/2/layout/IconVerticalSolidList"/>
    <dgm:cxn modelId="{1916E436-4F3A-4A98-B21E-415921594ECB}" type="presParOf" srcId="{791508DE-A4C3-4A6F-A28B-F3B77896D08C}" destId="{1E95F9C9-C68C-4410-A5B1-A3885626C3EF}" srcOrd="2" destOrd="0" presId="urn:microsoft.com/office/officeart/2018/2/layout/IconVerticalSolidList"/>
    <dgm:cxn modelId="{5446DF7B-2513-45B5-9FCB-8E1AE96333CC}" type="presParOf" srcId="{791508DE-A4C3-4A6F-A28B-F3B77896D08C}" destId="{D83020D1-3578-4B19-B40B-DF83CEA7577E}" srcOrd="3" destOrd="0" presId="urn:microsoft.com/office/officeart/2018/2/layout/IconVerticalSolidList"/>
    <dgm:cxn modelId="{51EF00CB-7C2D-4351-88C9-D1490D16D4A6}" type="presParOf" srcId="{791508DE-A4C3-4A6F-A28B-F3B77896D08C}" destId="{3D2B04B6-507D-4E2C-93DF-20E84A90733B}" srcOrd="4" destOrd="0" presId="urn:microsoft.com/office/officeart/2018/2/layout/IconVerticalSolidList"/>
    <dgm:cxn modelId="{439185AA-5E2B-499C-81BC-DB51D45A594F}" type="presParOf" srcId="{74B4BE38-9CE2-4241-93CC-40B0DB8A3034}" destId="{AEB42DDC-137E-4807-911E-DED9A5C35DA3}" srcOrd="3" destOrd="0" presId="urn:microsoft.com/office/officeart/2018/2/layout/IconVerticalSolidList"/>
    <dgm:cxn modelId="{709A189E-AA8E-42FA-8ED7-73716E4BF83E}" type="presParOf" srcId="{74B4BE38-9CE2-4241-93CC-40B0DB8A3034}" destId="{BC9D386C-8E3D-4E33-A0C0-C40CFFB4DB2F}" srcOrd="4" destOrd="0" presId="urn:microsoft.com/office/officeart/2018/2/layout/IconVerticalSolidList"/>
    <dgm:cxn modelId="{5E7E1A9C-B323-4920-9340-70AD0596086D}" type="presParOf" srcId="{BC9D386C-8E3D-4E33-A0C0-C40CFFB4DB2F}" destId="{B901760D-6BF0-4BE1-A66E-E85CB95166F7}" srcOrd="0" destOrd="0" presId="urn:microsoft.com/office/officeart/2018/2/layout/IconVerticalSolidList"/>
    <dgm:cxn modelId="{962796EE-BEAA-4557-B31C-03DDABD71F04}" type="presParOf" srcId="{BC9D386C-8E3D-4E33-A0C0-C40CFFB4DB2F}" destId="{2E6AE92F-1D43-410A-9A24-F7B5208C2BE5}" srcOrd="1" destOrd="0" presId="urn:microsoft.com/office/officeart/2018/2/layout/IconVerticalSolidList"/>
    <dgm:cxn modelId="{8EBD1FE8-A14A-4880-B6AF-206988C4F5E9}" type="presParOf" srcId="{BC9D386C-8E3D-4E33-A0C0-C40CFFB4DB2F}" destId="{2E0DDFE6-20E9-405A-A60B-59CC79ECCA24}" srcOrd="2" destOrd="0" presId="urn:microsoft.com/office/officeart/2018/2/layout/IconVerticalSolidList"/>
    <dgm:cxn modelId="{B31F985E-F9C9-4D58-8C79-75604218E462}" type="presParOf" srcId="{BC9D386C-8E3D-4E33-A0C0-C40CFFB4DB2F}" destId="{3289A1E7-1B26-4387-BAC4-A708FE1BB357}" srcOrd="3" destOrd="0" presId="urn:microsoft.com/office/officeart/2018/2/layout/IconVerticalSolidList"/>
    <dgm:cxn modelId="{54F128C8-E9D1-4E11-9113-C08EA448A953}" type="presParOf" srcId="{BC9D386C-8E3D-4E33-A0C0-C40CFFB4DB2F}" destId="{FCB931C9-880E-4AD2-A052-6877C005F0F7}" srcOrd="4" destOrd="0" presId="urn:microsoft.com/office/officeart/2018/2/layout/IconVerticalSolidList"/>
    <dgm:cxn modelId="{AF9439F5-0A99-40DB-8519-99DAC18CB169}" type="presParOf" srcId="{74B4BE38-9CE2-4241-93CC-40B0DB8A3034}" destId="{6FB5FB6A-4DC1-472E-BEBB-FF1ED3EB4920}" srcOrd="5" destOrd="0" presId="urn:microsoft.com/office/officeart/2018/2/layout/IconVerticalSolidList"/>
    <dgm:cxn modelId="{AB2A16E0-99D0-4FD9-AEE9-DE5A7A007967}" type="presParOf" srcId="{74B4BE38-9CE2-4241-93CC-40B0DB8A3034}" destId="{68297B31-4800-4CC0-B6FF-6BAB863EE9DB}" srcOrd="6" destOrd="0" presId="urn:microsoft.com/office/officeart/2018/2/layout/IconVerticalSolidList"/>
    <dgm:cxn modelId="{83EA5066-DAD8-4DD2-82B5-0E304AE863CF}" type="presParOf" srcId="{68297B31-4800-4CC0-B6FF-6BAB863EE9DB}" destId="{22984789-3BC9-4B5E-A8CD-089BB35CCBC3}" srcOrd="0" destOrd="0" presId="urn:microsoft.com/office/officeart/2018/2/layout/IconVerticalSolidList"/>
    <dgm:cxn modelId="{A8FE9CA4-8C04-4A47-AC99-01073264248F}" type="presParOf" srcId="{68297B31-4800-4CC0-B6FF-6BAB863EE9DB}" destId="{6336D5AD-FEB6-4D7E-AAB2-984109CB44F3}" srcOrd="1" destOrd="0" presId="urn:microsoft.com/office/officeart/2018/2/layout/IconVerticalSolidList"/>
    <dgm:cxn modelId="{EA669B44-6BC2-4AF3-BF37-42907B90CAB3}" type="presParOf" srcId="{68297B31-4800-4CC0-B6FF-6BAB863EE9DB}" destId="{3FB9C71B-1327-41A0-BA92-8E07ED1F596D}" srcOrd="2" destOrd="0" presId="urn:microsoft.com/office/officeart/2018/2/layout/IconVerticalSolidList"/>
    <dgm:cxn modelId="{9EEA3565-1B2C-4B52-BED8-92CF7BEFF389}" type="presParOf" srcId="{68297B31-4800-4CC0-B6FF-6BAB863EE9DB}" destId="{2704777A-2285-4E75-BFDC-E0485AE7E25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DF4E6F-13B2-4D64-AB75-AA09A4D008E0}">
      <dsp:nvSpPr>
        <dsp:cNvPr id="0" name=""/>
        <dsp:cNvSpPr/>
      </dsp:nvSpPr>
      <dsp:spPr>
        <a:xfrm>
          <a:off x="0" y="2125"/>
          <a:ext cx="6582555" cy="107737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D5BFE5-2F58-4C71-96D5-8E76FFBAFE4A}">
      <dsp:nvSpPr>
        <dsp:cNvPr id="0" name=""/>
        <dsp:cNvSpPr/>
      </dsp:nvSpPr>
      <dsp:spPr>
        <a:xfrm>
          <a:off x="325906" y="244535"/>
          <a:ext cx="592558" cy="59255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985D99-49F5-4932-8F67-10DB5AB46F71}">
      <dsp:nvSpPr>
        <dsp:cNvPr id="0" name=""/>
        <dsp:cNvSpPr/>
      </dsp:nvSpPr>
      <dsp:spPr>
        <a:xfrm>
          <a:off x="1244371" y="2125"/>
          <a:ext cx="5338183" cy="1077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023" tIns="114023" rIns="114023" bIns="114023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100" kern="1200"/>
            <a:t>Import, clean and prepare data</a:t>
          </a:r>
          <a:endParaRPr lang="en-US" sz="2100" kern="1200"/>
        </a:p>
      </dsp:txBody>
      <dsp:txXfrm>
        <a:off x="1244371" y="2125"/>
        <a:ext cx="5338183" cy="1077378"/>
      </dsp:txXfrm>
    </dsp:sp>
    <dsp:sp modelId="{D371ACAB-B668-4D4F-A5E5-AF4FA2C12332}">
      <dsp:nvSpPr>
        <dsp:cNvPr id="0" name=""/>
        <dsp:cNvSpPr/>
      </dsp:nvSpPr>
      <dsp:spPr>
        <a:xfrm>
          <a:off x="0" y="1348848"/>
          <a:ext cx="6582555" cy="107737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05E878-201D-4F9A-8022-20DC1B4ACFCD}">
      <dsp:nvSpPr>
        <dsp:cNvPr id="0" name=""/>
        <dsp:cNvSpPr/>
      </dsp:nvSpPr>
      <dsp:spPr>
        <a:xfrm>
          <a:off x="325906" y="1591258"/>
          <a:ext cx="592558" cy="59255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3020D1-3578-4B19-B40B-DF83CEA7577E}">
      <dsp:nvSpPr>
        <dsp:cNvPr id="0" name=""/>
        <dsp:cNvSpPr/>
      </dsp:nvSpPr>
      <dsp:spPr>
        <a:xfrm>
          <a:off x="1244371" y="1348848"/>
          <a:ext cx="2962149" cy="1077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023" tIns="114023" rIns="114023" bIns="114023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100" kern="1200"/>
            <a:t>Cluster Counties based on the 10 most common venue categories</a:t>
          </a:r>
          <a:endParaRPr lang="en-US" sz="2100" kern="1200"/>
        </a:p>
      </dsp:txBody>
      <dsp:txXfrm>
        <a:off x="1244371" y="1348848"/>
        <a:ext cx="2962149" cy="1077378"/>
      </dsp:txXfrm>
    </dsp:sp>
    <dsp:sp modelId="{3D2B04B6-507D-4E2C-93DF-20E84A90733B}">
      <dsp:nvSpPr>
        <dsp:cNvPr id="0" name=""/>
        <dsp:cNvSpPr/>
      </dsp:nvSpPr>
      <dsp:spPr>
        <a:xfrm>
          <a:off x="4206521" y="1348848"/>
          <a:ext cx="2376033" cy="1077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023" tIns="114023" rIns="114023" bIns="11402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600" kern="1200"/>
            <a:t>Kmeans Clustering</a:t>
          </a:r>
          <a:endParaRPr lang="en-US" sz="1600" kern="1200"/>
        </a:p>
      </dsp:txBody>
      <dsp:txXfrm>
        <a:off x="4206521" y="1348848"/>
        <a:ext cx="2376033" cy="1077378"/>
      </dsp:txXfrm>
    </dsp:sp>
    <dsp:sp modelId="{B901760D-6BF0-4BE1-A66E-E85CB95166F7}">
      <dsp:nvSpPr>
        <dsp:cNvPr id="0" name=""/>
        <dsp:cNvSpPr/>
      </dsp:nvSpPr>
      <dsp:spPr>
        <a:xfrm>
          <a:off x="0" y="2695571"/>
          <a:ext cx="6582555" cy="107737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6AE92F-1D43-410A-9A24-F7B5208C2BE5}">
      <dsp:nvSpPr>
        <dsp:cNvPr id="0" name=""/>
        <dsp:cNvSpPr/>
      </dsp:nvSpPr>
      <dsp:spPr>
        <a:xfrm>
          <a:off x="325906" y="2937981"/>
          <a:ext cx="592558" cy="5925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89A1E7-1B26-4387-BAC4-A708FE1BB357}">
      <dsp:nvSpPr>
        <dsp:cNvPr id="0" name=""/>
        <dsp:cNvSpPr/>
      </dsp:nvSpPr>
      <dsp:spPr>
        <a:xfrm>
          <a:off x="1244371" y="2695571"/>
          <a:ext cx="2962149" cy="1077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023" tIns="114023" rIns="114023" bIns="114023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100" kern="1200"/>
            <a:t>Use cluster labels to predict 4 different levels of physical activity</a:t>
          </a:r>
          <a:endParaRPr lang="en-US" sz="2100" kern="1200"/>
        </a:p>
      </dsp:txBody>
      <dsp:txXfrm>
        <a:off x="1244371" y="2695571"/>
        <a:ext cx="2962149" cy="1077378"/>
      </dsp:txXfrm>
    </dsp:sp>
    <dsp:sp modelId="{FCB931C9-880E-4AD2-A052-6877C005F0F7}">
      <dsp:nvSpPr>
        <dsp:cNvPr id="0" name=""/>
        <dsp:cNvSpPr/>
      </dsp:nvSpPr>
      <dsp:spPr>
        <a:xfrm>
          <a:off x="4206521" y="2695571"/>
          <a:ext cx="2376033" cy="1077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023" tIns="114023" rIns="114023" bIns="11402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600" kern="1200"/>
            <a:t>SVM</a:t>
          </a:r>
          <a:endParaRPr lang="en-US" sz="1600" kern="120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600" kern="1200"/>
            <a:t>Decision trees</a:t>
          </a:r>
          <a:endParaRPr lang="en-US" sz="1600" kern="1200"/>
        </a:p>
      </dsp:txBody>
      <dsp:txXfrm>
        <a:off x="4206521" y="2695571"/>
        <a:ext cx="2376033" cy="1077378"/>
      </dsp:txXfrm>
    </dsp:sp>
    <dsp:sp modelId="{22984789-3BC9-4B5E-A8CD-089BB35CCBC3}">
      <dsp:nvSpPr>
        <dsp:cNvPr id="0" name=""/>
        <dsp:cNvSpPr/>
      </dsp:nvSpPr>
      <dsp:spPr>
        <a:xfrm>
          <a:off x="0" y="4042294"/>
          <a:ext cx="6582555" cy="107737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36D5AD-FEB6-4D7E-AAB2-984109CB44F3}">
      <dsp:nvSpPr>
        <dsp:cNvPr id="0" name=""/>
        <dsp:cNvSpPr/>
      </dsp:nvSpPr>
      <dsp:spPr>
        <a:xfrm>
          <a:off x="325906" y="4284704"/>
          <a:ext cx="592558" cy="59255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04777A-2285-4E75-BFDC-E0485AE7E250}">
      <dsp:nvSpPr>
        <dsp:cNvPr id="0" name=""/>
        <dsp:cNvSpPr/>
      </dsp:nvSpPr>
      <dsp:spPr>
        <a:xfrm>
          <a:off x="1244371" y="4042294"/>
          <a:ext cx="5338183" cy="1077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023" tIns="114023" rIns="114023" bIns="114023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100" kern="1200"/>
            <a:t>Evaluate models</a:t>
          </a:r>
          <a:endParaRPr lang="en-US" sz="2100" kern="1200"/>
        </a:p>
      </dsp:txBody>
      <dsp:txXfrm>
        <a:off x="1244371" y="4042294"/>
        <a:ext cx="5338183" cy="10773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93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37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008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812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894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941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7/6/2020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126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7/6/2020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487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7/6/2020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956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455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17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200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actionmk.org/2016/09/07/be-active-help-out-get-rewarded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daptistration.com/blog/2014/10/08/i-was-wondering-the-same-thing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B748D4-0B0C-4F27-ABD1-240E091415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6979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CB5FF2-87ED-4E3F-8973-9D76311DBB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5120639"/>
            <a:ext cx="7137263" cy="1280161"/>
          </a:xfrm>
        </p:spPr>
        <p:txBody>
          <a:bodyPr anchor="ctr">
            <a:normAutofit/>
          </a:bodyPr>
          <a:lstStyle/>
          <a:p>
            <a:pPr algn="r"/>
            <a:r>
              <a:rPr lang="en-US" sz="3000">
                <a:solidFill>
                  <a:srgbClr val="FFFFFF"/>
                </a:solidFill>
              </a:rPr>
              <a:t>Capstone Project Report: New York County State Types and Physical Inactivity Levels</a:t>
            </a:r>
            <a:endParaRPr lang="en-NZ" sz="30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0ABB57-4E97-4633-B8B6-E2FC79BD71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9580" y="5120639"/>
            <a:ext cx="3073745" cy="1280160"/>
          </a:xfrm>
        </p:spPr>
        <p:txBody>
          <a:bodyPr anchor="ctr">
            <a:normAutofit/>
          </a:bodyPr>
          <a:lstStyle/>
          <a:p>
            <a:r>
              <a:rPr lang="en-NZ" sz="1500">
                <a:solidFill>
                  <a:srgbClr val="FFFFFF"/>
                </a:solidFill>
              </a:rPr>
              <a:t>Renata Bastos Gottgtroy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6142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02AD0A-1435-4D81-81B3-8DBAEB8C8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NZ" dirty="0"/>
              <a:t>The Importance of Physical Activity</a:t>
            </a:r>
          </a:p>
        </p:txBody>
      </p:sp>
      <p:pic>
        <p:nvPicPr>
          <p:cNvPr id="1026" name="Picture 2" descr="9 Proven Benefits of Physical Activity: (EUFIC)">
            <a:extLst>
              <a:ext uri="{FF2B5EF4-FFF2-40B4-BE49-F238E27FC236}">
                <a16:creationId xmlns:a16="http://schemas.microsoft.com/office/drawing/2014/main" id="{974FF941-9F54-4E61-B203-2C6762D77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4104" y="645106"/>
            <a:ext cx="4893523" cy="524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4044" y="2246569"/>
            <a:ext cx="45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01CA5-8A5F-48C7-81EA-EA87AF4E4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407436"/>
            <a:ext cx="5127172" cy="3461658"/>
          </a:xfrm>
        </p:spPr>
        <p:txBody>
          <a:bodyPr>
            <a:normAutofit/>
          </a:bodyPr>
          <a:lstStyle/>
          <a:p>
            <a:r>
              <a:rPr lang="en-US" dirty="0"/>
              <a:t>Regular physical activity can have many positive outcomes to the individual.</a:t>
            </a:r>
          </a:p>
          <a:p>
            <a:r>
              <a:rPr lang="en-US" dirty="0"/>
              <a:t>Physical activity is also beneficial to the society, reducing the costs associated with many diseases.</a:t>
            </a:r>
            <a:endParaRPr lang="en-NZ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AA76026-5689-4584-8D93-D71D739E6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97786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24B4C-0ECF-4D45-B79B-182AF36F0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What Predicts Physical Activity?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44E227-C301-475A-B73E-E98AABDDD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6329887" cy="1847979"/>
          </a:xfrm>
        </p:spPr>
        <p:txBody>
          <a:bodyPr/>
          <a:lstStyle/>
          <a:p>
            <a:r>
              <a:rPr lang="en-NZ" dirty="0"/>
              <a:t>A common barrier to exercise is access to physical activity friendly spaces. </a:t>
            </a:r>
          </a:p>
          <a:p>
            <a:r>
              <a:rPr lang="en-NZ" dirty="0"/>
              <a:t>Other venue categories may discourage physical activity.</a:t>
            </a:r>
          </a:p>
          <a:p>
            <a:endParaRPr lang="en-NZ" dirty="0"/>
          </a:p>
        </p:txBody>
      </p:sp>
      <p:pic>
        <p:nvPicPr>
          <p:cNvPr id="2052" name="Picture 4" descr="Barrier Clip Art - Barriers Clipart , Transparent Cartoon, Free ...">
            <a:extLst>
              <a:ext uri="{FF2B5EF4-FFF2-40B4-BE49-F238E27FC236}">
                <a16:creationId xmlns:a16="http://schemas.microsoft.com/office/drawing/2014/main" id="{73D1441A-18C3-4E33-9294-AEAD6316B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6074" y="2537926"/>
            <a:ext cx="4235034" cy="3102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038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6CF7A8-3713-4CEA-BFC8-E92E572A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>
            <a:normAutofit/>
          </a:bodyPr>
          <a:lstStyle/>
          <a:p>
            <a:r>
              <a:rPr lang="en-NZ" dirty="0"/>
              <a:t>Purpose</a:t>
            </a:r>
          </a:p>
        </p:txBody>
      </p:sp>
      <p:pic>
        <p:nvPicPr>
          <p:cNvPr id="5" name="Picture 4" descr="A close up of a toy&#10;&#10;Description automatically generated">
            <a:extLst>
              <a:ext uri="{FF2B5EF4-FFF2-40B4-BE49-F238E27FC236}">
                <a16:creationId xmlns:a16="http://schemas.microsoft.com/office/drawing/2014/main" id="{9E2C82F7-B44F-412A-A03E-1F5FFD0B00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6683" r="21966" b="-2"/>
          <a:stretch/>
        </p:blipFill>
        <p:spPr>
          <a:xfrm>
            <a:off x="20" y="10"/>
            <a:ext cx="4580077" cy="6400784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4A004-1F81-4D21-8173-A5F307A83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>
            <a:normAutofit/>
          </a:bodyPr>
          <a:lstStyle/>
          <a:p>
            <a:r>
              <a:rPr lang="en-US" dirty="0"/>
              <a:t>The aim of this project is to explore if County type (defined by the most common venues in a County) can predict physical activity levels.</a:t>
            </a:r>
          </a:p>
          <a:p>
            <a:endParaRPr lang="en-NZ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B60310-C5C3-46A0-A452-2A0B00843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70902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E4941-600E-495E-981A-ABD7CDCBB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E48B3-31AD-45D3-B433-0FBEB78B2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% of physical inactivity by County in the State of New York</a:t>
            </a:r>
          </a:p>
          <a:p>
            <a:pPr lvl="1"/>
            <a:r>
              <a:rPr lang="en-NZ" dirty="0"/>
              <a:t>Sourced from NYS Health Foundation</a:t>
            </a:r>
          </a:p>
          <a:p>
            <a:r>
              <a:rPr lang="en-NZ" dirty="0"/>
              <a:t>Venue categories in each County</a:t>
            </a:r>
          </a:p>
          <a:p>
            <a:pPr lvl="1"/>
            <a:r>
              <a:rPr lang="en-NZ" dirty="0"/>
              <a:t>Sourced from Foursquare</a:t>
            </a:r>
          </a:p>
          <a:p>
            <a:endParaRPr lang="en-NZ" dirty="0"/>
          </a:p>
          <a:p>
            <a:endParaRPr lang="en-NZ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F778D3-589C-4F42-B8FA-5662077D57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79" b="-1"/>
          <a:stretch/>
        </p:blipFill>
        <p:spPr>
          <a:xfrm>
            <a:off x="7890575" y="896730"/>
            <a:ext cx="3134038" cy="840630"/>
          </a:xfrm>
          <a:prstGeom prst="rect">
            <a:avLst/>
          </a:prstGeom>
        </p:spPr>
      </p:pic>
      <p:pic>
        <p:nvPicPr>
          <p:cNvPr id="3074" name="Picture 2" descr="check out the new foursquare logo and app interface">
            <a:extLst>
              <a:ext uri="{FF2B5EF4-FFF2-40B4-BE49-F238E27FC236}">
                <a16:creationId xmlns:a16="http://schemas.microsoft.com/office/drawing/2014/main" id="{535255E3-885C-4516-9199-4F00E1037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906" y="406914"/>
            <a:ext cx="1847666" cy="147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C3AFF6-FBB9-4004-A84A-B6B862A6A8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8497" y="4151620"/>
            <a:ext cx="9506116" cy="201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080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8BDBE5C-BBE9-4E89-BEE5-DEB6EAB87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DADB67-260D-4BC2-968A-0ECCBFBB1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34946"/>
            <a:ext cx="3689094" cy="5055904"/>
          </a:xfrm>
        </p:spPr>
        <p:txBody>
          <a:bodyPr anchor="ctr">
            <a:normAutofit/>
          </a:bodyPr>
          <a:lstStyle/>
          <a:p>
            <a:pPr algn="r"/>
            <a:r>
              <a:rPr lang="en-NZ" sz="5000"/>
              <a:t>Methodology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FC4168B-AA75-4715-9B96-CF84B170A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3CDED0-0E23-4DF8-8D58-6DF8F879DA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8445524"/>
              </p:ext>
            </p:extLst>
          </p:nvPr>
        </p:nvGraphicFramePr>
        <p:xfrm>
          <a:off x="4976031" y="634947"/>
          <a:ext cx="6582555" cy="51217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4754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40791F6-715D-481A-9C4A-3645AECF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BC4CCC-22E9-4A1F-A5EB-A8E5C3A5B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2" y="634946"/>
            <a:ext cx="5453741" cy="1450757"/>
          </a:xfrm>
        </p:spPr>
        <p:txBody>
          <a:bodyPr>
            <a:normAutofit/>
          </a:bodyPr>
          <a:lstStyle/>
          <a:p>
            <a:r>
              <a:rPr lang="en-NZ" dirty="0"/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507F86-1432-4186-A980-9965718C66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97" r="15490" b="-2"/>
          <a:stretch/>
        </p:blipFill>
        <p:spPr>
          <a:xfrm>
            <a:off x="472041" y="1162086"/>
            <a:ext cx="5223667" cy="4017615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40F83A4-FAC4-4867-95A5-BBFD280C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45533" y="2267421"/>
            <a:ext cx="46634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25EE4219-ECB1-4400-AA54-ADAF2CADC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7" y="4071867"/>
            <a:ext cx="2853868" cy="20533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BB7CEB-1047-4807-9981-7E2360304C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8566" y="4051589"/>
            <a:ext cx="2951473" cy="209313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1A5CF-68A7-4561-8948-AD610947D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4" y="2407436"/>
            <a:ext cx="5453739" cy="3461658"/>
          </a:xfrm>
        </p:spPr>
        <p:txBody>
          <a:bodyPr>
            <a:normAutofit/>
          </a:bodyPr>
          <a:lstStyle/>
          <a:p>
            <a:r>
              <a:rPr lang="en-NZ" dirty="0"/>
              <a:t>Counties were clustered into 3 clusters </a:t>
            </a:r>
          </a:p>
          <a:p>
            <a:r>
              <a:rPr lang="en-NZ" dirty="0"/>
              <a:t>Silhouette score and elbow method were used to select number of clusters</a:t>
            </a:r>
          </a:p>
          <a:p>
            <a:endParaRPr lang="en-NZ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11CBAFA-D7E0-40A7-BB94-2C05304B4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78E598F-682D-4B53-9DCC-4FE20CCF3136}"/>
              </a:ext>
            </a:extLst>
          </p:cNvPr>
          <p:cNvSpPr/>
          <p:nvPr/>
        </p:nvSpPr>
        <p:spPr>
          <a:xfrm>
            <a:off x="6979298" y="4310743"/>
            <a:ext cx="214604" cy="2146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45B4F8C-C29A-4D4A-971E-0E9336E05E03}"/>
              </a:ext>
            </a:extLst>
          </p:cNvPr>
          <p:cNvSpPr/>
          <p:nvPr/>
        </p:nvSpPr>
        <p:spPr>
          <a:xfrm>
            <a:off x="9874898" y="4815481"/>
            <a:ext cx="214604" cy="2146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27530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CF6CA-9CCE-43A2-AB68-66081CE76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Results: Classification performance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625EDDD-3716-4FAC-813A-D96E9D1982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4484858"/>
              </p:ext>
            </p:extLst>
          </p:nvPr>
        </p:nvGraphicFramePr>
        <p:xfrm>
          <a:off x="2374084" y="2969703"/>
          <a:ext cx="7321791" cy="1560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0597">
                  <a:extLst>
                    <a:ext uri="{9D8B030D-6E8A-4147-A177-3AD203B41FA5}">
                      <a16:colId xmlns:a16="http://schemas.microsoft.com/office/drawing/2014/main" val="1932360237"/>
                    </a:ext>
                  </a:extLst>
                </a:gridCol>
                <a:gridCol w="2440597">
                  <a:extLst>
                    <a:ext uri="{9D8B030D-6E8A-4147-A177-3AD203B41FA5}">
                      <a16:colId xmlns:a16="http://schemas.microsoft.com/office/drawing/2014/main" val="420350974"/>
                    </a:ext>
                  </a:extLst>
                </a:gridCol>
                <a:gridCol w="2440597">
                  <a:extLst>
                    <a:ext uri="{9D8B030D-6E8A-4147-A177-3AD203B41FA5}">
                      <a16:colId xmlns:a16="http://schemas.microsoft.com/office/drawing/2014/main" val="1121286556"/>
                    </a:ext>
                  </a:extLst>
                </a:gridCol>
              </a:tblGrid>
              <a:tr h="520118"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Support Vector Machine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975613"/>
                  </a:ext>
                </a:extLst>
              </a:tr>
              <a:tr h="520118">
                <a:tc>
                  <a:txBody>
                    <a:bodyPr/>
                    <a:lstStyle/>
                    <a:p>
                      <a:r>
                        <a:rPr lang="en-NZ" dirty="0"/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463045"/>
                  </a:ext>
                </a:extLst>
              </a:tr>
              <a:tr h="520118">
                <a:tc>
                  <a:txBody>
                    <a:bodyPr/>
                    <a:lstStyle/>
                    <a:p>
                      <a:r>
                        <a:rPr lang="en-NZ" dirty="0"/>
                        <a:t>Jaccard Similarity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474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6436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A5B6B-6D36-4C35-B4F3-129EC8BEB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Discussion and 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39BA9-17F0-4DEF-B655-1A8D9A308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/>
              <a:t>Conclusion:</a:t>
            </a:r>
          </a:p>
          <a:p>
            <a:pPr lvl="1"/>
            <a:r>
              <a:rPr lang="en-NZ" dirty="0"/>
              <a:t>County type (defined by most common venue categories) ≠ predict physical activity levels</a:t>
            </a:r>
          </a:p>
          <a:p>
            <a:pPr lvl="1"/>
            <a:endParaRPr lang="en-NZ" dirty="0"/>
          </a:p>
          <a:p>
            <a:pPr marL="201168" lvl="1" indent="0">
              <a:buNone/>
            </a:pPr>
            <a:r>
              <a:rPr lang="en-NZ" dirty="0"/>
              <a:t>Discussion: </a:t>
            </a:r>
          </a:p>
          <a:p>
            <a:pPr lvl="1"/>
            <a:r>
              <a:rPr lang="en-NZ" dirty="0"/>
              <a:t>Poor clustering due to too narrow category definition </a:t>
            </a:r>
            <a:r>
              <a:rPr lang="en-NZ" dirty="0" err="1"/>
              <a:t>e.g</a:t>
            </a:r>
            <a:r>
              <a:rPr lang="en-NZ" dirty="0"/>
              <a:t> Indian restaurant vs restaurants.</a:t>
            </a:r>
          </a:p>
          <a:p>
            <a:pPr lvl="1"/>
            <a:r>
              <a:rPr lang="en-NZ" dirty="0"/>
              <a:t>Limitation of study: Could not extract parent categories of venues which may have resulted in better clustering and prediction</a:t>
            </a:r>
          </a:p>
          <a:p>
            <a:pPr lvl="1"/>
            <a:r>
              <a:rPr lang="en-NZ" dirty="0"/>
              <a:t>Future research should explore if wider defined category of venues in each county can predict physical activity levels</a:t>
            </a:r>
          </a:p>
          <a:p>
            <a:endParaRPr lang="en-NZ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7623214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Tw Cen M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56E2B5BBCBFD4C85FA1EB2DD1D819E" ma:contentTypeVersion="12" ma:contentTypeDescription="Create a new document." ma:contentTypeScope="" ma:versionID="9bd088b710a1522568401aa6bd07e272">
  <xsd:schema xmlns:xsd="http://www.w3.org/2001/XMLSchema" xmlns:xs="http://www.w3.org/2001/XMLSchema" xmlns:p="http://schemas.microsoft.com/office/2006/metadata/properties" xmlns:ns3="5509ba67-8602-42fc-a8bf-c475d914af2b" xmlns:ns4="8f977d67-ac62-4f14-b906-a7ee5105086b" targetNamespace="http://schemas.microsoft.com/office/2006/metadata/properties" ma:root="true" ma:fieldsID="9ceffd18481acce204aef29dd828e0ba" ns3:_="" ns4:_="">
    <xsd:import namespace="5509ba67-8602-42fc-a8bf-c475d914af2b"/>
    <xsd:import namespace="8f977d67-ac62-4f14-b906-a7ee5105086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09ba67-8602-42fc-a8bf-c475d914af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977d67-ac62-4f14-b906-a7ee5105086b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C7CA5C5-1E18-4429-82C0-D6544A5DF0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509ba67-8602-42fc-a8bf-c475d914af2b"/>
    <ds:schemaRef ds:uri="8f977d67-ac62-4f14-b906-a7ee5105086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A36610C-1166-4D1A-95BD-413A7943A9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03067F-E46D-42DD-A77F-3C06805E88A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280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Tw Cen MT</vt:lpstr>
      <vt:lpstr>RetrospectVTI</vt:lpstr>
      <vt:lpstr>Capstone Project Report: New York County State Types and Physical Inactivity Levels</vt:lpstr>
      <vt:lpstr>The Importance of Physical Activity</vt:lpstr>
      <vt:lpstr>What Predicts Physical Activity?</vt:lpstr>
      <vt:lpstr>Purpose</vt:lpstr>
      <vt:lpstr>Data</vt:lpstr>
      <vt:lpstr>Methodology</vt:lpstr>
      <vt:lpstr>Results</vt:lpstr>
      <vt:lpstr>Results: Classification performance</vt:lpstr>
      <vt:lpstr>Discussion and future directions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Report: New York County State Types and Physical Inactivity Levels</dc:title>
  <dc:creator>Renata Bastos Gottgtroy</dc:creator>
  <cp:lastModifiedBy>Renata Bastos Gottgtroy</cp:lastModifiedBy>
  <cp:revision>2</cp:revision>
  <dcterms:created xsi:type="dcterms:W3CDTF">2020-07-06T06:41:52Z</dcterms:created>
  <dcterms:modified xsi:type="dcterms:W3CDTF">2020-07-06T06:55:06Z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0x0101004F56E2B5BBCBFD4C85FA1EB2DD1D819E</vt:lpwstr>
  </property>
</Properties>
</file>