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6" r:id="rId1"/>
  </p:sldMasterIdLst>
  <p:notesMasterIdLst>
    <p:notesMasterId r:id="rId17"/>
  </p:notesMasterIdLst>
  <p:sldIdLst>
    <p:sldId id="304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7" r:id="rId16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6000" userDrawn="1">
          <p15:clr>
            <a:srgbClr val="A4A3A4"/>
          </p15:clr>
        </p15:guide>
        <p15:guide id="3" pos="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0078D4"/>
    <a:srgbClr val="D2D2D2"/>
    <a:srgbClr val="505050"/>
    <a:srgbClr val="2F2F2F"/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vetlý štýl 2 - zvýrazneni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04" autoAdjust="0"/>
    <p:restoredTop sz="94660"/>
  </p:normalViewPr>
  <p:slideViewPr>
    <p:cSldViewPr snapToGrid="0">
      <p:cViewPr varScale="1">
        <p:scale>
          <a:sx n="53" d="100"/>
          <a:sy n="53" d="100"/>
        </p:scale>
        <p:origin x="1266" y="72"/>
      </p:cViewPr>
      <p:guideLst>
        <p:guide orient="horz" pos="2448"/>
        <p:guide pos="600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61E44-C4C0-6344-AB31-495F47CEF0BF}" type="datetimeFigureOut">
              <a:rPr lang="sk-SK" smtClean="0"/>
              <a:t>4. 4. 2019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D233A-E061-3B43-8767-D9DF2FC1BB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8595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C677-8E45-E141-9716-C86D7EE5D9E8}" type="datetime1">
              <a:rPr lang="sk-SK" smtClean="0"/>
              <a:t>4. 4. 2019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8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14C0-FE52-F449-9EB9-A0FF9A2543CD}" type="datetime1">
              <a:rPr lang="sk-SK" smtClean="0"/>
              <a:t>4. 4. 2019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3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A2FD-E00D-9848-8434-0267DBC70800}" type="datetime1">
              <a:rPr lang="sk-SK" smtClean="0"/>
              <a:t>4. 4. 2019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2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261-6B22-9D46-9363-FF39813EB6EC}" type="datetime1">
              <a:rPr lang="sk-SK" smtClean="0"/>
              <a:t>4. 4. 2019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4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9737-2E3E-7648-A62E-672F14D45174}" type="datetime1">
              <a:rPr lang="sk-SK" smtClean="0"/>
              <a:t>4. 4. 2019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5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2BCD-50BB-5C4E-9FA2-1520C47BA1A9}" type="datetime1">
              <a:rPr lang="sk-SK" smtClean="0"/>
              <a:t>4. 4. 2019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6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8235-1A3D-8F40-84C0-D3E6FA642448}" type="datetime1">
              <a:rPr lang="sk-SK" smtClean="0"/>
              <a:t>4. 4. 2019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7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8640-B450-0C4A-9516-6E2711D4D46C}" type="datetime1">
              <a:rPr lang="sk-SK" smtClean="0"/>
              <a:t>4. 4. 2019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8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531D-6297-E049-BA84-34FE8FD92947}" type="datetime1">
              <a:rPr lang="sk-SK" smtClean="0"/>
              <a:t>4. 4. 2019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1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C6F4-3FBB-2D4D-B13A-D6953AE0A3AF}" type="datetime1">
              <a:rPr lang="sk-SK" smtClean="0"/>
              <a:t>4. 4. 2019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8A6D-C806-FE45-AB4E-63619D22D102}" type="datetime1">
              <a:rPr lang="sk-SK" smtClean="0"/>
              <a:t>4. 4. 2019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9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0EA03-2C13-2441-AAFA-2B3D759DC539}" type="datetime1">
              <a:rPr lang="sk-SK" smtClean="0"/>
              <a:t>4. 4. 2019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xmlns="" id="{892E69F8-0D4B-4699-BA3F-52F79874A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1</a:t>
            </a:fld>
            <a:endParaRPr lang="en-US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xmlns="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sk-SK" sz="4000">
                <a:latin typeface="Arial" panose="020B0604020202020204" pitchFamily="34" charset="0"/>
                <a:cs typeface="Arial" panose="020B0604020202020204" pitchFamily="34" charset="0"/>
              </a:rPr>
              <a:t>Časť 1 </a:t>
            </a:r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– Prediktívne modely</a:t>
            </a:r>
          </a:p>
        </p:txBody>
      </p:sp>
    </p:spTree>
    <p:extLst>
      <p:ext uri="{BB962C8B-B14F-4D97-AF65-F5344CB8AC3E}">
        <p14:creationId xmlns:p14="http://schemas.microsoft.com/office/powerpoint/2010/main" val="137338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xmlns="" id="{892E69F8-0D4B-4699-BA3F-52F79874A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xmlns="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Prediktívne metódy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V čom sa vlastne algoritmy odlišujú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?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55519" y="6890827"/>
            <a:ext cx="2263140" cy="413808"/>
          </a:xfrm>
        </p:spPr>
        <p:txBody>
          <a:bodyPr/>
          <a:lstStyle/>
          <a:p>
            <a:fld id="{E07A91BD-2D30-4D1B-B388-0538F34CA7E2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ástupný objekt pre obsah 2">
                <a:extLst>
                  <a:ext uri="{FF2B5EF4-FFF2-40B4-BE49-F238E27FC236}">
                    <a16:creationId xmlns:a16="http://schemas.microsoft.com/office/drawing/2014/main" xmlns="" id="{507CE63D-AB36-EF47-9D75-8D2284C6AC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3712" y="1957243"/>
                <a:ext cx="9310976" cy="524662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51460" indent="-251460" algn="l" defTabSz="1005840" rtl="0" eaLnBrk="1" latinLnBrk="0" hangingPunct="1">
                  <a:lnSpc>
                    <a:spcPct val="90000"/>
                  </a:lnSpc>
                  <a:spcBef>
                    <a:spcPts val="1100"/>
                  </a:spcBef>
                  <a:buFont typeface="Arial" panose="020B0604020202020204" pitchFamily="34" charset="0"/>
                  <a:buChar char="•"/>
                  <a:defRPr sz="30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5438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264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730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76022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6314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6606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6898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7190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27482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Matematicky, každý algoritmus má vnútorne naprogramovanú množinu funkcií – tzv. </a:t>
                </a:r>
                <a:r>
                  <a:rPr lang="sk-SK" sz="1800" dirty="0">
                    <a:solidFill>
                      <a:srgbClr val="0078D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model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, z ktorej pre dané </a:t>
                </a:r>
                <a:r>
                  <a:rPr lang="sk-SK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trénovacie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dáta vyberie jednu – tú ktorá má najmenšiu chybu </a:t>
                </a:r>
                <a:r>
                  <a:rPr lang="sk-SK" sz="18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na </a:t>
                </a:r>
                <a:r>
                  <a:rPr lang="sk-SK" sz="1800" u="sng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trénovacích</a:t>
                </a:r>
                <a:r>
                  <a:rPr lang="sk-SK" sz="18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 dátach</a:t>
                </a:r>
              </a:p>
              <a:p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Napr. pre jeden vstupný atribút </a:t>
                </a:r>
                <a14:m>
                  <m:oMath xmlns:m="http://schemas.openxmlformats.org/officeDocument/2006/math">
                    <m:r>
                      <a:rPr lang="sk-SK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a výstupný atribút </a:t>
                </a:r>
                <a14:m>
                  <m:oMath xmlns:m="http://schemas.openxmlformats.org/officeDocument/2006/math">
                    <m:r>
                      <a:rPr lang="sk-SK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</m:oMath>
                </a14:m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môžeme mať 3 algoritmy</a:t>
                </a:r>
              </a:p>
              <a:p>
                <a:endParaRPr lang="sk-SK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sk-SK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Zástupný objekt pre obsah 2">
                <a:extLst>
                  <a:ext uri="{FF2B5EF4-FFF2-40B4-BE49-F238E27FC236}">
                    <a16:creationId xmlns:a16="http://schemas.microsoft.com/office/drawing/2014/main" id="{507CE63D-AB36-EF47-9D75-8D2284C6A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12" y="1957243"/>
                <a:ext cx="9310976" cy="5246622"/>
              </a:xfrm>
              <a:prstGeom prst="rect">
                <a:avLst/>
              </a:prstGeom>
              <a:blipFill>
                <a:blip r:embed="rId2"/>
                <a:stretch>
                  <a:fillRect l="-393" t="-104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Rovná spojovacia šípka 3">
            <a:extLst>
              <a:ext uri="{FF2B5EF4-FFF2-40B4-BE49-F238E27FC236}">
                <a16:creationId xmlns:a16="http://schemas.microsoft.com/office/drawing/2014/main" xmlns="" id="{D1196A55-7754-4A9F-B2B5-22F1DAAE9288}"/>
              </a:ext>
            </a:extLst>
          </p:cNvPr>
          <p:cNvCxnSpPr/>
          <p:nvPr/>
        </p:nvCxnSpPr>
        <p:spPr>
          <a:xfrm flipV="1">
            <a:off x="865028" y="3468130"/>
            <a:ext cx="0" cy="26361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xmlns="" id="{2B5D9428-2E7D-47E8-B129-9CA8F1E2037B}"/>
              </a:ext>
            </a:extLst>
          </p:cNvPr>
          <p:cNvCxnSpPr>
            <a:cxnSpLocks/>
          </p:cNvCxnSpPr>
          <p:nvPr/>
        </p:nvCxnSpPr>
        <p:spPr>
          <a:xfrm>
            <a:off x="737342" y="5951838"/>
            <a:ext cx="2566086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xmlns="" id="{BDC1E791-2F67-42E8-AE79-7C22CCD6904D}"/>
              </a:ext>
            </a:extLst>
          </p:cNvPr>
          <p:cNvCxnSpPr/>
          <p:nvPr/>
        </p:nvCxnSpPr>
        <p:spPr>
          <a:xfrm flipV="1">
            <a:off x="3694725" y="3468130"/>
            <a:ext cx="0" cy="26361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xmlns="" id="{CD6D145F-0AF0-47F3-BA52-6C0E3618B39C}"/>
              </a:ext>
            </a:extLst>
          </p:cNvPr>
          <p:cNvCxnSpPr>
            <a:cxnSpLocks/>
          </p:cNvCxnSpPr>
          <p:nvPr/>
        </p:nvCxnSpPr>
        <p:spPr>
          <a:xfrm>
            <a:off x="3567039" y="5951838"/>
            <a:ext cx="2566086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>
            <a:extLst>
              <a:ext uri="{FF2B5EF4-FFF2-40B4-BE49-F238E27FC236}">
                <a16:creationId xmlns:a16="http://schemas.microsoft.com/office/drawing/2014/main" xmlns="" id="{3137573B-3614-46F8-887A-AC9413712330}"/>
              </a:ext>
            </a:extLst>
          </p:cNvPr>
          <p:cNvCxnSpPr/>
          <p:nvPr/>
        </p:nvCxnSpPr>
        <p:spPr>
          <a:xfrm flipV="1">
            <a:off x="6540898" y="3468130"/>
            <a:ext cx="0" cy="26361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>
            <a:extLst>
              <a:ext uri="{FF2B5EF4-FFF2-40B4-BE49-F238E27FC236}">
                <a16:creationId xmlns:a16="http://schemas.microsoft.com/office/drawing/2014/main" xmlns="" id="{C0AC684F-AA8A-487F-A3D4-6CA6512EC8E5}"/>
              </a:ext>
            </a:extLst>
          </p:cNvPr>
          <p:cNvCxnSpPr>
            <a:cxnSpLocks/>
          </p:cNvCxnSpPr>
          <p:nvPr/>
        </p:nvCxnSpPr>
        <p:spPr>
          <a:xfrm>
            <a:off x="6413212" y="5951838"/>
            <a:ext cx="2566086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xmlns="" id="{154E23D9-8DA0-4288-9C6F-59AC99C68D77}"/>
                  </a:ext>
                </a:extLst>
              </p:cNvPr>
              <p:cNvSpPr/>
              <p:nvPr/>
            </p:nvSpPr>
            <p:spPr>
              <a:xfrm>
                <a:off x="2910646" y="6052001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id="{154E23D9-8DA0-4288-9C6F-59AC99C68D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646" y="6052001"/>
                <a:ext cx="39228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dĺžnik 16">
                <a:extLst>
                  <a:ext uri="{FF2B5EF4-FFF2-40B4-BE49-F238E27FC236}">
                    <a16:creationId xmlns:a16="http://schemas.microsoft.com/office/drawing/2014/main" xmlns="" id="{5A43D405-E16C-4A94-8E72-ED13303B8552}"/>
                  </a:ext>
                </a:extLst>
              </p:cNvPr>
              <p:cNvSpPr/>
              <p:nvPr/>
            </p:nvSpPr>
            <p:spPr>
              <a:xfrm>
                <a:off x="5791949" y="6052001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7" name="Obdĺžnik 16">
                <a:extLst>
                  <a:ext uri="{FF2B5EF4-FFF2-40B4-BE49-F238E27FC236}">
                    <a16:creationId xmlns:a16="http://schemas.microsoft.com/office/drawing/2014/main" id="{5A43D405-E16C-4A94-8E72-ED13303B85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949" y="6052001"/>
                <a:ext cx="39228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dĺžnik 17">
                <a:extLst>
                  <a:ext uri="{FF2B5EF4-FFF2-40B4-BE49-F238E27FC236}">
                    <a16:creationId xmlns:a16="http://schemas.microsoft.com/office/drawing/2014/main" xmlns="" id="{C28648CC-8793-484E-92E4-318B3E39592E}"/>
                  </a:ext>
                </a:extLst>
              </p:cNvPr>
              <p:cNvSpPr/>
              <p:nvPr/>
            </p:nvSpPr>
            <p:spPr>
              <a:xfrm>
                <a:off x="8673252" y="6052001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8" name="Obdĺžnik 17">
                <a:extLst>
                  <a:ext uri="{FF2B5EF4-FFF2-40B4-BE49-F238E27FC236}">
                    <a16:creationId xmlns:a16="http://schemas.microsoft.com/office/drawing/2014/main" id="{C28648CC-8793-484E-92E4-318B3E3959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252" y="6052001"/>
                <a:ext cx="3922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dĺžnik 18">
                <a:extLst>
                  <a:ext uri="{FF2B5EF4-FFF2-40B4-BE49-F238E27FC236}">
                    <a16:creationId xmlns:a16="http://schemas.microsoft.com/office/drawing/2014/main" xmlns="" id="{B758F607-E8A1-451A-BC2F-B507E832644F}"/>
                  </a:ext>
                </a:extLst>
              </p:cNvPr>
              <p:cNvSpPr/>
              <p:nvPr/>
            </p:nvSpPr>
            <p:spPr>
              <a:xfrm>
                <a:off x="450019" y="3573162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9" name="Obdĺžnik 18">
                <a:extLst>
                  <a:ext uri="{FF2B5EF4-FFF2-40B4-BE49-F238E27FC236}">
                    <a16:creationId xmlns:a16="http://schemas.microsoft.com/office/drawing/2014/main" id="{B758F607-E8A1-451A-BC2F-B507E83264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19" y="3573162"/>
                <a:ext cx="3922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dĺžnik 19">
                <a:extLst>
                  <a:ext uri="{FF2B5EF4-FFF2-40B4-BE49-F238E27FC236}">
                    <a16:creationId xmlns:a16="http://schemas.microsoft.com/office/drawing/2014/main" xmlns="" id="{BFBB75AD-EC92-4D3F-ABA1-43CFDD8C8351}"/>
                  </a:ext>
                </a:extLst>
              </p:cNvPr>
              <p:cNvSpPr/>
              <p:nvPr/>
            </p:nvSpPr>
            <p:spPr>
              <a:xfrm>
                <a:off x="3296191" y="3607487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Obdĺžnik 19">
                <a:extLst>
                  <a:ext uri="{FF2B5EF4-FFF2-40B4-BE49-F238E27FC236}">
                    <a16:creationId xmlns:a16="http://schemas.microsoft.com/office/drawing/2014/main" id="{BFBB75AD-EC92-4D3F-ABA1-43CFDD8C8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191" y="3607487"/>
                <a:ext cx="39228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dĺžnik 20">
                <a:extLst>
                  <a:ext uri="{FF2B5EF4-FFF2-40B4-BE49-F238E27FC236}">
                    <a16:creationId xmlns:a16="http://schemas.microsoft.com/office/drawing/2014/main" xmlns="" id="{0542741B-E7A7-4B53-98ED-63344302B009}"/>
                  </a:ext>
                </a:extLst>
              </p:cNvPr>
              <p:cNvSpPr/>
              <p:nvPr/>
            </p:nvSpPr>
            <p:spPr>
              <a:xfrm>
                <a:off x="6148611" y="3607487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1" name="Obdĺžnik 20">
                <a:extLst>
                  <a:ext uri="{FF2B5EF4-FFF2-40B4-BE49-F238E27FC236}">
                    <a16:creationId xmlns:a16="http://schemas.microsoft.com/office/drawing/2014/main" id="{0542741B-E7A7-4B53-98ED-63344302B0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611" y="3607487"/>
                <a:ext cx="3922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Rovná spojnica 21">
            <a:extLst>
              <a:ext uri="{FF2B5EF4-FFF2-40B4-BE49-F238E27FC236}">
                <a16:creationId xmlns:a16="http://schemas.microsoft.com/office/drawing/2014/main" xmlns="" id="{1ADBBAEE-E979-4914-96C6-C6CACD78741B}"/>
              </a:ext>
            </a:extLst>
          </p:cNvPr>
          <p:cNvCxnSpPr>
            <a:cxnSpLocks/>
          </p:cNvCxnSpPr>
          <p:nvPr/>
        </p:nvCxnSpPr>
        <p:spPr>
          <a:xfrm flipV="1">
            <a:off x="699162" y="3690552"/>
            <a:ext cx="2453886" cy="19110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ovná spojnica 27">
            <a:extLst>
              <a:ext uri="{FF2B5EF4-FFF2-40B4-BE49-F238E27FC236}">
                <a16:creationId xmlns:a16="http://schemas.microsoft.com/office/drawing/2014/main" xmlns="" id="{DE1FE9D7-3C33-4806-9830-F321E719E18D}"/>
              </a:ext>
            </a:extLst>
          </p:cNvPr>
          <p:cNvCxnSpPr>
            <a:cxnSpLocks/>
          </p:cNvCxnSpPr>
          <p:nvPr/>
        </p:nvCxnSpPr>
        <p:spPr>
          <a:xfrm rot="-6540000" flipV="1">
            <a:off x="785877" y="3830641"/>
            <a:ext cx="2453886" cy="19110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ovná spojnica 28">
            <a:extLst>
              <a:ext uri="{FF2B5EF4-FFF2-40B4-BE49-F238E27FC236}">
                <a16:creationId xmlns:a16="http://schemas.microsoft.com/office/drawing/2014/main" xmlns="" id="{138C3C08-436B-4617-A884-7E50A6A253A1}"/>
              </a:ext>
            </a:extLst>
          </p:cNvPr>
          <p:cNvCxnSpPr>
            <a:cxnSpLocks/>
          </p:cNvCxnSpPr>
          <p:nvPr/>
        </p:nvCxnSpPr>
        <p:spPr>
          <a:xfrm flipV="1">
            <a:off x="556019" y="4552094"/>
            <a:ext cx="2644431" cy="2813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ovná spojnica 29">
            <a:extLst>
              <a:ext uri="{FF2B5EF4-FFF2-40B4-BE49-F238E27FC236}">
                <a16:creationId xmlns:a16="http://schemas.microsoft.com/office/drawing/2014/main" xmlns="" id="{8DC410F6-7761-4CF0-B1A8-98D249325CAF}"/>
              </a:ext>
            </a:extLst>
          </p:cNvPr>
          <p:cNvCxnSpPr>
            <a:cxnSpLocks/>
          </p:cNvCxnSpPr>
          <p:nvPr/>
        </p:nvCxnSpPr>
        <p:spPr>
          <a:xfrm>
            <a:off x="646162" y="4452552"/>
            <a:ext cx="2460627" cy="1260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nica 30">
            <a:extLst>
              <a:ext uri="{FF2B5EF4-FFF2-40B4-BE49-F238E27FC236}">
                <a16:creationId xmlns:a16="http://schemas.microsoft.com/office/drawing/2014/main" xmlns="" id="{94CB813E-0686-448F-B0B4-1E85EF5BA912}"/>
              </a:ext>
            </a:extLst>
          </p:cNvPr>
          <p:cNvCxnSpPr>
            <a:cxnSpLocks/>
          </p:cNvCxnSpPr>
          <p:nvPr/>
        </p:nvCxnSpPr>
        <p:spPr>
          <a:xfrm flipV="1">
            <a:off x="725013" y="4230161"/>
            <a:ext cx="2434776" cy="15372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ovná spojnica 31">
            <a:extLst>
              <a:ext uri="{FF2B5EF4-FFF2-40B4-BE49-F238E27FC236}">
                <a16:creationId xmlns:a16="http://schemas.microsoft.com/office/drawing/2014/main" xmlns="" id="{28F3CBDB-DF03-4436-A6BE-2A79CA8F9096}"/>
              </a:ext>
            </a:extLst>
          </p:cNvPr>
          <p:cNvCxnSpPr>
            <a:cxnSpLocks/>
          </p:cNvCxnSpPr>
          <p:nvPr/>
        </p:nvCxnSpPr>
        <p:spPr>
          <a:xfrm flipV="1">
            <a:off x="1434686" y="3630343"/>
            <a:ext cx="921391" cy="21370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Voľný tvar: obrazec 45">
            <a:extLst>
              <a:ext uri="{FF2B5EF4-FFF2-40B4-BE49-F238E27FC236}">
                <a16:creationId xmlns:a16="http://schemas.microsoft.com/office/drawing/2014/main" xmlns="" id="{B5C9FDE9-0C19-4116-862D-0D447B46829F}"/>
              </a:ext>
            </a:extLst>
          </p:cNvPr>
          <p:cNvSpPr/>
          <p:nvPr/>
        </p:nvSpPr>
        <p:spPr>
          <a:xfrm>
            <a:off x="3770107" y="3959425"/>
            <a:ext cx="1790489" cy="1642203"/>
          </a:xfrm>
          <a:custGeom>
            <a:avLst/>
            <a:gdLst>
              <a:gd name="connsiteX0" fmla="*/ 0 w 1639330"/>
              <a:gd name="connsiteY0" fmla="*/ 1535213 h 1535213"/>
              <a:gd name="connsiteX1" fmla="*/ 757881 w 1639330"/>
              <a:gd name="connsiteY1" fmla="*/ 77115 h 1535213"/>
              <a:gd name="connsiteX2" fmla="*/ 1639330 w 1639330"/>
              <a:gd name="connsiteY2" fmla="*/ 332488 h 153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9330" h="1535213">
                <a:moveTo>
                  <a:pt x="0" y="1535213"/>
                </a:moveTo>
                <a:cubicBezTo>
                  <a:pt x="242329" y="906391"/>
                  <a:pt x="484659" y="277569"/>
                  <a:pt x="757881" y="77115"/>
                </a:cubicBezTo>
                <a:cubicBezTo>
                  <a:pt x="1031103" y="-123339"/>
                  <a:pt x="1335216" y="104574"/>
                  <a:pt x="1639330" y="33248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7" name="Voľný tvar: obrazec 46">
            <a:extLst>
              <a:ext uri="{FF2B5EF4-FFF2-40B4-BE49-F238E27FC236}">
                <a16:creationId xmlns:a16="http://schemas.microsoft.com/office/drawing/2014/main" xmlns="" id="{E314EDC1-67F0-4AB0-A5F6-901AF385EBA0}"/>
              </a:ext>
            </a:extLst>
          </p:cNvPr>
          <p:cNvSpPr/>
          <p:nvPr/>
        </p:nvSpPr>
        <p:spPr>
          <a:xfrm>
            <a:off x="3871839" y="4283676"/>
            <a:ext cx="1853513" cy="1243913"/>
          </a:xfrm>
          <a:custGeom>
            <a:avLst/>
            <a:gdLst>
              <a:gd name="connsiteX0" fmla="*/ 0 w 1853513"/>
              <a:gd name="connsiteY0" fmla="*/ 0 h 1243913"/>
              <a:gd name="connsiteX1" fmla="*/ 1178011 w 1853513"/>
              <a:gd name="connsiteY1" fmla="*/ 345989 h 1243913"/>
              <a:gd name="connsiteX2" fmla="*/ 1853513 w 1853513"/>
              <a:gd name="connsiteY2" fmla="*/ 1243913 h 124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3513" h="1243913">
                <a:moveTo>
                  <a:pt x="0" y="0"/>
                </a:moveTo>
                <a:cubicBezTo>
                  <a:pt x="434546" y="69335"/>
                  <a:pt x="869092" y="138670"/>
                  <a:pt x="1178011" y="345989"/>
                </a:cubicBezTo>
                <a:cubicBezTo>
                  <a:pt x="1486930" y="553308"/>
                  <a:pt x="1670221" y="898610"/>
                  <a:pt x="1853513" y="1243913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8" name="Voľný tvar: obrazec 47">
            <a:extLst>
              <a:ext uri="{FF2B5EF4-FFF2-40B4-BE49-F238E27FC236}">
                <a16:creationId xmlns:a16="http://schemas.microsoft.com/office/drawing/2014/main" xmlns="" id="{A101B8FF-991F-4908-8CA7-3BF397C923A2}"/>
              </a:ext>
            </a:extLst>
          </p:cNvPr>
          <p:cNvSpPr/>
          <p:nvPr/>
        </p:nvSpPr>
        <p:spPr>
          <a:xfrm rot="1350314">
            <a:off x="3787970" y="4161552"/>
            <a:ext cx="1853513" cy="1243913"/>
          </a:xfrm>
          <a:custGeom>
            <a:avLst/>
            <a:gdLst>
              <a:gd name="connsiteX0" fmla="*/ 0 w 1853513"/>
              <a:gd name="connsiteY0" fmla="*/ 0 h 1243913"/>
              <a:gd name="connsiteX1" fmla="*/ 1178011 w 1853513"/>
              <a:gd name="connsiteY1" fmla="*/ 345989 h 1243913"/>
              <a:gd name="connsiteX2" fmla="*/ 1853513 w 1853513"/>
              <a:gd name="connsiteY2" fmla="*/ 1243913 h 124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3513" h="1243913">
                <a:moveTo>
                  <a:pt x="0" y="0"/>
                </a:moveTo>
                <a:cubicBezTo>
                  <a:pt x="434546" y="69335"/>
                  <a:pt x="869092" y="138670"/>
                  <a:pt x="1178011" y="345989"/>
                </a:cubicBezTo>
                <a:cubicBezTo>
                  <a:pt x="1486930" y="553308"/>
                  <a:pt x="1670221" y="898610"/>
                  <a:pt x="1853513" y="1243913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9" name="Voľný tvar: obrazec 48">
            <a:extLst>
              <a:ext uri="{FF2B5EF4-FFF2-40B4-BE49-F238E27FC236}">
                <a16:creationId xmlns:a16="http://schemas.microsoft.com/office/drawing/2014/main" xmlns="" id="{1F6D017E-9FD9-4B44-8E27-0CEB7DCD1F33}"/>
              </a:ext>
            </a:extLst>
          </p:cNvPr>
          <p:cNvSpPr/>
          <p:nvPr/>
        </p:nvSpPr>
        <p:spPr>
          <a:xfrm rot="5905941">
            <a:off x="4087831" y="4056269"/>
            <a:ext cx="1853513" cy="1243913"/>
          </a:xfrm>
          <a:custGeom>
            <a:avLst/>
            <a:gdLst>
              <a:gd name="connsiteX0" fmla="*/ 0 w 1853513"/>
              <a:gd name="connsiteY0" fmla="*/ 0 h 1243913"/>
              <a:gd name="connsiteX1" fmla="*/ 1178011 w 1853513"/>
              <a:gd name="connsiteY1" fmla="*/ 345989 h 1243913"/>
              <a:gd name="connsiteX2" fmla="*/ 1853513 w 1853513"/>
              <a:gd name="connsiteY2" fmla="*/ 1243913 h 124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3513" h="1243913">
                <a:moveTo>
                  <a:pt x="0" y="0"/>
                </a:moveTo>
                <a:cubicBezTo>
                  <a:pt x="434546" y="69335"/>
                  <a:pt x="869092" y="138670"/>
                  <a:pt x="1178011" y="345989"/>
                </a:cubicBezTo>
                <a:cubicBezTo>
                  <a:pt x="1486930" y="553308"/>
                  <a:pt x="1670221" y="898610"/>
                  <a:pt x="1853513" y="1243913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50" name="Voľný tvar: obrazec 49">
            <a:extLst>
              <a:ext uri="{FF2B5EF4-FFF2-40B4-BE49-F238E27FC236}">
                <a16:creationId xmlns:a16="http://schemas.microsoft.com/office/drawing/2014/main" xmlns="" id="{E6E48C07-4D52-47F6-9546-4BA587D7F6C2}"/>
              </a:ext>
            </a:extLst>
          </p:cNvPr>
          <p:cNvSpPr/>
          <p:nvPr/>
        </p:nvSpPr>
        <p:spPr>
          <a:xfrm>
            <a:off x="4056172" y="4809357"/>
            <a:ext cx="1790489" cy="1008446"/>
          </a:xfrm>
          <a:custGeom>
            <a:avLst/>
            <a:gdLst>
              <a:gd name="connsiteX0" fmla="*/ 0 w 1639330"/>
              <a:gd name="connsiteY0" fmla="*/ 1535213 h 1535213"/>
              <a:gd name="connsiteX1" fmla="*/ 757881 w 1639330"/>
              <a:gd name="connsiteY1" fmla="*/ 77115 h 1535213"/>
              <a:gd name="connsiteX2" fmla="*/ 1639330 w 1639330"/>
              <a:gd name="connsiteY2" fmla="*/ 332488 h 153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9330" h="1535213">
                <a:moveTo>
                  <a:pt x="0" y="1535213"/>
                </a:moveTo>
                <a:cubicBezTo>
                  <a:pt x="242329" y="906391"/>
                  <a:pt x="484659" y="277569"/>
                  <a:pt x="757881" y="77115"/>
                </a:cubicBezTo>
                <a:cubicBezTo>
                  <a:pt x="1031103" y="-123339"/>
                  <a:pt x="1335216" y="104574"/>
                  <a:pt x="1639330" y="33248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51" name="Voľný tvar: obrazec 50">
            <a:extLst>
              <a:ext uri="{FF2B5EF4-FFF2-40B4-BE49-F238E27FC236}">
                <a16:creationId xmlns:a16="http://schemas.microsoft.com/office/drawing/2014/main" xmlns="" id="{85799A53-2869-47B1-80E2-6429598DF2E2}"/>
              </a:ext>
            </a:extLst>
          </p:cNvPr>
          <p:cNvSpPr/>
          <p:nvPr/>
        </p:nvSpPr>
        <p:spPr>
          <a:xfrm rot="6719728">
            <a:off x="3756389" y="3645560"/>
            <a:ext cx="1853513" cy="1243913"/>
          </a:xfrm>
          <a:custGeom>
            <a:avLst/>
            <a:gdLst>
              <a:gd name="connsiteX0" fmla="*/ 0 w 1853513"/>
              <a:gd name="connsiteY0" fmla="*/ 0 h 1243913"/>
              <a:gd name="connsiteX1" fmla="*/ 1178011 w 1853513"/>
              <a:gd name="connsiteY1" fmla="*/ 345989 h 1243913"/>
              <a:gd name="connsiteX2" fmla="*/ 1853513 w 1853513"/>
              <a:gd name="connsiteY2" fmla="*/ 1243913 h 124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3513" h="1243913">
                <a:moveTo>
                  <a:pt x="0" y="0"/>
                </a:moveTo>
                <a:cubicBezTo>
                  <a:pt x="434546" y="69335"/>
                  <a:pt x="869092" y="138670"/>
                  <a:pt x="1178011" y="345989"/>
                </a:cubicBezTo>
                <a:cubicBezTo>
                  <a:pt x="1486930" y="553308"/>
                  <a:pt x="1670221" y="898610"/>
                  <a:pt x="1853513" y="1243913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52" name="Voľný tvar: obrazec 51">
            <a:extLst>
              <a:ext uri="{FF2B5EF4-FFF2-40B4-BE49-F238E27FC236}">
                <a16:creationId xmlns:a16="http://schemas.microsoft.com/office/drawing/2014/main" xmlns="" id="{3B27FCFD-5253-4C7B-BF58-D7E8FB68C454}"/>
              </a:ext>
            </a:extLst>
          </p:cNvPr>
          <p:cNvSpPr/>
          <p:nvPr/>
        </p:nvSpPr>
        <p:spPr>
          <a:xfrm>
            <a:off x="6796271" y="3765409"/>
            <a:ext cx="2100644" cy="1852888"/>
          </a:xfrm>
          <a:custGeom>
            <a:avLst/>
            <a:gdLst>
              <a:gd name="connsiteX0" fmla="*/ 0 w 2364260"/>
              <a:gd name="connsiteY0" fmla="*/ 1828083 h 1852888"/>
              <a:gd name="connsiteX1" fmla="*/ 140044 w 2364260"/>
              <a:gd name="connsiteY1" fmla="*/ 897207 h 1852888"/>
              <a:gd name="connsiteX2" fmla="*/ 436606 w 2364260"/>
              <a:gd name="connsiteY2" fmla="*/ 1745704 h 1852888"/>
              <a:gd name="connsiteX3" fmla="*/ 617838 w 2364260"/>
              <a:gd name="connsiteY3" fmla="*/ 1012537 h 1852888"/>
              <a:gd name="connsiteX4" fmla="*/ 848498 w 2364260"/>
              <a:gd name="connsiteY4" fmla="*/ 23996 h 1852888"/>
              <a:gd name="connsiteX5" fmla="*/ 1334530 w 2364260"/>
              <a:gd name="connsiteY5" fmla="*/ 1012537 h 1852888"/>
              <a:gd name="connsiteX6" fmla="*/ 1458098 w 2364260"/>
              <a:gd name="connsiteY6" fmla="*/ 1852796 h 1852888"/>
              <a:gd name="connsiteX7" fmla="*/ 1787611 w 2364260"/>
              <a:gd name="connsiteY7" fmla="*/ 963110 h 1852888"/>
              <a:gd name="connsiteX8" fmla="*/ 1935892 w 2364260"/>
              <a:gd name="connsiteY8" fmla="*/ 32234 h 1852888"/>
              <a:gd name="connsiteX9" fmla="*/ 2364260 w 2364260"/>
              <a:gd name="connsiteY9" fmla="*/ 304083 h 185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64260" h="1852888">
                <a:moveTo>
                  <a:pt x="0" y="1828083"/>
                </a:moveTo>
                <a:cubicBezTo>
                  <a:pt x="33638" y="1369510"/>
                  <a:pt x="67276" y="910937"/>
                  <a:pt x="140044" y="897207"/>
                </a:cubicBezTo>
                <a:cubicBezTo>
                  <a:pt x="212812" y="883477"/>
                  <a:pt x="356974" y="1726482"/>
                  <a:pt x="436606" y="1745704"/>
                </a:cubicBezTo>
                <a:cubicBezTo>
                  <a:pt x="516238" y="1764926"/>
                  <a:pt x="549189" y="1299488"/>
                  <a:pt x="617838" y="1012537"/>
                </a:cubicBezTo>
                <a:cubicBezTo>
                  <a:pt x="686487" y="725586"/>
                  <a:pt x="729049" y="23996"/>
                  <a:pt x="848498" y="23996"/>
                </a:cubicBezTo>
                <a:cubicBezTo>
                  <a:pt x="967947" y="23996"/>
                  <a:pt x="1232930" y="707737"/>
                  <a:pt x="1334530" y="1012537"/>
                </a:cubicBezTo>
                <a:cubicBezTo>
                  <a:pt x="1436130" y="1317337"/>
                  <a:pt x="1382585" y="1861034"/>
                  <a:pt x="1458098" y="1852796"/>
                </a:cubicBezTo>
                <a:cubicBezTo>
                  <a:pt x="1533612" y="1844558"/>
                  <a:pt x="1707979" y="1266537"/>
                  <a:pt x="1787611" y="963110"/>
                </a:cubicBezTo>
                <a:cubicBezTo>
                  <a:pt x="1867243" y="659683"/>
                  <a:pt x="1839784" y="142072"/>
                  <a:pt x="1935892" y="32234"/>
                </a:cubicBezTo>
                <a:cubicBezTo>
                  <a:pt x="2032000" y="-77604"/>
                  <a:pt x="2198130" y="113239"/>
                  <a:pt x="2364260" y="304083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3" name="Voľný tvar: obrazec 52">
            <a:extLst>
              <a:ext uri="{FF2B5EF4-FFF2-40B4-BE49-F238E27FC236}">
                <a16:creationId xmlns:a16="http://schemas.microsoft.com/office/drawing/2014/main" xmlns="" id="{3AD911F8-6336-4234-954E-E85740BF23FB}"/>
              </a:ext>
            </a:extLst>
          </p:cNvPr>
          <p:cNvSpPr/>
          <p:nvPr/>
        </p:nvSpPr>
        <p:spPr>
          <a:xfrm>
            <a:off x="6820985" y="3880021"/>
            <a:ext cx="2108886" cy="1322141"/>
          </a:xfrm>
          <a:custGeom>
            <a:avLst/>
            <a:gdLst>
              <a:gd name="connsiteX0" fmla="*/ 0 w 2108886"/>
              <a:gd name="connsiteY0" fmla="*/ 0 h 1322141"/>
              <a:gd name="connsiteX1" fmla="*/ 395416 w 2108886"/>
              <a:gd name="connsiteY1" fmla="*/ 1186249 h 1322141"/>
              <a:gd name="connsiteX2" fmla="*/ 634313 w 2108886"/>
              <a:gd name="connsiteY2" fmla="*/ 510746 h 1322141"/>
              <a:gd name="connsiteX3" fmla="*/ 873211 w 2108886"/>
              <a:gd name="connsiteY3" fmla="*/ 1309817 h 1322141"/>
              <a:gd name="connsiteX4" fmla="*/ 1334530 w 2108886"/>
              <a:gd name="connsiteY4" fmla="*/ 939114 h 1322141"/>
              <a:gd name="connsiteX5" fmla="*/ 1861751 w 2108886"/>
              <a:gd name="connsiteY5" fmla="*/ 181233 h 1322141"/>
              <a:gd name="connsiteX6" fmla="*/ 2108886 w 2108886"/>
              <a:gd name="connsiteY6" fmla="*/ 1087395 h 1322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8886" h="1322141">
                <a:moveTo>
                  <a:pt x="0" y="0"/>
                </a:moveTo>
                <a:cubicBezTo>
                  <a:pt x="144848" y="550562"/>
                  <a:pt x="289697" y="1101125"/>
                  <a:pt x="395416" y="1186249"/>
                </a:cubicBezTo>
                <a:cubicBezTo>
                  <a:pt x="501135" y="1271373"/>
                  <a:pt x="554681" y="490151"/>
                  <a:pt x="634313" y="510746"/>
                </a:cubicBezTo>
                <a:cubicBezTo>
                  <a:pt x="713945" y="531341"/>
                  <a:pt x="756508" y="1238422"/>
                  <a:pt x="873211" y="1309817"/>
                </a:cubicBezTo>
                <a:cubicBezTo>
                  <a:pt x="989914" y="1381212"/>
                  <a:pt x="1169773" y="1127211"/>
                  <a:pt x="1334530" y="939114"/>
                </a:cubicBezTo>
                <a:cubicBezTo>
                  <a:pt x="1499287" y="751017"/>
                  <a:pt x="1732692" y="156520"/>
                  <a:pt x="1861751" y="181233"/>
                </a:cubicBezTo>
                <a:cubicBezTo>
                  <a:pt x="1990810" y="205946"/>
                  <a:pt x="2049848" y="646670"/>
                  <a:pt x="2108886" y="1087395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4" name="Voľný tvar: obrazec 53">
            <a:extLst>
              <a:ext uri="{FF2B5EF4-FFF2-40B4-BE49-F238E27FC236}">
                <a16:creationId xmlns:a16="http://schemas.microsoft.com/office/drawing/2014/main" xmlns="" id="{C7586C09-2C0A-4704-9C1B-505333B60873}"/>
              </a:ext>
            </a:extLst>
          </p:cNvPr>
          <p:cNvSpPr/>
          <p:nvPr/>
        </p:nvSpPr>
        <p:spPr>
          <a:xfrm>
            <a:off x="6680942" y="3998925"/>
            <a:ext cx="2150075" cy="1832029"/>
          </a:xfrm>
          <a:custGeom>
            <a:avLst/>
            <a:gdLst>
              <a:gd name="connsiteX0" fmla="*/ 0 w 2150075"/>
              <a:gd name="connsiteY0" fmla="*/ 128232 h 1832029"/>
              <a:gd name="connsiteX1" fmla="*/ 807308 w 2150075"/>
              <a:gd name="connsiteY1" fmla="*/ 1232102 h 1832029"/>
              <a:gd name="connsiteX2" fmla="*/ 1334529 w 2150075"/>
              <a:gd name="connsiteY2" fmla="*/ 4664 h 1832029"/>
              <a:gd name="connsiteX3" fmla="*/ 1795848 w 2150075"/>
              <a:gd name="connsiteY3" fmla="*/ 1784037 h 1832029"/>
              <a:gd name="connsiteX4" fmla="*/ 2150075 w 2150075"/>
              <a:gd name="connsiteY4" fmla="*/ 1149723 h 1832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0075" h="1832029">
                <a:moveTo>
                  <a:pt x="0" y="128232"/>
                </a:moveTo>
                <a:cubicBezTo>
                  <a:pt x="292443" y="690464"/>
                  <a:pt x="584887" y="1252697"/>
                  <a:pt x="807308" y="1232102"/>
                </a:cubicBezTo>
                <a:cubicBezTo>
                  <a:pt x="1029729" y="1211507"/>
                  <a:pt x="1169772" y="-87325"/>
                  <a:pt x="1334529" y="4664"/>
                </a:cubicBezTo>
                <a:cubicBezTo>
                  <a:pt x="1499286" y="96653"/>
                  <a:pt x="1659924" y="1593194"/>
                  <a:pt x="1795848" y="1784037"/>
                </a:cubicBezTo>
                <a:cubicBezTo>
                  <a:pt x="1931772" y="1974880"/>
                  <a:pt x="2040923" y="1562301"/>
                  <a:pt x="2150075" y="1149723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5" name="Voľný tvar: obrazec 54">
            <a:extLst>
              <a:ext uri="{FF2B5EF4-FFF2-40B4-BE49-F238E27FC236}">
                <a16:creationId xmlns:a16="http://schemas.microsoft.com/office/drawing/2014/main" xmlns="" id="{EED59BE4-4186-4BB1-ADCF-CDD8A26628C7}"/>
              </a:ext>
            </a:extLst>
          </p:cNvPr>
          <p:cNvSpPr/>
          <p:nvPr/>
        </p:nvSpPr>
        <p:spPr>
          <a:xfrm>
            <a:off x="6722131" y="3435039"/>
            <a:ext cx="2166551" cy="2399142"/>
          </a:xfrm>
          <a:custGeom>
            <a:avLst/>
            <a:gdLst>
              <a:gd name="connsiteX0" fmla="*/ 2166551 w 2166551"/>
              <a:gd name="connsiteY0" fmla="*/ 2059599 h 2399142"/>
              <a:gd name="connsiteX1" fmla="*/ 1672281 w 2166551"/>
              <a:gd name="connsiteY1" fmla="*/ 1482950 h 2399142"/>
              <a:gd name="connsiteX2" fmla="*/ 1103870 w 2166551"/>
              <a:gd name="connsiteY2" fmla="*/ 2364399 h 2399142"/>
              <a:gd name="connsiteX3" fmla="*/ 584886 w 2166551"/>
              <a:gd name="connsiteY3" fmla="*/ 49566 h 2399142"/>
              <a:gd name="connsiteX4" fmla="*/ 313038 w 2166551"/>
              <a:gd name="connsiteY4" fmla="*/ 749782 h 2399142"/>
              <a:gd name="connsiteX5" fmla="*/ 0 w 2166551"/>
              <a:gd name="connsiteY5" fmla="*/ 395555 h 2399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6551" h="2399142">
                <a:moveTo>
                  <a:pt x="2166551" y="2059599"/>
                </a:moveTo>
                <a:cubicBezTo>
                  <a:pt x="2007972" y="1745874"/>
                  <a:pt x="1849394" y="1432150"/>
                  <a:pt x="1672281" y="1482950"/>
                </a:cubicBezTo>
                <a:cubicBezTo>
                  <a:pt x="1495168" y="1533750"/>
                  <a:pt x="1285102" y="2603296"/>
                  <a:pt x="1103870" y="2364399"/>
                </a:cubicBezTo>
                <a:cubicBezTo>
                  <a:pt x="922637" y="2125502"/>
                  <a:pt x="716691" y="318669"/>
                  <a:pt x="584886" y="49566"/>
                </a:cubicBezTo>
                <a:cubicBezTo>
                  <a:pt x="453081" y="-219537"/>
                  <a:pt x="410519" y="692117"/>
                  <a:pt x="313038" y="749782"/>
                </a:cubicBezTo>
                <a:cubicBezTo>
                  <a:pt x="215557" y="807447"/>
                  <a:pt x="107778" y="601501"/>
                  <a:pt x="0" y="395555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6" name="BlokTextu 55">
            <a:extLst>
              <a:ext uri="{FF2B5EF4-FFF2-40B4-BE49-F238E27FC236}">
                <a16:creationId xmlns:a16="http://schemas.microsoft.com/office/drawing/2014/main" xmlns="" id="{F1AB1AC0-438F-4C0E-BE11-0A68A2442908}"/>
              </a:ext>
            </a:extLst>
          </p:cNvPr>
          <p:cNvSpPr txBox="1"/>
          <p:nvPr/>
        </p:nvSpPr>
        <p:spPr>
          <a:xfrm>
            <a:off x="1180685" y="6236667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Jednoduch</a:t>
            </a:r>
            <a:r>
              <a:rPr lang="sk-SK" dirty="0"/>
              <a:t>ý</a:t>
            </a:r>
          </a:p>
          <a:p>
            <a:pPr algn="ctr"/>
            <a:r>
              <a:rPr lang="sk-SK" dirty="0"/>
              <a:t>(lineárny) model</a:t>
            </a:r>
          </a:p>
        </p:txBody>
      </p:sp>
      <p:sp>
        <p:nvSpPr>
          <p:cNvPr id="57" name="BlokTextu 56">
            <a:extLst>
              <a:ext uri="{FF2B5EF4-FFF2-40B4-BE49-F238E27FC236}">
                <a16:creationId xmlns:a16="http://schemas.microsoft.com/office/drawing/2014/main" xmlns="" id="{598AE538-EAE8-4870-91BD-645A54992114}"/>
              </a:ext>
            </a:extLst>
          </p:cNvPr>
          <p:cNvSpPr txBox="1"/>
          <p:nvPr/>
        </p:nvSpPr>
        <p:spPr>
          <a:xfrm>
            <a:off x="4076205" y="6191207"/>
            <a:ext cx="16450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Zložitejší model</a:t>
            </a:r>
          </a:p>
          <a:p>
            <a:pPr algn="ctr"/>
            <a:r>
              <a:rPr lang="sk-SK" dirty="0"/>
              <a:t>(funkcia môže</a:t>
            </a:r>
          </a:p>
          <a:p>
            <a:pPr algn="ctr"/>
            <a:r>
              <a:rPr lang="sk-SK" dirty="0"/>
              <a:t>1x meniť smer)</a:t>
            </a:r>
          </a:p>
        </p:txBody>
      </p:sp>
      <p:sp>
        <p:nvSpPr>
          <p:cNvPr id="58" name="BlokTextu 57">
            <a:extLst>
              <a:ext uri="{FF2B5EF4-FFF2-40B4-BE49-F238E27FC236}">
                <a16:creationId xmlns:a16="http://schemas.microsoft.com/office/drawing/2014/main" xmlns="" id="{D62F2D28-8149-403E-A0C4-DF18CCF950B9}"/>
              </a:ext>
            </a:extLst>
          </p:cNvPr>
          <p:cNvSpPr txBox="1"/>
          <p:nvPr/>
        </p:nvSpPr>
        <p:spPr>
          <a:xfrm>
            <a:off x="6863944" y="6191207"/>
            <a:ext cx="19479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Najzložitejší model</a:t>
            </a:r>
          </a:p>
          <a:p>
            <a:pPr algn="ctr"/>
            <a:r>
              <a:rPr lang="sk-SK" dirty="0"/>
              <a:t>(funkcie môžu</a:t>
            </a:r>
          </a:p>
          <a:p>
            <a:pPr algn="ctr"/>
            <a:r>
              <a:rPr lang="sk-SK" dirty="0"/>
              <a:t>meniť smer</a:t>
            </a:r>
          </a:p>
          <a:p>
            <a:pPr algn="ctr"/>
            <a:r>
              <a:rPr lang="sk-SK" dirty="0"/>
              <a:t>neobmedzene)</a:t>
            </a:r>
          </a:p>
        </p:txBody>
      </p:sp>
      <p:sp>
        <p:nvSpPr>
          <p:cNvPr id="59" name="Voľný tvar: obrazec 58">
            <a:extLst>
              <a:ext uri="{FF2B5EF4-FFF2-40B4-BE49-F238E27FC236}">
                <a16:creationId xmlns:a16="http://schemas.microsoft.com/office/drawing/2014/main" xmlns="" id="{D9DD9A27-F6CE-49A7-8416-992004EE4144}"/>
              </a:ext>
            </a:extLst>
          </p:cNvPr>
          <p:cNvSpPr/>
          <p:nvPr/>
        </p:nvSpPr>
        <p:spPr>
          <a:xfrm>
            <a:off x="3937687" y="3765409"/>
            <a:ext cx="1913352" cy="1869271"/>
          </a:xfrm>
          <a:custGeom>
            <a:avLst/>
            <a:gdLst>
              <a:gd name="connsiteX0" fmla="*/ 0 w 2611395"/>
              <a:gd name="connsiteY0" fmla="*/ 2537254 h 2537254"/>
              <a:gd name="connsiteX1" fmla="*/ 1079157 w 2611395"/>
              <a:gd name="connsiteY1" fmla="*/ 840259 h 2537254"/>
              <a:gd name="connsiteX2" fmla="*/ 2611395 w 2611395"/>
              <a:gd name="connsiteY2" fmla="*/ 0 h 2537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1395" h="2537254">
                <a:moveTo>
                  <a:pt x="0" y="2537254"/>
                </a:moveTo>
                <a:cubicBezTo>
                  <a:pt x="321962" y="1900194"/>
                  <a:pt x="643925" y="1263135"/>
                  <a:pt x="1079157" y="840259"/>
                </a:cubicBezTo>
                <a:cubicBezTo>
                  <a:pt x="1514390" y="417383"/>
                  <a:pt x="2062892" y="208691"/>
                  <a:pt x="2611395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60" name="Rovná spojnica 59">
            <a:extLst>
              <a:ext uri="{FF2B5EF4-FFF2-40B4-BE49-F238E27FC236}">
                <a16:creationId xmlns:a16="http://schemas.microsoft.com/office/drawing/2014/main" xmlns="" id="{58426E2F-7424-4C9D-94A2-359750FE0A31}"/>
              </a:ext>
            </a:extLst>
          </p:cNvPr>
          <p:cNvCxnSpPr>
            <a:cxnSpLocks/>
          </p:cNvCxnSpPr>
          <p:nvPr/>
        </p:nvCxnSpPr>
        <p:spPr>
          <a:xfrm flipV="1">
            <a:off x="842306" y="3607488"/>
            <a:ext cx="2068340" cy="20108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220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xmlns="" id="{892E69F8-0D4B-4699-BA3F-52F79874A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xmlns="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Prediktívne metódy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V čom sa vlastne algoritmy odlišujú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?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55519" y="6890827"/>
            <a:ext cx="2263140" cy="413808"/>
          </a:xfrm>
        </p:spPr>
        <p:txBody>
          <a:bodyPr/>
          <a:lstStyle/>
          <a:p>
            <a:fld id="{E07A91BD-2D30-4D1B-B388-0538F34CA7E2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xmlns="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Pre danú 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trénovaciu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 množinu sme dostali 3 funkcie</a:t>
            </a:r>
          </a:p>
          <a:p>
            <a:pPr lvl="1"/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Lineárny model má veľkú 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trénovaciu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 chybu, lebo jednoduchou funkciou nevieme predpovedať zložitejšie závislosti, zložitejší model má menšiu 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trénovaciu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 chybu a najzložitejší 0 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trénovaciu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 chybu</a:t>
            </a:r>
          </a:p>
          <a:p>
            <a:pPr lvl="1"/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Rovná spojovacia šípka 3">
            <a:extLst>
              <a:ext uri="{FF2B5EF4-FFF2-40B4-BE49-F238E27FC236}">
                <a16:creationId xmlns:a16="http://schemas.microsoft.com/office/drawing/2014/main" xmlns="" id="{D1196A55-7754-4A9F-B2B5-22F1DAAE9288}"/>
              </a:ext>
            </a:extLst>
          </p:cNvPr>
          <p:cNvCxnSpPr/>
          <p:nvPr/>
        </p:nvCxnSpPr>
        <p:spPr>
          <a:xfrm flipV="1">
            <a:off x="865028" y="3468130"/>
            <a:ext cx="0" cy="26361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xmlns="" id="{2B5D9428-2E7D-47E8-B129-9CA8F1E2037B}"/>
              </a:ext>
            </a:extLst>
          </p:cNvPr>
          <p:cNvCxnSpPr>
            <a:cxnSpLocks/>
          </p:cNvCxnSpPr>
          <p:nvPr/>
        </p:nvCxnSpPr>
        <p:spPr>
          <a:xfrm>
            <a:off x="737342" y="5951838"/>
            <a:ext cx="2566086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xmlns="" id="{BDC1E791-2F67-42E8-AE79-7C22CCD6904D}"/>
              </a:ext>
            </a:extLst>
          </p:cNvPr>
          <p:cNvCxnSpPr/>
          <p:nvPr/>
        </p:nvCxnSpPr>
        <p:spPr>
          <a:xfrm flipV="1">
            <a:off x="3694725" y="3468130"/>
            <a:ext cx="0" cy="26361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xmlns="" id="{CD6D145F-0AF0-47F3-BA52-6C0E3618B39C}"/>
              </a:ext>
            </a:extLst>
          </p:cNvPr>
          <p:cNvCxnSpPr>
            <a:cxnSpLocks/>
          </p:cNvCxnSpPr>
          <p:nvPr/>
        </p:nvCxnSpPr>
        <p:spPr>
          <a:xfrm>
            <a:off x="3567039" y="5951838"/>
            <a:ext cx="2566086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>
            <a:extLst>
              <a:ext uri="{FF2B5EF4-FFF2-40B4-BE49-F238E27FC236}">
                <a16:creationId xmlns:a16="http://schemas.microsoft.com/office/drawing/2014/main" xmlns="" id="{3137573B-3614-46F8-887A-AC9413712330}"/>
              </a:ext>
            </a:extLst>
          </p:cNvPr>
          <p:cNvCxnSpPr/>
          <p:nvPr/>
        </p:nvCxnSpPr>
        <p:spPr>
          <a:xfrm flipV="1">
            <a:off x="6540898" y="3468130"/>
            <a:ext cx="0" cy="26361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>
            <a:extLst>
              <a:ext uri="{FF2B5EF4-FFF2-40B4-BE49-F238E27FC236}">
                <a16:creationId xmlns:a16="http://schemas.microsoft.com/office/drawing/2014/main" xmlns="" id="{C0AC684F-AA8A-487F-A3D4-6CA6512EC8E5}"/>
              </a:ext>
            </a:extLst>
          </p:cNvPr>
          <p:cNvCxnSpPr>
            <a:cxnSpLocks/>
          </p:cNvCxnSpPr>
          <p:nvPr/>
        </p:nvCxnSpPr>
        <p:spPr>
          <a:xfrm>
            <a:off x="6413212" y="5951838"/>
            <a:ext cx="2566086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xmlns="" id="{154E23D9-8DA0-4288-9C6F-59AC99C68D77}"/>
                  </a:ext>
                </a:extLst>
              </p:cNvPr>
              <p:cNvSpPr/>
              <p:nvPr/>
            </p:nvSpPr>
            <p:spPr>
              <a:xfrm>
                <a:off x="2910646" y="6052001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id="{154E23D9-8DA0-4288-9C6F-59AC99C68D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646" y="6052001"/>
                <a:ext cx="39228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dĺžnik 16">
                <a:extLst>
                  <a:ext uri="{FF2B5EF4-FFF2-40B4-BE49-F238E27FC236}">
                    <a16:creationId xmlns:a16="http://schemas.microsoft.com/office/drawing/2014/main" xmlns="" id="{5A43D405-E16C-4A94-8E72-ED13303B8552}"/>
                  </a:ext>
                </a:extLst>
              </p:cNvPr>
              <p:cNvSpPr/>
              <p:nvPr/>
            </p:nvSpPr>
            <p:spPr>
              <a:xfrm>
                <a:off x="5791949" y="6052001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7" name="Obdĺžnik 16">
                <a:extLst>
                  <a:ext uri="{FF2B5EF4-FFF2-40B4-BE49-F238E27FC236}">
                    <a16:creationId xmlns:a16="http://schemas.microsoft.com/office/drawing/2014/main" id="{5A43D405-E16C-4A94-8E72-ED13303B85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949" y="6052001"/>
                <a:ext cx="39228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dĺžnik 17">
                <a:extLst>
                  <a:ext uri="{FF2B5EF4-FFF2-40B4-BE49-F238E27FC236}">
                    <a16:creationId xmlns:a16="http://schemas.microsoft.com/office/drawing/2014/main" xmlns="" id="{C28648CC-8793-484E-92E4-318B3E39592E}"/>
                  </a:ext>
                </a:extLst>
              </p:cNvPr>
              <p:cNvSpPr/>
              <p:nvPr/>
            </p:nvSpPr>
            <p:spPr>
              <a:xfrm>
                <a:off x="8673252" y="6052001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8" name="Obdĺžnik 17">
                <a:extLst>
                  <a:ext uri="{FF2B5EF4-FFF2-40B4-BE49-F238E27FC236}">
                    <a16:creationId xmlns:a16="http://schemas.microsoft.com/office/drawing/2014/main" id="{C28648CC-8793-484E-92E4-318B3E3959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252" y="6052001"/>
                <a:ext cx="39228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dĺžnik 18">
                <a:extLst>
                  <a:ext uri="{FF2B5EF4-FFF2-40B4-BE49-F238E27FC236}">
                    <a16:creationId xmlns:a16="http://schemas.microsoft.com/office/drawing/2014/main" xmlns="" id="{B758F607-E8A1-451A-BC2F-B507E832644F}"/>
                  </a:ext>
                </a:extLst>
              </p:cNvPr>
              <p:cNvSpPr/>
              <p:nvPr/>
            </p:nvSpPr>
            <p:spPr>
              <a:xfrm>
                <a:off x="450019" y="3573162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9" name="Obdĺžnik 18">
                <a:extLst>
                  <a:ext uri="{FF2B5EF4-FFF2-40B4-BE49-F238E27FC236}">
                    <a16:creationId xmlns:a16="http://schemas.microsoft.com/office/drawing/2014/main" id="{B758F607-E8A1-451A-BC2F-B507E83264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19" y="3573162"/>
                <a:ext cx="3922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dĺžnik 19">
                <a:extLst>
                  <a:ext uri="{FF2B5EF4-FFF2-40B4-BE49-F238E27FC236}">
                    <a16:creationId xmlns:a16="http://schemas.microsoft.com/office/drawing/2014/main" xmlns="" id="{BFBB75AD-EC92-4D3F-ABA1-43CFDD8C8351}"/>
                  </a:ext>
                </a:extLst>
              </p:cNvPr>
              <p:cNvSpPr/>
              <p:nvPr/>
            </p:nvSpPr>
            <p:spPr>
              <a:xfrm>
                <a:off x="3296191" y="3607487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Obdĺžnik 19">
                <a:extLst>
                  <a:ext uri="{FF2B5EF4-FFF2-40B4-BE49-F238E27FC236}">
                    <a16:creationId xmlns:a16="http://schemas.microsoft.com/office/drawing/2014/main" id="{BFBB75AD-EC92-4D3F-ABA1-43CFDD8C8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191" y="3607487"/>
                <a:ext cx="3922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dĺžnik 20">
                <a:extLst>
                  <a:ext uri="{FF2B5EF4-FFF2-40B4-BE49-F238E27FC236}">
                    <a16:creationId xmlns:a16="http://schemas.microsoft.com/office/drawing/2014/main" xmlns="" id="{0542741B-E7A7-4B53-98ED-63344302B009}"/>
                  </a:ext>
                </a:extLst>
              </p:cNvPr>
              <p:cNvSpPr/>
              <p:nvPr/>
            </p:nvSpPr>
            <p:spPr>
              <a:xfrm>
                <a:off x="6148611" y="3607487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1" name="Obdĺžnik 20">
                <a:extLst>
                  <a:ext uri="{FF2B5EF4-FFF2-40B4-BE49-F238E27FC236}">
                    <a16:creationId xmlns:a16="http://schemas.microsoft.com/office/drawing/2014/main" id="{0542741B-E7A7-4B53-98ED-63344302B0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611" y="3607487"/>
                <a:ext cx="39228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Voľný tvar: obrazec 51">
            <a:extLst>
              <a:ext uri="{FF2B5EF4-FFF2-40B4-BE49-F238E27FC236}">
                <a16:creationId xmlns:a16="http://schemas.microsoft.com/office/drawing/2014/main" xmlns="" id="{3B27FCFD-5253-4C7B-BF58-D7E8FB68C454}"/>
              </a:ext>
            </a:extLst>
          </p:cNvPr>
          <p:cNvSpPr/>
          <p:nvPr/>
        </p:nvSpPr>
        <p:spPr>
          <a:xfrm>
            <a:off x="6796271" y="3765409"/>
            <a:ext cx="1985258" cy="1852888"/>
          </a:xfrm>
          <a:custGeom>
            <a:avLst/>
            <a:gdLst>
              <a:gd name="connsiteX0" fmla="*/ 0 w 2364260"/>
              <a:gd name="connsiteY0" fmla="*/ 1828083 h 1852888"/>
              <a:gd name="connsiteX1" fmla="*/ 140044 w 2364260"/>
              <a:gd name="connsiteY1" fmla="*/ 897207 h 1852888"/>
              <a:gd name="connsiteX2" fmla="*/ 436606 w 2364260"/>
              <a:gd name="connsiteY2" fmla="*/ 1745704 h 1852888"/>
              <a:gd name="connsiteX3" fmla="*/ 617838 w 2364260"/>
              <a:gd name="connsiteY3" fmla="*/ 1012537 h 1852888"/>
              <a:gd name="connsiteX4" fmla="*/ 848498 w 2364260"/>
              <a:gd name="connsiteY4" fmla="*/ 23996 h 1852888"/>
              <a:gd name="connsiteX5" fmla="*/ 1334530 w 2364260"/>
              <a:gd name="connsiteY5" fmla="*/ 1012537 h 1852888"/>
              <a:gd name="connsiteX6" fmla="*/ 1458098 w 2364260"/>
              <a:gd name="connsiteY6" fmla="*/ 1852796 h 1852888"/>
              <a:gd name="connsiteX7" fmla="*/ 1787611 w 2364260"/>
              <a:gd name="connsiteY7" fmla="*/ 963110 h 1852888"/>
              <a:gd name="connsiteX8" fmla="*/ 1935892 w 2364260"/>
              <a:gd name="connsiteY8" fmla="*/ 32234 h 1852888"/>
              <a:gd name="connsiteX9" fmla="*/ 2364260 w 2364260"/>
              <a:gd name="connsiteY9" fmla="*/ 304083 h 185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64260" h="1852888">
                <a:moveTo>
                  <a:pt x="0" y="1828083"/>
                </a:moveTo>
                <a:cubicBezTo>
                  <a:pt x="33638" y="1369510"/>
                  <a:pt x="67276" y="910937"/>
                  <a:pt x="140044" y="897207"/>
                </a:cubicBezTo>
                <a:cubicBezTo>
                  <a:pt x="212812" y="883477"/>
                  <a:pt x="356974" y="1726482"/>
                  <a:pt x="436606" y="1745704"/>
                </a:cubicBezTo>
                <a:cubicBezTo>
                  <a:pt x="516238" y="1764926"/>
                  <a:pt x="549189" y="1299488"/>
                  <a:pt x="617838" y="1012537"/>
                </a:cubicBezTo>
                <a:cubicBezTo>
                  <a:pt x="686487" y="725586"/>
                  <a:pt x="729049" y="23996"/>
                  <a:pt x="848498" y="23996"/>
                </a:cubicBezTo>
                <a:cubicBezTo>
                  <a:pt x="967947" y="23996"/>
                  <a:pt x="1232930" y="707737"/>
                  <a:pt x="1334530" y="1012537"/>
                </a:cubicBezTo>
                <a:cubicBezTo>
                  <a:pt x="1436130" y="1317337"/>
                  <a:pt x="1382585" y="1861034"/>
                  <a:pt x="1458098" y="1852796"/>
                </a:cubicBezTo>
                <a:cubicBezTo>
                  <a:pt x="1533612" y="1844558"/>
                  <a:pt x="1707979" y="1266537"/>
                  <a:pt x="1787611" y="963110"/>
                </a:cubicBezTo>
                <a:cubicBezTo>
                  <a:pt x="1867243" y="659683"/>
                  <a:pt x="1839784" y="142072"/>
                  <a:pt x="1935892" y="32234"/>
                </a:cubicBezTo>
                <a:cubicBezTo>
                  <a:pt x="2032000" y="-77604"/>
                  <a:pt x="2198130" y="113239"/>
                  <a:pt x="2364260" y="304083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6" name="BlokTextu 55">
            <a:extLst>
              <a:ext uri="{FF2B5EF4-FFF2-40B4-BE49-F238E27FC236}">
                <a16:creationId xmlns:a16="http://schemas.microsoft.com/office/drawing/2014/main" xmlns="" id="{F1AB1AC0-438F-4C0E-BE11-0A68A2442908}"/>
              </a:ext>
            </a:extLst>
          </p:cNvPr>
          <p:cNvSpPr txBox="1"/>
          <p:nvPr/>
        </p:nvSpPr>
        <p:spPr>
          <a:xfrm>
            <a:off x="1180685" y="6236667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Jednoduch</a:t>
            </a:r>
            <a:r>
              <a:rPr lang="sk-SK" dirty="0"/>
              <a:t>ý</a:t>
            </a:r>
          </a:p>
          <a:p>
            <a:pPr algn="ctr"/>
            <a:r>
              <a:rPr lang="sk-SK" dirty="0"/>
              <a:t>(lineárny) model</a:t>
            </a:r>
          </a:p>
        </p:txBody>
      </p:sp>
      <p:sp>
        <p:nvSpPr>
          <p:cNvPr id="57" name="BlokTextu 56">
            <a:extLst>
              <a:ext uri="{FF2B5EF4-FFF2-40B4-BE49-F238E27FC236}">
                <a16:creationId xmlns:a16="http://schemas.microsoft.com/office/drawing/2014/main" xmlns="" id="{598AE538-EAE8-4870-91BD-645A54992114}"/>
              </a:ext>
            </a:extLst>
          </p:cNvPr>
          <p:cNvSpPr txBox="1"/>
          <p:nvPr/>
        </p:nvSpPr>
        <p:spPr>
          <a:xfrm>
            <a:off x="4076205" y="6191207"/>
            <a:ext cx="16450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Zložitejší model</a:t>
            </a:r>
          </a:p>
          <a:p>
            <a:pPr algn="ctr"/>
            <a:r>
              <a:rPr lang="sk-SK" dirty="0"/>
              <a:t>(funkcia môže</a:t>
            </a:r>
          </a:p>
          <a:p>
            <a:pPr algn="ctr"/>
            <a:r>
              <a:rPr lang="sk-SK" dirty="0"/>
              <a:t>1x meniť smer)</a:t>
            </a:r>
          </a:p>
        </p:txBody>
      </p:sp>
      <p:sp>
        <p:nvSpPr>
          <p:cNvPr id="58" name="BlokTextu 57">
            <a:extLst>
              <a:ext uri="{FF2B5EF4-FFF2-40B4-BE49-F238E27FC236}">
                <a16:creationId xmlns:a16="http://schemas.microsoft.com/office/drawing/2014/main" xmlns="" id="{D62F2D28-8149-403E-A0C4-DF18CCF950B9}"/>
              </a:ext>
            </a:extLst>
          </p:cNvPr>
          <p:cNvSpPr txBox="1"/>
          <p:nvPr/>
        </p:nvSpPr>
        <p:spPr>
          <a:xfrm>
            <a:off x="6863944" y="6191207"/>
            <a:ext cx="19479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Najzložitejší model</a:t>
            </a:r>
          </a:p>
          <a:p>
            <a:pPr algn="ctr"/>
            <a:r>
              <a:rPr lang="sk-SK" dirty="0"/>
              <a:t>(funkcie môžu</a:t>
            </a:r>
          </a:p>
          <a:p>
            <a:pPr algn="ctr"/>
            <a:r>
              <a:rPr lang="sk-SK" dirty="0"/>
              <a:t>meniť smer</a:t>
            </a:r>
          </a:p>
          <a:p>
            <a:pPr algn="ctr"/>
            <a:r>
              <a:rPr lang="sk-SK" dirty="0"/>
              <a:t>neobmedzene)</a:t>
            </a:r>
          </a:p>
        </p:txBody>
      </p:sp>
      <p:sp>
        <p:nvSpPr>
          <p:cNvPr id="3" name="Ovál 2">
            <a:extLst>
              <a:ext uri="{FF2B5EF4-FFF2-40B4-BE49-F238E27FC236}">
                <a16:creationId xmlns:a16="http://schemas.microsoft.com/office/drawing/2014/main" xmlns="" id="{C3DB37CC-2BAC-4264-AEAC-432FE750A704}"/>
              </a:ext>
            </a:extLst>
          </p:cNvPr>
          <p:cNvSpPr/>
          <p:nvPr/>
        </p:nvSpPr>
        <p:spPr>
          <a:xfrm>
            <a:off x="6754198" y="5412544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8" name="Ovál 37">
            <a:extLst>
              <a:ext uri="{FF2B5EF4-FFF2-40B4-BE49-F238E27FC236}">
                <a16:creationId xmlns:a16="http://schemas.microsoft.com/office/drawing/2014/main" xmlns="" id="{A4051146-40FA-4550-B691-2F109375DACC}"/>
              </a:ext>
            </a:extLst>
          </p:cNvPr>
          <p:cNvSpPr/>
          <p:nvPr/>
        </p:nvSpPr>
        <p:spPr>
          <a:xfrm>
            <a:off x="7010445" y="5074545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9" name="Ovál 38">
            <a:extLst>
              <a:ext uri="{FF2B5EF4-FFF2-40B4-BE49-F238E27FC236}">
                <a16:creationId xmlns:a16="http://schemas.microsoft.com/office/drawing/2014/main" xmlns="" id="{C7372C8D-EAC5-4714-B04E-8596ADA30358}"/>
              </a:ext>
            </a:extLst>
          </p:cNvPr>
          <p:cNvSpPr/>
          <p:nvPr/>
        </p:nvSpPr>
        <p:spPr>
          <a:xfrm>
            <a:off x="7294421" y="4649780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0" name="Ovál 39">
            <a:extLst>
              <a:ext uri="{FF2B5EF4-FFF2-40B4-BE49-F238E27FC236}">
                <a16:creationId xmlns:a16="http://schemas.microsoft.com/office/drawing/2014/main" xmlns="" id="{73FBABD8-579C-43F4-A6D2-ABF6F222793E}"/>
              </a:ext>
            </a:extLst>
          </p:cNvPr>
          <p:cNvSpPr/>
          <p:nvPr/>
        </p:nvSpPr>
        <p:spPr>
          <a:xfrm>
            <a:off x="7633879" y="4018892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1" name="Ovál 40">
            <a:extLst>
              <a:ext uri="{FF2B5EF4-FFF2-40B4-BE49-F238E27FC236}">
                <a16:creationId xmlns:a16="http://schemas.microsoft.com/office/drawing/2014/main" xmlns="" id="{DF181846-ABE8-460B-B8D9-22DBFDEB5F29}"/>
              </a:ext>
            </a:extLst>
          </p:cNvPr>
          <p:cNvSpPr/>
          <p:nvPr/>
        </p:nvSpPr>
        <p:spPr>
          <a:xfrm>
            <a:off x="8322622" y="3934746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7" name="Ovál 76">
            <a:extLst>
              <a:ext uri="{FF2B5EF4-FFF2-40B4-BE49-F238E27FC236}">
                <a16:creationId xmlns:a16="http://schemas.microsoft.com/office/drawing/2014/main" xmlns="" id="{6F7B637D-67AC-4D6E-B92F-8063B29A3389}"/>
              </a:ext>
            </a:extLst>
          </p:cNvPr>
          <p:cNvSpPr/>
          <p:nvPr/>
        </p:nvSpPr>
        <p:spPr>
          <a:xfrm>
            <a:off x="3954913" y="5448184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8" name="Ovál 77">
            <a:extLst>
              <a:ext uri="{FF2B5EF4-FFF2-40B4-BE49-F238E27FC236}">
                <a16:creationId xmlns:a16="http://schemas.microsoft.com/office/drawing/2014/main" xmlns="" id="{91A9C0C3-C185-49D1-BBCF-F8DA0CEB48C7}"/>
              </a:ext>
            </a:extLst>
          </p:cNvPr>
          <p:cNvSpPr/>
          <p:nvPr/>
        </p:nvSpPr>
        <p:spPr>
          <a:xfrm>
            <a:off x="4211160" y="5110185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9" name="Ovál 78">
            <a:extLst>
              <a:ext uri="{FF2B5EF4-FFF2-40B4-BE49-F238E27FC236}">
                <a16:creationId xmlns:a16="http://schemas.microsoft.com/office/drawing/2014/main" xmlns="" id="{9DAEC8A3-75E9-451E-BE26-A48124C13A31}"/>
              </a:ext>
            </a:extLst>
          </p:cNvPr>
          <p:cNvSpPr/>
          <p:nvPr/>
        </p:nvSpPr>
        <p:spPr>
          <a:xfrm>
            <a:off x="4495136" y="4685420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0" name="Ovál 79">
            <a:extLst>
              <a:ext uri="{FF2B5EF4-FFF2-40B4-BE49-F238E27FC236}">
                <a16:creationId xmlns:a16="http://schemas.microsoft.com/office/drawing/2014/main" xmlns="" id="{5823A087-A73F-431F-969F-5EA8B5217D35}"/>
              </a:ext>
            </a:extLst>
          </p:cNvPr>
          <p:cNvSpPr/>
          <p:nvPr/>
        </p:nvSpPr>
        <p:spPr>
          <a:xfrm>
            <a:off x="4834594" y="4054532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1" name="Ovál 80">
            <a:extLst>
              <a:ext uri="{FF2B5EF4-FFF2-40B4-BE49-F238E27FC236}">
                <a16:creationId xmlns:a16="http://schemas.microsoft.com/office/drawing/2014/main" xmlns="" id="{4C6539C3-EE81-4B97-B6DC-DD56453A6A15}"/>
              </a:ext>
            </a:extLst>
          </p:cNvPr>
          <p:cNvSpPr/>
          <p:nvPr/>
        </p:nvSpPr>
        <p:spPr>
          <a:xfrm>
            <a:off x="5523337" y="3970386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2" name="Ovál 81">
            <a:extLst>
              <a:ext uri="{FF2B5EF4-FFF2-40B4-BE49-F238E27FC236}">
                <a16:creationId xmlns:a16="http://schemas.microsoft.com/office/drawing/2014/main" xmlns="" id="{F0107097-817F-4075-882B-E49CDE5BB1B4}"/>
              </a:ext>
            </a:extLst>
          </p:cNvPr>
          <p:cNvSpPr/>
          <p:nvPr/>
        </p:nvSpPr>
        <p:spPr>
          <a:xfrm>
            <a:off x="1125115" y="5444538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3" name="Ovál 82">
            <a:extLst>
              <a:ext uri="{FF2B5EF4-FFF2-40B4-BE49-F238E27FC236}">
                <a16:creationId xmlns:a16="http://schemas.microsoft.com/office/drawing/2014/main" xmlns="" id="{CAAE719D-FB97-491E-8D24-DB501F5FC5F5}"/>
              </a:ext>
            </a:extLst>
          </p:cNvPr>
          <p:cNvSpPr/>
          <p:nvPr/>
        </p:nvSpPr>
        <p:spPr>
          <a:xfrm>
            <a:off x="1381362" y="5106539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4" name="Ovál 83">
            <a:extLst>
              <a:ext uri="{FF2B5EF4-FFF2-40B4-BE49-F238E27FC236}">
                <a16:creationId xmlns:a16="http://schemas.microsoft.com/office/drawing/2014/main" xmlns="" id="{CB41DCEF-7E43-447E-8E7A-952A81A85968}"/>
              </a:ext>
            </a:extLst>
          </p:cNvPr>
          <p:cNvSpPr/>
          <p:nvPr/>
        </p:nvSpPr>
        <p:spPr>
          <a:xfrm>
            <a:off x="1665338" y="4681774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5" name="Ovál 84">
            <a:extLst>
              <a:ext uri="{FF2B5EF4-FFF2-40B4-BE49-F238E27FC236}">
                <a16:creationId xmlns:a16="http://schemas.microsoft.com/office/drawing/2014/main" xmlns="" id="{204813D3-A132-4AB9-892B-BD3ACC62D642}"/>
              </a:ext>
            </a:extLst>
          </p:cNvPr>
          <p:cNvSpPr/>
          <p:nvPr/>
        </p:nvSpPr>
        <p:spPr>
          <a:xfrm>
            <a:off x="2004796" y="4050886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6" name="Ovál 85">
            <a:extLst>
              <a:ext uri="{FF2B5EF4-FFF2-40B4-BE49-F238E27FC236}">
                <a16:creationId xmlns:a16="http://schemas.microsoft.com/office/drawing/2014/main" xmlns="" id="{E2117801-9C0C-4393-827F-1CC1015A0DB0}"/>
              </a:ext>
            </a:extLst>
          </p:cNvPr>
          <p:cNvSpPr/>
          <p:nvPr/>
        </p:nvSpPr>
        <p:spPr>
          <a:xfrm>
            <a:off x="2693539" y="3966740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Voľný tvar: obrazec 25">
            <a:extLst>
              <a:ext uri="{FF2B5EF4-FFF2-40B4-BE49-F238E27FC236}">
                <a16:creationId xmlns:a16="http://schemas.microsoft.com/office/drawing/2014/main" xmlns="" id="{FF843A17-E5A2-4C4E-8A6E-41DCC2D48A60}"/>
              </a:ext>
            </a:extLst>
          </p:cNvPr>
          <p:cNvSpPr/>
          <p:nvPr/>
        </p:nvSpPr>
        <p:spPr>
          <a:xfrm>
            <a:off x="3937687" y="3765409"/>
            <a:ext cx="1913352" cy="1869271"/>
          </a:xfrm>
          <a:custGeom>
            <a:avLst/>
            <a:gdLst>
              <a:gd name="connsiteX0" fmla="*/ 0 w 2611395"/>
              <a:gd name="connsiteY0" fmla="*/ 2537254 h 2537254"/>
              <a:gd name="connsiteX1" fmla="*/ 1079157 w 2611395"/>
              <a:gd name="connsiteY1" fmla="*/ 840259 h 2537254"/>
              <a:gd name="connsiteX2" fmla="*/ 2611395 w 2611395"/>
              <a:gd name="connsiteY2" fmla="*/ 0 h 2537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1395" h="2537254">
                <a:moveTo>
                  <a:pt x="0" y="2537254"/>
                </a:moveTo>
                <a:cubicBezTo>
                  <a:pt x="321962" y="1900194"/>
                  <a:pt x="643925" y="1263135"/>
                  <a:pt x="1079157" y="840259"/>
                </a:cubicBezTo>
                <a:cubicBezTo>
                  <a:pt x="1514390" y="417383"/>
                  <a:pt x="2062892" y="208691"/>
                  <a:pt x="2611395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35" name="Rovná spojnica 34">
            <a:extLst>
              <a:ext uri="{FF2B5EF4-FFF2-40B4-BE49-F238E27FC236}">
                <a16:creationId xmlns:a16="http://schemas.microsoft.com/office/drawing/2014/main" xmlns="" id="{F2D234D8-C937-4333-9EC9-989B77D42DF1}"/>
              </a:ext>
            </a:extLst>
          </p:cNvPr>
          <p:cNvCxnSpPr>
            <a:stCxn id="80" idx="4"/>
          </p:cNvCxnSpPr>
          <p:nvPr/>
        </p:nvCxnSpPr>
        <p:spPr>
          <a:xfrm>
            <a:off x="4876667" y="4138678"/>
            <a:ext cx="1347" cy="1090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Rovná spojnica 36">
            <a:extLst>
              <a:ext uri="{FF2B5EF4-FFF2-40B4-BE49-F238E27FC236}">
                <a16:creationId xmlns:a16="http://schemas.microsoft.com/office/drawing/2014/main" xmlns="" id="{A2A6A7B7-CAB8-4716-8537-EC12ABA760A8}"/>
              </a:ext>
            </a:extLst>
          </p:cNvPr>
          <p:cNvCxnSpPr>
            <a:stCxn id="81" idx="0"/>
          </p:cNvCxnSpPr>
          <p:nvPr/>
        </p:nvCxnSpPr>
        <p:spPr>
          <a:xfrm flipH="1" flipV="1">
            <a:off x="5562904" y="3886200"/>
            <a:ext cx="2506" cy="841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Rovná spojnica 88">
            <a:extLst>
              <a:ext uri="{FF2B5EF4-FFF2-40B4-BE49-F238E27FC236}">
                <a16:creationId xmlns:a16="http://schemas.microsoft.com/office/drawing/2014/main" xmlns="" id="{7EC28D25-2D4D-442E-9964-90A09FD55DBF}"/>
              </a:ext>
            </a:extLst>
          </p:cNvPr>
          <p:cNvCxnSpPr>
            <a:stCxn id="79" idx="0"/>
          </p:cNvCxnSpPr>
          <p:nvPr/>
        </p:nvCxnSpPr>
        <p:spPr>
          <a:xfrm flipH="1" flipV="1">
            <a:off x="4531927" y="4612073"/>
            <a:ext cx="5282" cy="7334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Rovná spojnica 90">
            <a:extLst>
              <a:ext uri="{FF2B5EF4-FFF2-40B4-BE49-F238E27FC236}">
                <a16:creationId xmlns:a16="http://schemas.microsoft.com/office/drawing/2014/main" xmlns="" id="{F1D73826-161D-410C-A484-E1F7123E614A}"/>
              </a:ext>
            </a:extLst>
          </p:cNvPr>
          <p:cNvCxnSpPr>
            <a:cxnSpLocks/>
            <a:stCxn id="78" idx="0"/>
          </p:cNvCxnSpPr>
          <p:nvPr/>
        </p:nvCxnSpPr>
        <p:spPr>
          <a:xfrm flipV="1">
            <a:off x="4253233" y="5038308"/>
            <a:ext cx="0" cy="718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Rovná spojnica 94">
            <a:extLst>
              <a:ext uri="{FF2B5EF4-FFF2-40B4-BE49-F238E27FC236}">
                <a16:creationId xmlns:a16="http://schemas.microsoft.com/office/drawing/2014/main" xmlns="" id="{B8B3BAD0-ED83-4E9D-9767-27A91003A9B6}"/>
              </a:ext>
            </a:extLst>
          </p:cNvPr>
          <p:cNvCxnSpPr>
            <a:cxnSpLocks/>
            <a:stCxn id="85" idx="4"/>
          </p:cNvCxnSpPr>
          <p:nvPr/>
        </p:nvCxnSpPr>
        <p:spPr>
          <a:xfrm>
            <a:off x="2046869" y="4135032"/>
            <a:ext cx="0" cy="30946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Rovná spojnica 98">
            <a:extLst>
              <a:ext uri="{FF2B5EF4-FFF2-40B4-BE49-F238E27FC236}">
                <a16:creationId xmlns:a16="http://schemas.microsoft.com/office/drawing/2014/main" xmlns="" id="{493C1E40-C595-4136-BB7C-6D99250734AC}"/>
              </a:ext>
            </a:extLst>
          </p:cNvPr>
          <p:cNvCxnSpPr>
            <a:cxnSpLocks/>
          </p:cNvCxnSpPr>
          <p:nvPr/>
        </p:nvCxnSpPr>
        <p:spPr>
          <a:xfrm flipH="1">
            <a:off x="2735137" y="3792153"/>
            <a:ext cx="475" cy="17458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Rovná spojnica 100">
            <a:extLst>
              <a:ext uri="{FF2B5EF4-FFF2-40B4-BE49-F238E27FC236}">
                <a16:creationId xmlns:a16="http://schemas.microsoft.com/office/drawing/2014/main" xmlns="" id="{0D9E2680-F41E-40FE-AF09-78263D2E84B4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1167188" y="5307892"/>
            <a:ext cx="0" cy="13664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Rovná spojnica 86">
            <a:extLst>
              <a:ext uri="{FF2B5EF4-FFF2-40B4-BE49-F238E27FC236}">
                <a16:creationId xmlns:a16="http://schemas.microsoft.com/office/drawing/2014/main" xmlns="" id="{69BC83A3-AC21-41FA-9222-526B67F17186}"/>
              </a:ext>
            </a:extLst>
          </p:cNvPr>
          <p:cNvCxnSpPr>
            <a:cxnSpLocks/>
          </p:cNvCxnSpPr>
          <p:nvPr/>
        </p:nvCxnSpPr>
        <p:spPr>
          <a:xfrm flipV="1">
            <a:off x="842306" y="3607488"/>
            <a:ext cx="2068340" cy="20108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688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xmlns="" id="{892E69F8-0D4B-4699-BA3F-52F79874A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xmlns="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Prediktívne metódy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Čo je to preučenie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?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55519" y="6890827"/>
            <a:ext cx="2263140" cy="413808"/>
          </a:xfrm>
        </p:spPr>
        <p:txBody>
          <a:bodyPr/>
          <a:lstStyle/>
          <a:p>
            <a:fld id="{E07A91BD-2D30-4D1B-B388-0538F34CA7E2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xmlns="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Ak m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áme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 zložitý model, viacero funkcií môže mať 0 chybu na 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trénovacích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 dátach, ale algoritmus musí vybrať len jednu</a:t>
            </a:r>
          </a:p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Pri </a:t>
            </a:r>
            <a:r>
              <a:rPr lang="sk-SK" sz="1800" dirty="0">
                <a:solidFill>
                  <a:srgbClr val="007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preučení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 algoritmus zvolí funkciu, ktorá síce bude mať </a:t>
            </a:r>
            <a:r>
              <a:rPr lang="sk-SK" sz="1800" u="sng" dirty="0">
                <a:latin typeface="Arial" panose="020B0604020202020204" pitchFamily="34" charset="0"/>
                <a:cs typeface="Arial" panose="020B0604020202020204" pitchFamily="34" charset="0"/>
              </a:rPr>
              <a:t>malú chybu na </a:t>
            </a:r>
            <a:r>
              <a:rPr lang="sk-SK"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trénovacích</a:t>
            </a:r>
            <a:r>
              <a:rPr lang="sk-SK" sz="1800" u="sng" dirty="0">
                <a:latin typeface="Arial" panose="020B0604020202020204" pitchFamily="34" charset="0"/>
                <a:cs typeface="Arial" panose="020B0604020202020204" pitchFamily="34" charset="0"/>
              </a:rPr>
              <a:t> dátach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, ale </a:t>
            </a:r>
            <a:r>
              <a:rPr lang="sk-SK" sz="1800" u="sng" dirty="0">
                <a:latin typeface="Arial" panose="020B0604020202020204" pitchFamily="34" charset="0"/>
                <a:cs typeface="Arial" panose="020B0604020202020204" pitchFamily="34" charset="0"/>
              </a:rPr>
              <a:t>veľkú chybu vo všeobecnosti pre nové prípady</a:t>
            </a:r>
          </a:p>
          <a:p>
            <a:pPr lvl="1"/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Rovná spojovacia šípka 3">
            <a:extLst>
              <a:ext uri="{FF2B5EF4-FFF2-40B4-BE49-F238E27FC236}">
                <a16:creationId xmlns:a16="http://schemas.microsoft.com/office/drawing/2014/main" xmlns="" id="{D1196A55-7754-4A9F-B2B5-22F1DAAE9288}"/>
              </a:ext>
            </a:extLst>
          </p:cNvPr>
          <p:cNvCxnSpPr/>
          <p:nvPr/>
        </p:nvCxnSpPr>
        <p:spPr>
          <a:xfrm flipV="1">
            <a:off x="865028" y="3468130"/>
            <a:ext cx="0" cy="26361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xmlns="" id="{2B5D9428-2E7D-47E8-B129-9CA8F1E2037B}"/>
              </a:ext>
            </a:extLst>
          </p:cNvPr>
          <p:cNvCxnSpPr>
            <a:cxnSpLocks/>
          </p:cNvCxnSpPr>
          <p:nvPr/>
        </p:nvCxnSpPr>
        <p:spPr>
          <a:xfrm>
            <a:off x="737342" y="5951838"/>
            <a:ext cx="2566086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xmlns="" id="{BDC1E791-2F67-42E8-AE79-7C22CCD6904D}"/>
              </a:ext>
            </a:extLst>
          </p:cNvPr>
          <p:cNvCxnSpPr/>
          <p:nvPr/>
        </p:nvCxnSpPr>
        <p:spPr>
          <a:xfrm flipV="1">
            <a:off x="3694725" y="3468130"/>
            <a:ext cx="0" cy="26361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xmlns="" id="{CD6D145F-0AF0-47F3-BA52-6C0E3618B39C}"/>
              </a:ext>
            </a:extLst>
          </p:cNvPr>
          <p:cNvCxnSpPr>
            <a:cxnSpLocks/>
          </p:cNvCxnSpPr>
          <p:nvPr/>
        </p:nvCxnSpPr>
        <p:spPr>
          <a:xfrm>
            <a:off x="3567039" y="5951838"/>
            <a:ext cx="2566086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>
            <a:extLst>
              <a:ext uri="{FF2B5EF4-FFF2-40B4-BE49-F238E27FC236}">
                <a16:creationId xmlns:a16="http://schemas.microsoft.com/office/drawing/2014/main" xmlns="" id="{3137573B-3614-46F8-887A-AC9413712330}"/>
              </a:ext>
            </a:extLst>
          </p:cNvPr>
          <p:cNvCxnSpPr/>
          <p:nvPr/>
        </p:nvCxnSpPr>
        <p:spPr>
          <a:xfrm flipV="1">
            <a:off x="6540898" y="3468130"/>
            <a:ext cx="0" cy="26361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>
            <a:extLst>
              <a:ext uri="{FF2B5EF4-FFF2-40B4-BE49-F238E27FC236}">
                <a16:creationId xmlns:a16="http://schemas.microsoft.com/office/drawing/2014/main" xmlns="" id="{C0AC684F-AA8A-487F-A3D4-6CA6512EC8E5}"/>
              </a:ext>
            </a:extLst>
          </p:cNvPr>
          <p:cNvCxnSpPr>
            <a:cxnSpLocks/>
          </p:cNvCxnSpPr>
          <p:nvPr/>
        </p:nvCxnSpPr>
        <p:spPr>
          <a:xfrm>
            <a:off x="6413212" y="5951838"/>
            <a:ext cx="2566086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xmlns="" id="{154E23D9-8DA0-4288-9C6F-59AC99C68D77}"/>
                  </a:ext>
                </a:extLst>
              </p:cNvPr>
              <p:cNvSpPr/>
              <p:nvPr/>
            </p:nvSpPr>
            <p:spPr>
              <a:xfrm>
                <a:off x="2910646" y="6052001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id="{154E23D9-8DA0-4288-9C6F-59AC99C68D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646" y="6052001"/>
                <a:ext cx="39228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dĺžnik 16">
                <a:extLst>
                  <a:ext uri="{FF2B5EF4-FFF2-40B4-BE49-F238E27FC236}">
                    <a16:creationId xmlns:a16="http://schemas.microsoft.com/office/drawing/2014/main" xmlns="" id="{5A43D405-E16C-4A94-8E72-ED13303B8552}"/>
                  </a:ext>
                </a:extLst>
              </p:cNvPr>
              <p:cNvSpPr/>
              <p:nvPr/>
            </p:nvSpPr>
            <p:spPr>
              <a:xfrm>
                <a:off x="5791949" y="6052001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7" name="Obdĺžnik 16">
                <a:extLst>
                  <a:ext uri="{FF2B5EF4-FFF2-40B4-BE49-F238E27FC236}">
                    <a16:creationId xmlns:a16="http://schemas.microsoft.com/office/drawing/2014/main" id="{5A43D405-E16C-4A94-8E72-ED13303B85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949" y="6052001"/>
                <a:ext cx="39228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dĺžnik 17">
                <a:extLst>
                  <a:ext uri="{FF2B5EF4-FFF2-40B4-BE49-F238E27FC236}">
                    <a16:creationId xmlns:a16="http://schemas.microsoft.com/office/drawing/2014/main" xmlns="" id="{C28648CC-8793-484E-92E4-318B3E39592E}"/>
                  </a:ext>
                </a:extLst>
              </p:cNvPr>
              <p:cNvSpPr/>
              <p:nvPr/>
            </p:nvSpPr>
            <p:spPr>
              <a:xfrm>
                <a:off x="8673252" y="6052001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8" name="Obdĺžnik 17">
                <a:extLst>
                  <a:ext uri="{FF2B5EF4-FFF2-40B4-BE49-F238E27FC236}">
                    <a16:creationId xmlns:a16="http://schemas.microsoft.com/office/drawing/2014/main" id="{C28648CC-8793-484E-92E4-318B3E3959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252" y="6052001"/>
                <a:ext cx="39228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dĺžnik 18">
                <a:extLst>
                  <a:ext uri="{FF2B5EF4-FFF2-40B4-BE49-F238E27FC236}">
                    <a16:creationId xmlns:a16="http://schemas.microsoft.com/office/drawing/2014/main" xmlns="" id="{B758F607-E8A1-451A-BC2F-B507E832644F}"/>
                  </a:ext>
                </a:extLst>
              </p:cNvPr>
              <p:cNvSpPr/>
              <p:nvPr/>
            </p:nvSpPr>
            <p:spPr>
              <a:xfrm>
                <a:off x="450019" y="3573162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9" name="Obdĺžnik 18">
                <a:extLst>
                  <a:ext uri="{FF2B5EF4-FFF2-40B4-BE49-F238E27FC236}">
                    <a16:creationId xmlns:a16="http://schemas.microsoft.com/office/drawing/2014/main" id="{B758F607-E8A1-451A-BC2F-B507E83264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19" y="3573162"/>
                <a:ext cx="3922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dĺžnik 19">
                <a:extLst>
                  <a:ext uri="{FF2B5EF4-FFF2-40B4-BE49-F238E27FC236}">
                    <a16:creationId xmlns:a16="http://schemas.microsoft.com/office/drawing/2014/main" xmlns="" id="{BFBB75AD-EC92-4D3F-ABA1-43CFDD8C8351}"/>
                  </a:ext>
                </a:extLst>
              </p:cNvPr>
              <p:cNvSpPr/>
              <p:nvPr/>
            </p:nvSpPr>
            <p:spPr>
              <a:xfrm>
                <a:off x="3296191" y="3607487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Obdĺžnik 19">
                <a:extLst>
                  <a:ext uri="{FF2B5EF4-FFF2-40B4-BE49-F238E27FC236}">
                    <a16:creationId xmlns:a16="http://schemas.microsoft.com/office/drawing/2014/main" id="{BFBB75AD-EC92-4D3F-ABA1-43CFDD8C8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191" y="3607487"/>
                <a:ext cx="3922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dĺžnik 20">
                <a:extLst>
                  <a:ext uri="{FF2B5EF4-FFF2-40B4-BE49-F238E27FC236}">
                    <a16:creationId xmlns:a16="http://schemas.microsoft.com/office/drawing/2014/main" xmlns="" id="{0542741B-E7A7-4B53-98ED-63344302B009}"/>
                  </a:ext>
                </a:extLst>
              </p:cNvPr>
              <p:cNvSpPr/>
              <p:nvPr/>
            </p:nvSpPr>
            <p:spPr>
              <a:xfrm>
                <a:off x="6148611" y="3607487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1" name="Obdĺžnik 20">
                <a:extLst>
                  <a:ext uri="{FF2B5EF4-FFF2-40B4-BE49-F238E27FC236}">
                    <a16:creationId xmlns:a16="http://schemas.microsoft.com/office/drawing/2014/main" id="{0542741B-E7A7-4B53-98ED-63344302B0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611" y="3607487"/>
                <a:ext cx="39228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Voľný tvar: obrazec 51">
            <a:extLst>
              <a:ext uri="{FF2B5EF4-FFF2-40B4-BE49-F238E27FC236}">
                <a16:creationId xmlns:a16="http://schemas.microsoft.com/office/drawing/2014/main" xmlns="" id="{3B27FCFD-5253-4C7B-BF58-D7E8FB68C454}"/>
              </a:ext>
            </a:extLst>
          </p:cNvPr>
          <p:cNvSpPr/>
          <p:nvPr/>
        </p:nvSpPr>
        <p:spPr>
          <a:xfrm>
            <a:off x="6796271" y="3765409"/>
            <a:ext cx="1985258" cy="1852888"/>
          </a:xfrm>
          <a:custGeom>
            <a:avLst/>
            <a:gdLst>
              <a:gd name="connsiteX0" fmla="*/ 0 w 2364260"/>
              <a:gd name="connsiteY0" fmla="*/ 1828083 h 1852888"/>
              <a:gd name="connsiteX1" fmla="*/ 140044 w 2364260"/>
              <a:gd name="connsiteY1" fmla="*/ 897207 h 1852888"/>
              <a:gd name="connsiteX2" fmla="*/ 436606 w 2364260"/>
              <a:gd name="connsiteY2" fmla="*/ 1745704 h 1852888"/>
              <a:gd name="connsiteX3" fmla="*/ 617838 w 2364260"/>
              <a:gd name="connsiteY3" fmla="*/ 1012537 h 1852888"/>
              <a:gd name="connsiteX4" fmla="*/ 848498 w 2364260"/>
              <a:gd name="connsiteY4" fmla="*/ 23996 h 1852888"/>
              <a:gd name="connsiteX5" fmla="*/ 1334530 w 2364260"/>
              <a:gd name="connsiteY5" fmla="*/ 1012537 h 1852888"/>
              <a:gd name="connsiteX6" fmla="*/ 1458098 w 2364260"/>
              <a:gd name="connsiteY6" fmla="*/ 1852796 h 1852888"/>
              <a:gd name="connsiteX7" fmla="*/ 1787611 w 2364260"/>
              <a:gd name="connsiteY7" fmla="*/ 963110 h 1852888"/>
              <a:gd name="connsiteX8" fmla="*/ 1935892 w 2364260"/>
              <a:gd name="connsiteY8" fmla="*/ 32234 h 1852888"/>
              <a:gd name="connsiteX9" fmla="*/ 2364260 w 2364260"/>
              <a:gd name="connsiteY9" fmla="*/ 304083 h 185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64260" h="1852888">
                <a:moveTo>
                  <a:pt x="0" y="1828083"/>
                </a:moveTo>
                <a:cubicBezTo>
                  <a:pt x="33638" y="1369510"/>
                  <a:pt x="67276" y="910937"/>
                  <a:pt x="140044" y="897207"/>
                </a:cubicBezTo>
                <a:cubicBezTo>
                  <a:pt x="212812" y="883477"/>
                  <a:pt x="356974" y="1726482"/>
                  <a:pt x="436606" y="1745704"/>
                </a:cubicBezTo>
                <a:cubicBezTo>
                  <a:pt x="516238" y="1764926"/>
                  <a:pt x="549189" y="1299488"/>
                  <a:pt x="617838" y="1012537"/>
                </a:cubicBezTo>
                <a:cubicBezTo>
                  <a:pt x="686487" y="725586"/>
                  <a:pt x="729049" y="23996"/>
                  <a:pt x="848498" y="23996"/>
                </a:cubicBezTo>
                <a:cubicBezTo>
                  <a:pt x="967947" y="23996"/>
                  <a:pt x="1232930" y="707737"/>
                  <a:pt x="1334530" y="1012537"/>
                </a:cubicBezTo>
                <a:cubicBezTo>
                  <a:pt x="1436130" y="1317337"/>
                  <a:pt x="1382585" y="1861034"/>
                  <a:pt x="1458098" y="1852796"/>
                </a:cubicBezTo>
                <a:cubicBezTo>
                  <a:pt x="1533612" y="1844558"/>
                  <a:pt x="1707979" y="1266537"/>
                  <a:pt x="1787611" y="963110"/>
                </a:cubicBezTo>
                <a:cubicBezTo>
                  <a:pt x="1867243" y="659683"/>
                  <a:pt x="1839784" y="142072"/>
                  <a:pt x="1935892" y="32234"/>
                </a:cubicBezTo>
                <a:cubicBezTo>
                  <a:pt x="2032000" y="-77604"/>
                  <a:pt x="2198130" y="113239"/>
                  <a:pt x="2364260" y="304083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6" name="BlokTextu 55">
            <a:extLst>
              <a:ext uri="{FF2B5EF4-FFF2-40B4-BE49-F238E27FC236}">
                <a16:creationId xmlns:a16="http://schemas.microsoft.com/office/drawing/2014/main" xmlns="" id="{F1AB1AC0-438F-4C0E-BE11-0A68A2442908}"/>
              </a:ext>
            </a:extLst>
          </p:cNvPr>
          <p:cNvSpPr txBox="1"/>
          <p:nvPr/>
        </p:nvSpPr>
        <p:spPr>
          <a:xfrm>
            <a:off x="1180685" y="6236667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Jednoduch</a:t>
            </a:r>
            <a:r>
              <a:rPr lang="sk-SK" dirty="0"/>
              <a:t>ý</a:t>
            </a:r>
          </a:p>
          <a:p>
            <a:pPr algn="ctr"/>
            <a:r>
              <a:rPr lang="sk-SK" dirty="0"/>
              <a:t>(lineárny) model</a:t>
            </a:r>
          </a:p>
        </p:txBody>
      </p:sp>
      <p:sp>
        <p:nvSpPr>
          <p:cNvPr id="57" name="BlokTextu 56">
            <a:extLst>
              <a:ext uri="{FF2B5EF4-FFF2-40B4-BE49-F238E27FC236}">
                <a16:creationId xmlns:a16="http://schemas.microsoft.com/office/drawing/2014/main" xmlns="" id="{598AE538-EAE8-4870-91BD-645A54992114}"/>
              </a:ext>
            </a:extLst>
          </p:cNvPr>
          <p:cNvSpPr txBox="1"/>
          <p:nvPr/>
        </p:nvSpPr>
        <p:spPr>
          <a:xfrm>
            <a:off x="4076205" y="6191207"/>
            <a:ext cx="16450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Zložitejší model</a:t>
            </a:r>
          </a:p>
          <a:p>
            <a:pPr algn="ctr"/>
            <a:r>
              <a:rPr lang="sk-SK" dirty="0"/>
              <a:t>(funkcia môže</a:t>
            </a:r>
          </a:p>
          <a:p>
            <a:pPr algn="ctr"/>
            <a:r>
              <a:rPr lang="sk-SK" dirty="0"/>
              <a:t>1x meniť smer)</a:t>
            </a:r>
          </a:p>
        </p:txBody>
      </p:sp>
      <p:sp>
        <p:nvSpPr>
          <p:cNvPr id="58" name="BlokTextu 57">
            <a:extLst>
              <a:ext uri="{FF2B5EF4-FFF2-40B4-BE49-F238E27FC236}">
                <a16:creationId xmlns:a16="http://schemas.microsoft.com/office/drawing/2014/main" xmlns="" id="{D62F2D28-8149-403E-A0C4-DF18CCF950B9}"/>
              </a:ext>
            </a:extLst>
          </p:cNvPr>
          <p:cNvSpPr txBox="1"/>
          <p:nvPr/>
        </p:nvSpPr>
        <p:spPr>
          <a:xfrm>
            <a:off x="6863944" y="6191207"/>
            <a:ext cx="19479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Najzložitejší model</a:t>
            </a:r>
          </a:p>
          <a:p>
            <a:pPr algn="ctr"/>
            <a:r>
              <a:rPr lang="sk-SK" dirty="0"/>
              <a:t>(funkcie môžu</a:t>
            </a:r>
          </a:p>
          <a:p>
            <a:pPr algn="ctr"/>
            <a:r>
              <a:rPr lang="sk-SK" dirty="0"/>
              <a:t>meniť smer</a:t>
            </a:r>
          </a:p>
          <a:p>
            <a:pPr algn="ctr"/>
            <a:r>
              <a:rPr lang="sk-SK" dirty="0"/>
              <a:t>neobmedzene)</a:t>
            </a:r>
          </a:p>
        </p:txBody>
      </p:sp>
      <p:sp>
        <p:nvSpPr>
          <p:cNvPr id="3" name="Ovál 2">
            <a:extLst>
              <a:ext uri="{FF2B5EF4-FFF2-40B4-BE49-F238E27FC236}">
                <a16:creationId xmlns:a16="http://schemas.microsoft.com/office/drawing/2014/main" xmlns="" id="{C3DB37CC-2BAC-4264-AEAC-432FE750A704}"/>
              </a:ext>
            </a:extLst>
          </p:cNvPr>
          <p:cNvSpPr/>
          <p:nvPr/>
        </p:nvSpPr>
        <p:spPr>
          <a:xfrm>
            <a:off x="6754198" y="5412544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8" name="Ovál 37">
            <a:extLst>
              <a:ext uri="{FF2B5EF4-FFF2-40B4-BE49-F238E27FC236}">
                <a16:creationId xmlns:a16="http://schemas.microsoft.com/office/drawing/2014/main" xmlns="" id="{A4051146-40FA-4550-B691-2F109375DACC}"/>
              </a:ext>
            </a:extLst>
          </p:cNvPr>
          <p:cNvSpPr/>
          <p:nvPr/>
        </p:nvSpPr>
        <p:spPr>
          <a:xfrm>
            <a:off x="7010445" y="5074545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9" name="Ovál 38">
            <a:extLst>
              <a:ext uri="{FF2B5EF4-FFF2-40B4-BE49-F238E27FC236}">
                <a16:creationId xmlns:a16="http://schemas.microsoft.com/office/drawing/2014/main" xmlns="" id="{C7372C8D-EAC5-4714-B04E-8596ADA30358}"/>
              </a:ext>
            </a:extLst>
          </p:cNvPr>
          <p:cNvSpPr/>
          <p:nvPr/>
        </p:nvSpPr>
        <p:spPr>
          <a:xfrm>
            <a:off x="7294421" y="4649780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0" name="Ovál 39">
            <a:extLst>
              <a:ext uri="{FF2B5EF4-FFF2-40B4-BE49-F238E27FC236}">
                <a16:creationId xmlns:a16="http://schemas.microsoft.com/office/drawing/2014/main" xmlns="" id="{73FBABD8-579C-43F4-A6D2-ABF6F222793E}"/>
              </a:ext>
            </a:extLst>
          </p:cNvPr>
          <p:cNvSpPr/>
          <p:nvPr/>
        </p:nvSpPr>
        <p:spPr>
          <a:xfrm>
            <a:off x="7633879" y="4018892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1" name="Ovál 40">
            <a:extLst>
              <a:ext uri="{FF2B5EF4-FFF2-40B4-BE49-F238E27FC236}">
                <a16:creationId xmlns:a16="http://schemas.microsoft.com/office/drawing/2014/main" xmlns="" id="{DF181846-ABE8-460B-B8D9-22DBFDEB5F29}"/>
              </a:ext>
            </a:extLst>
          </p:cNvPr>
          <p:cNvSpPr/>
          <p:nvPr/>
        </p:nvSpPr>
        <p:spPr>
          <a:xfrm>
            <a:off x="8322622" y="3934746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7" name="Ovál 76">
            <a:extLst>
              <a:ext uri="{FF2B5EF4-FFF2-40B4-BE49-F238E27FC236}">
                <a16:creationId xmlns:a16="http://schemas.microsoft.com/office/drawing/2014/main" xmlns="" id="{6F7B637D-67AC-4D6E-B92F-8063B29A3389}"/>
              </a:ext>
            </a:extLst>
          </p:cNvPr>
          <p:cNvSpPr/>
          <p:nvPr/>
        </p:nvSpPr>
        <p:spPr>
          <a:xfrm>
            <a:off x="3954913" y="5448184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8" name="Ovál 77">
            <a:extLst>
              <a:ext uri="{FF2B5EF4-FFF2-40B4-BE49-F238E27FC236}">
                <a16:creationId xmlns:a16="http://schemas.microsoft.com/office/drawing/2014/main" xmlns="" id="{91A9C0C3-C185-49D1-BBCF-F8DA0CEB48C7}"/>
              </a:ext>
            </a:extLst>
          </p:cNvPr>
          <p:cNvSpPr/>
          <p:nvPr/>
        </p:nvSpPr>
        <p:spPr>
          <a:xfrm>
            <a:off x="4211160" y="5110185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9" name="Ovál 78">
            <a:extLst>
              <a:ext uri="{FF2B5EF4-FFF2-40B4-BE49-F238E27FC236}">
                <a16:creationId xmlns:a16="http://schemas.microsoft.com/office/drawing/2014/main" xmlns="" id="{9DAEC8A3-75E9-451E-BE26-A48124C13A31}"/>
              </a:ext>
            </a:extLst>
          </p:cNvPr>
          <p:cNvSpPr/>
          <p:nvPr/>
        </p:nvSpPr>
        <p:spPr>
          <a:xfrm>
            <a:off x="4495136" y="4685420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0" name="Ovál 79">
            <a:extLst>
              <a:ext uri="{FF2B5EF4-FFF2-40B4-BE49-F238E27FC236}">
                <a16:creationId xmlns:a16="http://schemas.microsoft.com/office/drawing/2014/main" xmlns="" id="{5823A087-A73F-431F-969F-5EA8B5217D35}"/>
              </a:ext>
            </a:extLst>
          </p:cNvPr>
          <p:cNvSpPr/>
          <p:nvPr/>
        </p:nvSpPr>
        <p:spPr>
          <a:xfrm>
            <a:off x="4834594" y="4054532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1" name="Ovál 80">
            <a:extLst>
              <a:ext uri="{FF2B5EF4-FFF2-40B4-BE49-F238E27FC236}">
                <a16:creationId xmlns:a16="http://schemas.microsoft.com/office/drawing/2014/main" xmlns="" id="{4C6539C3-EE81-4B97-B6DC-DD56453A6A15}"/>
              </a:ext>
            </a:extLst>
          </p:cNvPr>
          <p:cNvSpPr/>
          <p:nvPr/>
        </p:nvSpPr>
        <p:spPr>
          <a:xfrm>
            <a:off x="5523337" y="3970386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2" name="Ovál 81">
            <a:extLst>
              <a:ext uri="{FF2B5EF4-FFF2-40B4-BE49-F238E27FC236}">
                <a16:creationId xmlns:a16="http://schemas.microsoft.com/office/drawing/2014/main" xmlns="" id="{F0107097-817F-4075-882B-E49CDE5BB1B4}"/>
              </a:ext>
            </a:extLst>
          </p:cNvPr>
          <p:cNvSpPr/>
          <p:nvPr/>
        </p:nvSpPr>
        <p:spPr>
          <a:xfrm>
            <a:off x="1125115" y="5444538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3" name="Ovál 82">
            <a:extLst>
              <a:ext uri="{FF2B5EF4-FFF2-40B4-BE49-F238E27FC236}">
                <a16:creationId xmlns:a16="http://schemas.microsoft.com/office/drawing/2014/main" xmlns="" id="{CAAE719D-FB97-491E-8D24-DB501F5FC5F5}"/>
              </a:ext>
            </a:extLst>
          </p:cNvPr>
          <p:cNvSpPr/>
          <p:nvPr/>
        </p:nvSpPr>
        <p:spPr>
          <a:xfrm>
            <a:off x="1381362" y="5106539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4" name="Ovál 83">
            <a:extLst>
              <a:ext uri="{FF2B5EF4-FFF2-40B4-BE49-F238E27FC236}">
                <a16:creationId xmlns:a16="http://schemas.microsoft.com/office/drawing/2014/main" xmlns="" id="{CB41DCEF-7E43-447E-8E7A-952A81A85968}"/>
              </a:ext>
            </a:extLst>
          </p:cNvPr>
          <p:cNvSpPr/>
          <p:nvPr/>
        </p:nvSpPr>
        <p:spPr>
          <a:xfrm>
            <a:off x="1665338" y="4681774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5" name="Ovál 84">
            <a:extLst>
              <a:ext uri="{FF2B5EF4-FFF2-40B4-BE49-F238E27FC236}">
                <a16:creationId xmlns:a16="http://schemas.microsoft.com/office/drawing/2014/main" xmlns="" id="{204813D3-A132-4AB9-892B-BD3ACC62D642}"/>
              </a:ext>
            </a:extLst>
          </p:cNvPr>
          <p:cNvSpPr/>
          <p:nvPr/>
        </p:nvSpPr>
        <p:spPr>
          <a:xfrm>
            <a:off x="2004796" y="4050886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6" name="Ovál 85">
            <a:extLst>
              <a:ext uri="{FF2B5EF4-FFF2-40B4-BE49-F238E27FC236}">
                <a16:creationId xmlns:a16="http://schemas.microsoft.com/office/drawing/2014/main" xmlns="" id="{E2117801-9C0C-4393-827F-1CC1015A0DB0}"/>
              </a:ext>
            </a:extLst>
          </p:cNvPr>
          <p:cNvSpPr/>
          <p:nvPr/>
        </p:nvSpPr>
        <p:spPr>
          <a:xfrm>
            <a:off x="2693539" y="3966740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Voľný tvar: obrazec 25">
            <a:extLst>
              <a:ext uri="{FF2B5EF4-FFF2-40B4-BE49-F238E27FC236}">
                <a16:creationId xmlns:a16="http://schemas.microsoft.com/office/drawing/2014/main" xmlns="" id="{FF843A17-E5A2-4C4E-8A6E-41DCC2D48A60}"/>
              </a:ext>
            </a:extLst>
          </p:cNvPr>
          <p:cNvSpPr/>
          <p:nvPr/>
        </p:nvSpPr>
        <p:spPr>
          <a:xfrm>
            <a:off x="3937687" y="3765409"/>
            <a:ext cx="1913352" cy="1869271"/>
          </a:xfrm>
          <a:custGeom>
            <a:avLst/>
            <a:gdLst>
              <a:gd name="connsiteX0" fmla="*/ 0 w 2611395"/>
              <a:gd name="connsiteY0" fmla="*/ 2537254 h 2537254"/>
              <a:gd name="connsiteX1" fmla="*/ 1079157 w 2611395"/>
              <a:gd name="connsiteY1" fmla="*/ 840259 h 2537254"/>
              <a:gd name="connsiteX2" fmla="*/ 2611395 w 2611395"/>
              <a:gd name="connsiteY2" fmla="*/ 0 h 2537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1395" h="2537254">
                <a:moveTo>
                  <a:pt x="0" y="2537254"/>
                </a:moveTo>
                <a:cubicBezTo>
                  <a:pt x="321962" y="1900194"/>
                  <a:pt x="643925" y="1263135"/>
                  <a:pt x="1079157" y="840259"/>
                </a:cubicBezTo>
                <a:cubicBezTo>
                  <a:pt x="1514390" y="417383"/>
                  <a:pt x="2062892" y="208691"/>
                  <a:pt x="2611395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35" name="Rovná spojnica 34">
            <a:extLst>
              <a:ext uri="{FF2B5EF4-FFF2-40B4-BE49-F238E27FC236}">
                <a16:creationId xmlns:a16="http://schemas.microsoft.com/office/drawing/2014/main" xmlns="" id="{F2D234D8-C937-4333-9EC9-989B77D42DF1}"/>
              </a:ext>
            </a:extLst>
          </p:cNvPr>
          <p:cNvCxnSpPr>
            <a:stCxn id="80" idx="4"/>
          </p:cNvCxnSpPr>
          <p:nvPr/>
        </p:nvCxnSpPr>
        <p:spPr>
          <a:xfrm>
            <a:off x="4876667" y="4138678"/>
            <a:ext cx="1347" cy="1090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Rovná spojnica 36">
            <a:extLst>
              <a:ext uri="{FF2B5EF4-FFF2-40B4-BE49-F238E27FC236}">
                <a16:creationId xmlns:a16="http://schemas.microsoft.com/office/drawing/2014/main" xmlns="" id="{A2A6A7B7-CAB8-4716-8537-EC12ABA760A8}"/>
              </a:ext>
            </a:extLst>
          </p:cNvPr>
          <p:cNvCxnSpPr>
            <a:stCxn id="81" idx="0"/>
          </p:cNvCxnSpPr>
          <p:nvPr/>
        </p:nvCxnSpPr>
        <p:spPr>
          <a:xfrm flipH="1" flipV="1">
            <a:off x="5562904" y="3886200"/>
            <a:ext cx="2506" cy="841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Rovná spojnica 88">
            <a:extLst>
              <a:ext uri="{FF2B5EF4-FFF2-40B4-BE49-F238E27FC236}">
                <a16:creationId xmlns:a16="http://schemas.microsoft.com/office/drawing/2014/main" xmlns="" id="{7EC28D25-2D4D-442E-9964-90A09FD55DBF}"/>
              </a:ext>
            </a:extLst>
          </p:cNvPr>
          <p:cNvCxnSpPr>
            <a:stCxn id="79" idx="0"/>
          </p:cNvCxnSpPr>
          <p:nvPr/>
        </p:nvCxnSpPr>
        <p:spPr>
          <a:xfrm flipH="1" flipV="1">
            <a:off x="4531927" y="4612073"/>
            <a:ext cx="5282" cy="7334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Rovná spojnica 90">
            <a:extLst>
              <a:ext uri="{FF2B5EF4-FFF2-40B4-BE49-F238E27FC236}">
                <a16:creationId xmlns:a16="http://schemas.microsoft.com/office/drawing/2014/main" xmlns="" id="{F1D73826-161D-410C-A484-E1F7123E614A}"/>
              </a:ext>
            </a:extLst>
          </p:cNvPr>
          <p:cNvCxnSpPr>
            <a:cxnSpLocks/>
            <a:stCxn id="78" idx="0"/>
          </p:cNvCxnSpPr>
          <p:nvPr/>
        </p:nvCxnSpPr>
        <p:spPr>
          <a:xfrm flipV="1">
            <a:off x="4253233" y="5038308"/>
            <a:ext cx="0" cy="718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Rovná spojnica 94">
            <a:extLst>
              <a:ext uri="{FF2B5EF4-FFF2-40B4-BE49-F238E27FC236}">
                <a16:creationId xmlns:a16="http://schemas.microsoft.com/office/drawing/2014/main" xmlns="" id="{B8B3BAD0-ED83-4E9D-9767-27A91003A9B6}"/>
              </a:ext>
            </a:extLst>
          </p:cNvPr>
          <p:cNvCxnSpPr>
            <a:cxnSpLocks/>
            <a:stCxn id="85" idx="4"/>
          </p:cNvCxnSpPr>
          <p:nvPr/>
        </p:nvCxnSpPr>
        <p:spPr>
          <a:xfrm>
            <a:off x="2046869" y="4135032"/>
            <a:ext cx="0" cy="30946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Rovná spojnica 98">
            <a:extLst>
              <a:ext uri="{FF2B5EF4-FFF2-40B4-BE49-F238E27FC236}">
                <a16:creationId xmlns:a16="http://schemas.microsoft.com/office/drawing/2014/main" xmlns="" id="{493C1E40-C595-4136-BB7C-6D99250734AC}"/>
              </a:ext>
            </a:extLst>
          </p:cNvPr>
          <p:cNvCxnSpPr>
            <a:cxnSpLocks/>
          </p:cNvCxnSpPr>
          <p:nvPr/>
        </p:nvCxnSpPr>
        <p:spPr>
          <a:xfrm flipH="1">
            <a:off x="2735137" y="3792153"/>
            <a:ext cx="475" cy="17458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Rovná spojnica 100">
            <a:extLst>
              <a:ext uri="{FF2B5EF4-FFF2-40B4-BE49-F238E27FC236}">
                <a16:creationId xmlns:a16="http://schemas.microsoft.com/office/drawing/2014/main" xmlns="" id="{0D9E2680-F41E-40FE-AF09-78263D2E84B4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1167188" y="5307892"/>
            <a:ext cx="0" cy="13664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Ovál 45">
            <a:extLst>
              <a:ext uri="{FF2B5EF4-FFF2-40B4-BE49-F238E27FC236}">
                <a16:creationId xmlns:a16="http://schemas.microsoft.com/office/drawing/2014/main" xmlns="" id="{30E94060-B58B-470D-A33A-44CADAE709A3}"/>
              </a:ext>
            </a:extLst>
          </p:cNvPr>
          <p:cNvSpPr/>
          <p:nvPr/>
        </p:nvSpPr>
        <p:spPr>
          <a:xfrm>
            <a:off x="7977222" y="3892673"/>
            <a:ext cx="84146" cy="8414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7" name="Ovál 46">
            <a:extLst>
              <a:ext uri="{FF2B5EF4-FFF2-40B4-BE49-F238E27FC236}">
                <a16:creationId xmlns:a16="http://schemas.microsoft.com/office/drawing/2014/main" xmlns="" id="{366B6F05-7F35-4853-8873-12A8F9445135}"/>
              </a:ext>
            </a:extLst>
          </p:cNvPr>
          <p:cNvSpPr/>
          <p:nvPr/>
        </p:nvSpPr>
        <p:spPr>
          <a:xfrm>
            <a:off x="7417183" y="4297816"/>
            <a:ext cx="84146" cy="8414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8" name="Ovál 47">
            <a:extLst>
              <a:ext uri="{FF2B5EF4-FFF2-40B4-BE49-F238E27FC236}">
                <a16:creationId xmlns:a16="http://schemas.microsoft.com/office/drawing/2014/main" xmlns="" id="{D1BA2AD5-850E-4829-BFDD-23F826DBCCFC}"/>
              </a:ext>
            </a:extLst>
          </p:cNvPr>
          <p:cNvSpPr/>
          <p:nvPr/>
        </p:nvSpPr>
        <p:spPr>
          <a:xfrm>
            <a:off x="7124158" y="4798010"/>
            <a:ext cx="84146" cy="8414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9" name="Ovál 48">
            <a:extLst>
              <a:ext uri="{FF2B5EF4-FFF2-40B4-BE49-F238E27FC236}">
                <a16:creationId xmlns:a16="http://schemas.microsoft.com/office/drawing/2014/main" xmlns="" id="{0D3B1FE8-AE73-4CC0-9E54-7166C433A4F1}"/>
              </a:ext>
            </a:extLst>
          </p:cNvPr>
          <p:cNvSpPr/>
          <p:nvPr/>
        </p:nvSpPr>
        <p:spPr>
          <a:xfrm>
            <a:off x="6876782" y="5269781"/>
            <a:ext cx="84146" cy="8414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0" name="Ovál 49">
            <a:extLst>
              <a:ext uri="{FF2B5EF4-FFF2-40B4-BE49-F238E27FC236}">
                <a16:creationId xmlns:a16="http://schemas.microsoft.com/office/drawing/2014/main" xmlns="" id="{8663BCF6-87B9-4785-A3FF-AC12AE19BCC6}"/>
              </a:ext>
            </a:extLst>
          </p:cNvPr>
          <p:cNvSpPr/>
          <p:nvPr/>
        </p:nvSpPr>
        <p:spPr>
          <a:xfrm>
            <a:off x="5177926" y="3922368"/>
            <a:ext cx="84146" cy="8414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1" name="Ovál 50">
            <a:extLst>
              <a:ext uri="{FF2B5EF4-FFF2-40B4-BE49-F238E27FC236}">
                <a16:creationId xmlns:a16="http://schemas.microsoft.com/office/drawing/2014/main" xmlns="" id="{6E5E9AA5-6304-441C-9C5D-AF48BB7CA692}"/>
              </a:ext>
            </a:extLst>
          </p:cNvPr>
          <p:cNvSpPr/>
          <p:nvPr/>
        </p:nvSpPr>
        <p:spPr>
          <a:xfrm>
            <a:off x="4617887" y="4327511"/>
            <a:ext cx="84146" cy="8414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3" name="Ovál 52">
            <a:extLst>
              <a:ext uri="{FF2B5EF4-FFF2-40B4-BE49-F238E27FC236}">
                <a16:creationId xmlns:a16="http://schemas.microsoft.com/office/drawing/2014/main" xmlns="" id="{7B7C0C29-28A0-4A0C-B2DD-21D12C0E1CC3}"/>
              </a:ext>
            </a:extLst>
          </p:cNvPr>
          <p:cNvSpPr/>
          <p:nvPr/>
        </p:nvSpPr>
        <p:spPr>
          <a:xfrm>
            <a:off x="4324862" y="4827705"/>
            <a:ext cx="84146" cy="8414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4" name="Ovál 53">
            <a:extLst>
              <a:ext uri="{FF2B5EF4-FFF2-40B4-BE49-F238E27FC236}">
                <a16:creationId xmlns:a16="http://schemas.microsoft.com/office/drawing/2014/main" xmlns="" id="{35A9E21E-CCFC-4C3B-945C-53A821AF2154}"/>
              </a:ext>
            </a:extLst>
          </p:cNvPr>
          <p:cNvSpPr/>
          <p:nvPr/>
        </p:nvSpPr>
        <p:spPr>
          <a:xfrm>
            <a:off x="4077486" y="5299476"/>
            <a:ext cx="84146" cy="8414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5" name="Ovál 54">
            <a:extLst>
              <a:ext uri="{FF2B5EF4-FFF2-40B4-BE49-F238E27FC236}">
                <a16:creationId xmlns:a16="http://schemas.microsoft.com/office/drawing/2014/main" xmlns="" id="{5B3757E6-9D90-418B-BBE6-C949515283ED}"/>
              </a:ext>
            </a:extLst>
          </p:cNvPr>
          <p:cNvSpPr/>
          <p:nvPr/>
        </p:nvSpPr>
        <p:spPr>
          <a:xfrm>
            <a:off x="2332800" y="3922368"/>
            <a:ext cx="84146" cy="8414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9" name="Ovál 58">
            <a:extLst>
              <a:ext uri="{FF2B5EF4-FFF2-40B4-BE49-F238E27FC236}">
                <a16:creationId xmlns:a16="http://schemas.microsoft.com/office/drawing/2014/main" xmlns="" id="{E8D093CD-F4E8-4C89-A09B-59E2B492DC40}"/>
              </a:ext>
            </a:extLst>
          </p:cNvPr>
          <p:cNvSpPr/>
          <p:nvPr/>
        </p:nvSpPr>
        <p:spPr>
          <a:xfrm>
            <a:off x="1772761" y="4327511"/>
            <a:ext cx="84146" cy="8414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0" name="Ovál 59">
            <a:extLst>
              <a:ext uri="{FF2B5EF4-FFF2-40B4-BE49-F238E27FC236}">
                <a16:creationId xmlns:a16="http://schemas.microsoft.com/office/drawing/2014/main" xmlns="" id="{9F60C66C-4ACF-40B2-89A5-3961770592FD}"/>
              </a:ext>
            </a:extLst>
          </p:cNvPr>
          <p:cNvSpPr/>
          <p:nvPr/>
        </p:nvSpPr>
        <p:spPr>
          <a:xfrm>
            <a:off x="1479736" y="4827705"/>
            <a:ext cx="84146" cy="8414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1" name="Ovál 60">
            <a:extLst>
              <a:ext uri="{FF2B5EF4-FFF2-40B4-BE49-F238E27FC236}">
                <a16:creationId xmlns:a16="http://schemas.microsoft.com/office/drawing/2014/main" xmlns="" id="{2E90273B-0569-40B2-8DA5-00F4D781A23B}"/>
              </a:ext>
            </a:extLst>
          </p:cNvPr>
          <p:cNvSpPr/>
          <p:nvPr/>
        </p:nvSpPr>
        <p:spPr>
          <a:xfrm>
            <a:off x="1232360" y="5299476"/>
            <a:ext cx="84146" cy="8414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62" name="Rovná spojnica 61">
            <a:extLst>
              <a:ext uri="{FF2B5EF4-FFF2-40B4-BE49-F238E27FC236}">
                <a16:creationId xmlns:a16="http://schemas.microsoft.com/office/drawing/2014/main" xmlns="" id="{0FFC8979-336C-4520-8000-6130CFA3500D}"/>
              </a:ext>
            </a:extLst>
          </p:cNvPr>
          <p:cNvCxnSpPr>
            <a:cxnSpLocks/>
          </p:cNvCxnSpPr>
          <p:nvPr/>
        </p:nvCxnSpPr>
        <p:spPr>
          <a:xfrm>
            <a:off x="1817499" y="4411657"/>
            <a:ext cx="0" cy="27011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Rovná spojnica 62">
            <a:extLst>
              <a:ext uri="{FF2B5EF4-FFF2-40B4-BE49-F238E27FC236}">
                <a16:creationId xmlns:a16="http://schemas.microsoft.com/office/drawing/2014/main" xmlns="" id="{6052FFF1-6B60-4275-9759-D0E7D7846997}"/>
              </a:ext>
            </a:extLst>
          </p:cNvPr>
          <p:cNvCxnSpPr>
            <a:cxnSpLocks/>
          </p:cNvCxnSpPr>
          <p:nvPr/>
        </p:nvCxnSpPr>
        <p:spPr>
          <a:xfrm>
            <a:off x="2376299" y="4006514"/>
            <a:ext cx="0" cy="1285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Rovná spojnica 63">
            <a:extLst>
              <a:ext uri="{FF2B5EF4-FFF2-40B4-BE49-F238E27FC236}">
                <a16:creationId xmlns:a16="http://schemas.microsoft.com/office/drawing/2014/main" xmlns="" id="{5C833A28-DEED-44D9-8BF6-A91B5E6D16D2}"/>
              </a:ext>
            </a:extLst>
          </p:cNvPr>
          <p:cNvCxnSpPr>
            <a:cxnSpLocks/>
          </p:cNvCxnSpPr>
          <p:nvPr/>
        </p:nvCxnSpPr>
        <p:spPr>
          <a:xfrm>
            <a:off x="1275632" y="5190685"/>
            <a:ext cx="0" cy="10879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Rovná spojnica 86">
            <a:extLst>
              <a:ext uri="{FF2B5EF4-FFF2-40B4-BE49-F238E27FC236}">
                <a16:creationId xmlns:a16="http://schemas.microsoft.com/office/drawing/2014/main" xmlns="" id="{69BC83A3-AC21-41FA-9222-526B67F17186}"/>
              </a:ext>
            </a:extLst>
          </p:cNvPr>
          <p:cNvCxnSpPr>
            <a:cxnSpLocks/>
          </p:cNvCxnSpPr>
          <p:nvPr/>
        </p:nvCxnSpPr>
        <p:spPr>
          <a:xfrm flipV="1">
            <a:off x="842306" y="3607488"/>
            <a:ext cx="2068340" cy="20108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ovná spojnica 64">
            <a:extLst>
              <a:ext uri="{FF2B5EF4-FFF2-40B4-BE49-F238E27FC236}">
                <a16:creationId xmlns:a16="http://schemas.microsoft.com/office/drawing/2014/main" xmlns="" id="{D4960092-941D-447C-93E1-7E5BF59A1610}"/>
              </a:ext>
            </a:extLst>
          </p:cNvPr>
          <p:cNvCxnSpPr>
            <a:cxnSpLocks/>
            <a:stCxn id="52" idx="1"/>
          </p:cNvCxnSpPr>
          <p:nvPr/>
        </p:nvCxnSpPr>
        <p:spPr>
          <a:xfrm>
            <a:off x="6913865" y="4662616"/>
            <a:ext cx="4024" cy="6019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Rovná spojnica 66">
            <a:extLst>
              <a:ext uri="{FF2B5EF4-FFF2-40B4-BE49-F238E27FC236}">
                <a16:creationId xmlns:a16="http://schemas.microsoft.com/office/drawing/2014/main" xmlns="" id="{7F004424-0A3C-4269-8861-F33F3100E42E}"/>
              </a:ext>
            </a:extLst>
          </p:cNvPr>
          <p:cNvCxnSpPr>
            <a:cxnSpLocks/>
            <a:stCxn id="48" idx="4"/>
            <a:endCxn id="52" idx="2"/>
          </p:cNvCxnSpPr>
          <p:nvPr/>
        </p:nvCxnSpPr>
        <p:spPr>
          <a:xfrm flipH="1">
            <a:off x="7162887" y="4882156"/>
            <a:ext cx="3344" cy="62895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Rovná spojnica 69">
            <a:extLst>
              <a:ext uri="{FF2B5EF4-FFF2-40B4-BE49-F238E27FC236}">
                <a16:creationId xmlns:a16="http://schemas.microsoft.com/office/drawing/2014/main" xmlns="" id="{F22A3EE1-D656-4424-9330-814E35F02D8B}"/>
              </a:ext>
            </a:extLst>
          </p:cNvPr>
          <p:cNvCxnSpPr>
            <a:cxnSpLocks/>
          </p:cNvCxnSpPr>
          <p:nvPr/>
        </p:nvCxnSpPr>
        <p:spPr>
          <a:xfrm>
            <a:off x="7457584" y="3886200"/>
            <a:ext cx="0" cy="4116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Rovná spojnica 71">
            <a:extLst>
              <a:ext uri="{FF2B5EF4-FFF2-40B4-BE49-F238E27FC236}">
                <a16:creationId xmlns:a16="http://schemas.microsoft.com/office/drawing/2014/main" xmlns="" id="{400718AE-70F0-44CB-814B-E823CD3A401B}"/>
              </a:ext>
            </a:extLst>
          </p:cNvPr>
          <p:cNvCxnSpPr>
            <a:cxnSpLocks/>
            <a:endCxn id="52" idx="6"/>
          </p:cNvCxnSpPr>
          <p:nvPr/>
        </p:nvCxnSpPr>
        <p:spPr>
          <a:xfrm>
            <a:off x="8019295" y="3976819"/>
            <a:ext cx="1334" cy="164138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805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xmlns="" id="{892E69F8-0D4B-4699-BA3F-52F79874A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xmlns="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Prediktívne metódy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Ktorý algoritmus zvoliť pre naše dáta?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xmlns="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Základný problém je, že:</a:t>
            </a:r>
          </a:p>
          <a:p>
            <a:pPr lvl="1"/>
            <a:r>
              <a:rPr lang="sk-SK" sz="1800" u="sng" dirty="0">
                <a:latin typeface="Arial" panose="020B0604020202020204" pitchFamily="34" charset="0"/>
                <a:cs typeface="Arial" panose="020B0604020202020204" pitchFamily="34" charset="0"/>
              </a:rPr>
              <a:t>Ak zvolíme príliš jednoduchý model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, nebudeme vedieť dobre predpovedať zložité závislosti – </a:t>
            </a:r>
            <a:r>
              <a:rPr lang="sk-SK" sz="1800" u="sng" dirty="0">
                <a:latin typeface="Arial" panose="020B0604020202020204" pitchFamily="34" charset="0"/>
                <a:cs typeface="Arial" panose="020B0604020202020204" pitchFamily="34" charset="0"/>
              </a:rPr>
              <a:t>podučenie</a:t>
            </a:r>
          </a:p>
          <a:p>
            <a:pPr lvl="1"/>
            <a:r>
              <a:rPr lang="sk-SK" sz="1800" u="sng" dirty="0">
                <a:latin typeface="Arial" panose="020B0604020202020204" pitchFamily="34" charset="0"/>
                <a:cs typeface="Arial" panose="020B0604020202020204" pitchFamily="34" charset="0"/>
              </a:rPr>
              <a:t>Ak zvolíme príliš zložitý model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, budú v ňom aj funkcie, ktoré dobre modelujú zložité závislosti, ale zároveň </a:t>
            </a:r>
            <a:r>
              <a:rPr lang="sk-SK" sz="1800" u="sng" dirty="0">
                <a:latin typeface="Arial" panose="020B0604020202020204" pitchFamily="34" charset="0"/>
                <a:cs typeface="Arial" panose="020B0604020202020204" pitchFamily="34" charset="0"/>
              </a:rPr>
              <a:t>narastie možnosť preučenia</a:t>
            </a: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Algoritmy ktoré sa v praxi najlepšie osvedčili majú nastavenia, ktoré im umožňujú plynulo meniť zložitosť modelu – tzv. regulovať učenie</a:t>
            </a: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Začneme s jednoduchým modelom, jeho chybu odhadneme na validačnej množine</a:t>
            </a:r>
          </a:p>
          <a:p>
            <a:pPr marL="342900" indent="-342900">
              <a:buFont typeface="+mj-lt"/>
              <a:buAutoNum type="arabicPeriod"/>
            </a:pP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Postupne zmeníme nastavenia na zložitejší model, ak sa už chyba na validačnej množine nebude meniť, alebo dokonca začne stúpať, ukončíme učenie (aj keby sme nemali 0 chybu na 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trénovacích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 dátach)</a:t>
            </a:r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746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xmlns="" id="{892E69F8-0D4B-4699-BA3F-52F79874A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xmlns="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Prediktívne metódy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Ktorý algoritmus zvoliť pre naše dáta?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14</a:t>
            </a:fld>
            <a:endParaRPr lang="en-US" dirty="0"/>
          </a:p>
        </p:txBody>
      </p:sp>
      <p:cxnSp>
        <p:nvCxnSpPr>
          <p:cNvPr id="6" name="Straight Arrow Connector 7">
            <a:extLst>
              <a:ext uri="{FF2B5EF4-FFF2-40B4-BE49-F238E27FC236}">
                <a16:creationId xmlns:a16="http://schemas.microsoft.com/office/drawing/2014/main" xmlns="" id="{931AD73E-7F87-964F-A177-3026CBE6A8BD}"/>
              </a:ext>
            </a:extLst>
          </p:cNvPr>
          <p:cNvCxnSpPr>
            <a:cxnSpLocks/>
          </p:cNvCxnSpPr>
          <p:nvPr/>
        </p:nvCxnSpPr>
        <p:spPr>
          <a:xfrm>
            <a:off x="2137317" y="2465134"/>
            <a:ext cx="0" cy="3821561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8">
            <a:extLst>
              <a:ext uri="{FF2B5EF4-FFF2-40B4-BE49-F238E27FC236}">
                <a16:creationId xmlns:a16="http://schemas.microsoft.com/office/drawing/2014/main" xmlns="" id="{E1E3FEE8-67F2-354D-BE7F-172798DCC5B2}"/>
              </a:ext>
            </a:extLst>
          </p:cNvPr>
          <p:cNvCxnSpPr>
            <a:cxnSpLocks/>
          </p:cNvCxnSpPr>
          <p:nvPr/>
        </p:nvCxnSpPr>
        <p:spPr>
          <a:xfrm flipH="1">
            <a:off x="1967050" y="6103815"/>
            <a:ext cx="599089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17">
            <a:extLst>
              <a:ext uri="{FF2B5EF4-FFF2-40B4-BE49-F238E27FC236}">
                <a16:creationId xmlns:a16="http://schemas.microsoft.com/office/drawing/2014/main" xmlns="" id="{A4A2B926-02FF-7646-9A9F-98764E4C3660}"/>
              </a:ext>
            </a:extLst>
          </p:cNvPr>
          <p:cNvSpPr/>
          <p:nvPr/>
        </p:nvSpPr>
        <p:spPr>
          <a:xfrm>
            <a:off x="2137315" y="3385841"/>
            <a:ext cx="5795405" cy="2484645"/>
          </a:xfrm>
          <a:custGeom>
            <a:avLst/>
            <a:gdLst>
              <a:gd name="connsiteX0" fmla="*/ 0 w 5801710"/>
              <a:gd name="connsiteY0" fmla="*/ 0 h 3840480"/>
              <a:gd name="connsiteX1" fmla="*/ 2579239 w 5801710"/>
              <a:gd name="connsiteY1" fmla="*/ 3090041 h 3840480"/>
              <a:gd name="connsiteX2" fmla="*/ 5801710 w 5801710"/>
              <a:gd name="connsiteY2" fmla="*/ 3840480 h 384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1710" h="3840480">
                <a:moveTo>
                  <a:pt x="0" y="0"/>
                </a:moveTo>
                <a:cubicBezTo>
                  <a:pt x="806143" y="1224980"/>
                  <a:pt x="1612287" y="2449961"/>
                  <a:pt x="2579239" y="3090041"/>
                </a:cubicBezTo>
                <a:cubicBezTo>
                  <a:pt x="3546191" y="3730121"/>
                  <a:pt x="4673950" y="3785300"/>
                  <a:pt x="5801710" y="3840480"/>
                </a:cubicBez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k-SK" dirty="0"/>
          </a:p>
        </p:txBody>
      </p:sp>
      <p:sp>
        <p:nvSpPr>
          <p:cNvPr id="11" name="Freeform 82">
            <a:extLst>
              <a:ext uri="{FF2B5EF4-FFF2-40B4-BE49-F238E27FC236}">
                <a16:creationId xmlns:a16="http://schemas.microsoft.com/office/drawing/2014/main" xmlns="" id="{1399F527-2C6E-AF44-A02E-A1F7186D5CA8}"/>
              </a:ext>
            </a:extLst>
          </p:cNvPr>
          <p:cNvSpPr/>
          <p:nvPr/>
        </p:nvSpPr>
        <p:spPr>
          <a:xfrm>
            <a:off x="2137315" y="3199807"/>
            <a:ext cx="5808018" cy="2062896"/>
          </a:xfrm>
          <a:custGeom>
            <a:avLst/>
            <a:gdLst>
              <a:gd name="connsiteX0" fmla="*/ 0 w 5801710"/>
              <a:gd name="connsiteY0" fmla="*/ 0 h 3840480"/>
              <a:gd name="connsiteX1" fmla="*/ 2579239 w 5801710"/>
              <a:gd name="connsiteY1" fmla="*/ 3090041 h 3840480"/>
              <a:gd name="connsiteX2" fmla="*/ 5801710 w 5801710"/>
              <a:gd name="connsiteY2" fmla="*/ 3840480 h 3840480"/>
              <a:gd name="connsiteX0" fmla="*/ 0 w 5795397"/>
              <a:gd name="connsiteY0" fmla="*/ 0 h 3248873"/>
              <a:gd name="connsiteX1" fmla="*/ 2579239 w 5795397"/>
              <a:gd name="connsiteY1" fmla="*/ 3090041 h 3248873"/>
              <a:gd name="connsiteX2" fmla="*/ 5795397 w 5795397"/>
              <a:gd name="connsiteY2" fmla="*/ 2865738 h 3248873"/>
              <a:gd name="connsiteX0" fmla="*/ 0 w 5814337"/>
              <a:gd name="connsiteY0" fmla="*/ 0 h 3253162"/>
              <a:gd name="connsiteX1" fmla="*/ 2579239 w 5814337"/>
              <a:gd name="connsiteY1" fmla="*/ 3090041 h 3253162"/>
              <a:gd name="connsiteX2" fmla="*/ 5814337 w 5814337"/>
              <a:gd name="connsiteY2" fmla="*/ 2885232 h 3253162"/>
              <a:gd name="connsiteX0" fmla="*/ 0 w 5814337"/>
              <a:gd name="connsiteY0" fmla="*/ 0 h 3279068"/>
              <a:gd name="connsiteX1" fmla="*/ 2579239 w 5814337"/>
              <a:gd name="connsiteY1" fmla="*/ 3090041 h 3279068"/>
              <a:gd name="connsiteX2" fmla="*/ 5814337 w 5814337"/>
              <a:gd name="connsiteY2" fmla="*/ 2885232 h 3279068"/>
              <a:gd name="connsiteX0" fmla="*/ 0 w 5814337"/>
              <a:gd name="connsiteY0" fmla="*/ 0 h 3203190"/>
              <a:gd name="connsiteX1" fmla="*/ 2617117 w 5814337"/>
              <a:gd name="connsiteY1" fmla="*/ 2992567 h 3203190"/>
              <a:gd name="connsiteX2" fmla="*/ 5814337 w 5814337"/>
              <a:gd name="connsiteY2" fmla="*/ 2885232 h 3203190"/>
              <a:gd name="connsiteX0" fmla="*/ 0 w 5814337"/>
              <a:gd name="connsiteY0" fmla="*/ 0 h 3188588"/>
              <a:gd name="connsiteX1" fmla="*/ 2648683 w 5814337"/>
              <a:gd name="connsiteY1" fmla="*/ 2973073 h 3188588"/>
              <a:gd name="connsiteX2" fmla="*/ 5814337 w 5814337"/>
              <a:gd name="connsiteY2" fmla="*/ 2885232 h 318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4337" h="3188588">
                <a:moveTo>
                  <a:pt x="0" y="0"/>
                </a:moveTo>
                <a:cubicBezTo>
                  <a:pt x="806143" y="1224980"/>
                  <a:pt x="1679627" y="2492201"/>
                  <a:pt x="2648683" y="2973073"/>
                </a:cubicBezTo>
                <a:cubicBezTo>
                  <a:pt x="3617739" y="3453945"/>
                  <a:pt x="5418893" y="2995757"/>
                  <a:pt x="5814337" y="2885232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k-SK" dirty="0"/>
          </a:p>
        </p:txBody>
      </p:sp>
      <p:cxnSp>
        <p:nvCxnSpPr>
          <p:cNvPr id="12" name="Straight Connector 4">
            <a:extLst>
              <a:ext uri="{FF2B5EF4-FFF2-40B4-BE49-F238E27FC236}">
                <a16:creationId xmlns:a16="http://schemas.microsoft.com/office/drawing/2014/main" xmlns="" id="{7E181A4F-AC2B-6943-BC5F-9D2B77910114}"/>
              </a:ext>
            </a:extLst>
          </p:cNvPr>
          <p:cNvCxnSpPr/>
          <p:nvPr/>
        </p:nvCxnSpPr>
        <p:spPr>
          <a:xfrm flipV="1">
            <a:off x="5759741" y="2465134"/>
            <a:ext cx="0" cy="3638681"/>
          </a:xfrm>
          <a:prstGeom prst="line">
            <a:avLst/>
          </a:prstGeom>
          <a:ln w="15875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5">
            <a:extLst>
              <a:ext uri="{FF2B5EF4-FFF2-40B4-BE49-F238E27FC236}">
                <a16:creationId xmlns:a16="http://schemas.microsoft.com/office/drawing/2014/main" xmlns="" id="{407DE9F1-0DDF-4B4B-8C89-25AF0626C269}"/>
              </a:ext>
            </a:extLst>
          </p:cNvPr>
          <p:cNvSpPr txBox="1"/>
          <p:nvPr/>
        </p:nvSpPr>
        <p:spPr>
          <a:xfrm>
            <a:off x="4101662" y="6154265"/>
            <a:ext cx="20874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200" dirty="0"/>
              <a:t>Zložitosť modelu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xmlns="" id="{EFE7B453-1AB7-F44D-AB79-11F38D01047F}"/>
              </a:ext>
            </a:extLst>
          </p:cNvPr>
          <p:cNvSpPr txBox="1"/>
          <p:nvPr/>
        </p:nvSpPr>
        <p:spPr>
          <a:xfrm>
            <a:off x="1280052" y="2778058"/>
            <a:ext cx="8879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200" dirty="0"/>
              <a:t>Chyba</a:t>
            </a: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xmlns="" id="{1E410C8B-F816-3046-9553-28005628749B}"/>
              </a:ext>
            </a:extLst>
          </p:cNvPr>
          <p:cNvSpPr txBox="1"/>
          <p:nvPr/>
        </p:nvSpPr>
        <p:spPr>
          <a:xfrm>
            <a:off x="4399216" y="2579315"/>
            <a:ext cx="13812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sk-SK" sz="2200" dirty="0"/>
              <a:t>Podučenie</a:t>
            </a:r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xmlns="" id="{9C329B12-65CE-9E4F-A17C-3FF879E226A1}"/>
              </a:ext>
            </a:extLst>
          </p:cNvPr>
          <p:cNvSpPr txBox="1"/>
          <p:nvPr/>
        </p:nvSpPr>
        <p:spPr>
          <a:xfrm>
            <a:off x="5759741" y="2577898"/>
            <a:ext cx="13254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200" dirty="0"/>
              <a:t>Preučenie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5B098A7D-4055-B94B-8D5F-87A9FD29F478}"/>
              </a:ext>
            </a:extLst>
          </p:cNvPr>
          <p:cNvCxnSpPr>
            <a:cxnSpLocks/>
          </p:cNvCxnSpPr>
          <p:nvPr/>
        </p:nvCxnSpPr>
        <p:spPr>
          <a:xfrm flipH="1">
            <a:off x="5909929" y="3012003"/>
            <a:ext cx="102511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C7EAAA78-443F-DD48-BA38-6AB08C4324B8}"/>
              </a:ext>
            </a:extLst>
          </p:cNvPr>
          <p:cNvCxnSpPr>
            <a:cxnSpLocks/>
          </p:cNvCxnSpPr>
          <p:nvPr/>
        </p:nvCxnSpPr>
        <p:spPr>
          <a:xfrm flipH="1">
            <a:off x="4605003" y="3008785"/>
            <a:ext cx="102511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058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xmlns="" id="{892E69F8-0D4B-4699-BA3F-52F79874A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xmlns="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Prediktívne modely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Zhrnutie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xmlns="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Mali by sme vedieť:</a:t>
            </a:r>
          </a:p>
          <a:p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Ako sa určí chyba pri klasifikácii, alebo predikcii</a:t>
            </a:r>
          </a:p>
          <a:p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Ako postupujeme pri učení a vyhodnotení presnosti, na čo slúži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trénovacia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, validačná a testovacia množina a ako sa postupuje pri krížovej validácii</a:t>
            </a:r>
          </a:p>
          <a:p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Čo je to podučenie, a čo je preučenie</a:t>
            </a:r>
          </a:p>
        </p:txBody>
      </p:sp>
    </p:spTree>
    <p:extLst>
      <p:ext uri="{BB962C8B-B14F-4D97-AF65-F5344CB8AC3E}">
        <p14:creationId xmlns:p14="http://schemas.microsoft.com/office/powerpoint/2010/main" val="102241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xmlns="" id="{892E69F8-0D4B-4699-BA3F-52F79874A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xmlns="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Prediktívne metódy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Matematický zápis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ástupný objekt pre obsah 2">
                <a:extLst>
                  <a:ext uri="{FF2B5EF4-FFF2-40B4-BE49-F238E27FC236}">
                    <a16:creationId xmlns:a16="http://schemas.microsoft.com/office/drawing/2014/main" xmlns="" id="{507CE63D-AB36-EF47-9D75-8D2284C6AC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3712" y="1957243"/>
                <a:ext cx="9310976" cy="524662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51460" indent="-251460" algn="l" defTabSz="1005840" rtl="0" eaLnBrk="1" latinLnBrk="0" hangingPunct="1">
                  <a:lnSpc>
                    <a:spcPct val="90000"/>
                  </a:lnSpc>
                  <a:spcBef>
                    <a:spcPts val="1100"/>
                  </a:spcBef>
                  <a:buFont typeface="Arial" panose="020B0604020202020204" pitchFamily="34" charset="0"/>
                  <a:buChar char="•"/>
                  <a:defRPr sz="30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5438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264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730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76022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6314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6606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6898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7190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27482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Počet atribútov označíme </a:t>
                </a:r>
                <a14:m>
                  <m:oMath xmlns:m="http://schemas.openxmlformats.org/officeDocument/2006/math">
                    <m:r>
                      <a:rPr lang="sk-SK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, počet príkladov v </a:t>
                </a:r>
                <a:r>
                  <a:rPr lang="sk-SK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trénovacej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množine </a:t>
                </a:r>
                <a14:m>
                  <m:oMath xmlns:m="http://schemas.openxmlformats.org/officeDocument/2006/math">
                    <m:r>
                      <a:rPr lang="sk-SK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endParaRPr lang="sk-SK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Vstupné atribúty budeme označovať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sk-SK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sk-SK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sk-SK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sk-SK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sk-SK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</m:oMath>
                </a14:m>
                <a:endParaRPr lang="sk-SK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Výstupný (cieľový) atribút </a:t>
                </a:r>
                <a14:m>
                  <m:oMath xmlns:m="http://schemas.openxmlformats.org/officeDocument/2006/math">
                    <m:r>
                      <a:rPr lang="sk-SK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</m:oMath>
                </a14:m>
                <a:endParaRPr lang="sk-SK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Jeden </a:t>
                </a:r>
                <a:r>
                  <a:rPr lang="sk-SK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trénovací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príklad potom môžeme zapísať ako dvojicu </a:t>
                </a:r>
                <a14:m>
                  <m:oMath xmlns:m="http://schemas.openxmlformats.org/officeDocument/2006/math">
                    <m:r>
                      <a:rPr lang="sk-SK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sk-SK" sz="1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sk-SK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sk-SK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sk-SK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, kde </a:t>
                </a:r>
                <a14:m>
                  <m:oMath xmlns:m="http://schemas.openxmlformats.org/officeDocument/2006/math">
                    <m:r>
                      <a:rPr lang="sk-SK" sz="1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</m:oMath>
                </a14:m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je vektor hodnôt vstupných atribútov a </a:t>
                </a:r>
                <a14:m>
                  <m:oMath xmlns:m="http://schemas.openxmlformats.org/officeDocument/2006/math">
                    <m:r>
                      <a:rPr lang="sk-SK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je známa hodnota cieľového atribútu</a:t>
                </a:r>
              </a:p>
              <a:p>
                <a:r>
                  <a:rPr lang="sk-SK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Trénovacia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množina je množina príkladov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k-SK" sz="1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sz="1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sk-SK" sz="1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sk-SK" sz="1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sk-SK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sk-SK" sz="1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sk-SK" sz="1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sk-SK" sz="1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sk-SK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d>
                      <m:dPr>
                        <m:ctrlPr>
                          <a:rPr lang="sk-SK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sk-SK" sz="18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sk-SK" sz="1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sk-SK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sk-SK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sk-SK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sk-SK" sz="1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sk-SK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d>
                      <m:dPr>
                        <m:ctrlPr>
                          <a:rPr lang="sk-SK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sk-SK" sz="18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sk-SK" sz="1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sk-SK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sk-SK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sk-SK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sk-SK" sz="1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sk-SK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sk-SK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sk-SK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Príklad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- veľkosť úžitkovej plochy,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- požadovaná cena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</m:oMath>
                </a14:m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- počet dní predaja</a:t>
                </a:r>
              </a:p>
              <a:p>
                <a:pPr lvl="1"/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Prvý príklad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k-SK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sk-SK" sz="18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sk-SK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sk-SK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sk-SK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sk-SK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sk-SK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= (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64, 80 000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, 21)</a:t>
                </a:r>
              </a:p>
              <a:p>
                <a:pPr marL="0" indent="0">
                  <a:buNone/>
                </a:pPr>
                <a:endParaRPr lang="sk-SK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sk-SK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Zástupný objekt pre obsah 2">
                <a:extLst>
                  <a:ext uri="{FF2B5EF4-FFF2-40B4-BE49-F238E27FC236}">
                    <a16:creationId xmlns:a16="http://schemas.microsoft.com/office/drawing/2014/main" id="{507CE63D-AB36-EF47-9D75-8D2284C6A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12" y="1957243"/>
                <a:ext cx="9310976" cy="5246622"/>
              </a:xfrm>
              <a:prstGeom prst="rect">
                <a:avLst/>
              </a:prstGeom>
              <a:blipFill>
                <a:blip r:embed="rId2"/>
                <a:stretch>
                  <a:fillRect l="-393" t="-104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62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xmlns="" id="{892E69F8-0D4B-4699-BA3F-52F79874A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xmlns="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Prediktívne metódy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Prediktívna funkcia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ástupný objekt pre obsah 2">
                <a:extLst>
                  <a:ext uri="{FF2B5EF4-FFF2-40B4-BE49-F238E27FC236}">
                    <a16:creationId xmlns:a16="http://schemas.microsoft.com/office/drawing/2014/main" xmlns="" id="{507CE63D-AB36-EF47-9D75-8D2284C6AC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3712" y="1957243"/>
                <a:ext cx="9310976" cy="524662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51460" indent="-251460" algn="l" defTabSz="1005840" rtl="0" eaLnBrk="1" latinLnBrk="0" hangingPunct="1">
                  <a:lnSpc>
                    <a:spcPct val="90000"/>
                  </a:lnSpc>
                  <a:spcBef>
                    <a:spcPts val="1100"/>
                  </a:spcBef>
                  <a:buFont typeface="Arial" panose="020B0604020202020204" pitchFamily="34" charset="0"/>
                  <a:buChar char="•"/>
                  <a:defRPr sz="30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5438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264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730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76022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6314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6606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6898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7190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27482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Po spustení algoritmu učenia na </a:t>
                </a:r>
                <a:r>
                  <a:rPr lang="sk-SK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trénovacích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dátach dostaneme na výstupe prediktívnu funkciu </a:t>
                </a:r>
                <a14:m>
                  <m:oMath xmlns:m="http://schemas.openxmlformats.org/officeDocument/2006/math">
                    <m:r>
                      <a:rPr lang="sk-SK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, ktorá pre všetky možné hodnoty vstupných parametrov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vypočíta predpoveď hodnoty cieľového atribútu </a:t>
                </a:r>
                <a14:m>
                  <m:oMath xmlns:m="http://schemas.openxmlformats.org/officeDocument/2006/math">
                    <m:r>
                      <a:rPr lang="sk-SK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sk-SK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sk-SK" sz="1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sk-SK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sk-SK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sk-SK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Základné otázky pri predikcii</a:t>
                </a:r>
              </a:p>
              <a:p>
                <a:endParaRPr lang="sk-SK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Ako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vyhodnotíme presnosť predikcie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? </a:t>
                </a:r>
              </a:p>
              <a:p>
                <a:pPr lvl="1"/>
                <a:endParaRPr lang="sk-SK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Ktorý algoritmus zvoliť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pre 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naše dáta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pPr lvl="1"/>
                <a:endParaRPr lang="sk-SK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Koľko </a:t>
                </a:r>
                <a:r>
                  <a:rPr lang="sk-SK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trénovacích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príkladov budeme potrebovať aby sme dosiahli čo najlepšiu presnosť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predikcie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endParaRPr lang="sk-SK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Zástupný objekt pre obsah 2">
                <a:extLst>
                  <a:ext uri="{FF2B5EF4-FFF2-40B4-BE49-F238E27FC236}">
                    <a16:creationId xmlns:a16="http://schemas.microsoft.com/office/drawing/2014/main" id="{507CE63D-AB36-EF47-9D75-8D2284C6A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12" y="1957243"/>
                <a:ext cx="9310976" cy="5246622"/>
              </a:xfrm>
              <a:prstGeom prst="rect">
                <a:avLst/>
              </a:prstGeom>
              <a:blipFill>
                <a:blip r:embed="rId2"/>
                <a:stretch>
                  <a:fillRect l="-272" t="-1208" r="-68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18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xmlns="" id="{892E69F8-0D4B-4699-BA3F-52F79874A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xmlns="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Prediktívne metódy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Ako vyhodnotíme presnosť predikcie?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ástupný objekt pre obsah 2">
                <a:extLst>
                  <a:ext uri="{FF2B5EF4-FFF2-40B4-BE49-F238E27FC236}">
                    <a16:creationId xmlns:a16="http://schemas.microsoft.com/office/drawing/2014/main" xmlns="" id="{507CE63D-AB36-EF47-9D75-8D2284C6AC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3712" y="1957243"/>
                <a:ext cx="9310976" cy="524662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51460" indent="-251460" algn="l" defTabSz="1005840" rtl="0" eaLnBrk="1" latinLnBrk="0" hangingPunct="1">
                  <a:lnSpc>
                    <a:spcPct val="90000"/>
                  </a:lnSpc>
                  <a:spcBef>
                    <a:spcPts val="1100"/>
                  </a:spcBef>
                  <a:buFont typeface="Arial" panose="020B0604020202020204" pitchFamily="34" charset="0"/>
                  <a:buChar char="•"/>
                  <a:defRPr sz="30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5438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264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730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76022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6314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6606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6898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7190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27482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sk-SK" sz="18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Presnosť predikcie sa určuje vypočítaním chyby 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– rozdielu medzi skutočnou hodnotou cieľového atribútu a predikovanou hodnotou vypočítanou funkciou </a:t>
                </a:r>
                <a14:m>
                  <m:oMath xmlns:m="http://schemas.openxmlformats.org/officeDocument/2006/math">
                    <m:r>
                      <a:rPr lang="sk-SK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endParaRPr lang="sk-SK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Pre určenie chyby musíme poznať </a:t>
                </a:r>
                <a14:m>
                  <m:oMath xmlns:m="http://schemas.openxmlformats.org/officeDocument/2006/math">
                    <m:r>
                      <a:rPr lang="sk-SK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</m:oMath>
                </a14:m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- vieme ju teda vypočítať na celej </a:t>
                </a:r>
                <a:r>
                  <a:rPr lang="sk-SK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trénovacej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množine</a:t>
                </a:r>
              </a:p>
              <a:p>
                <a:r>
                  <a:rPr lang="sk-SK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Pre klasifikáciu</a:t>
                </a:r>
              </a:p>
              <a:p>
                <a:pPr lvl="1"/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Spočítame v koľkých prípadoch dátovej množiny sa predikovaná hodnota </a:t>
                </a:r>
                <a14:m>
                  <m:oMath xmlns:m="http://schemas.openxmlformats.org/officeDocument/2006/math">
                    <m:r>
                      <a:rPr lang="sk-SK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sk-SK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sk-SK" sz="1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sk-SK" sz="1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sk-SK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nerovnala skutočnej hodnote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sk-SK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sk-SK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Ak všetky príklady boli správne klasifikované, chyba je 0</a:t>
                </a:r>
              </a:p>
              <a:p>
                <a:r>
                  <a:rPr lang="sk-SK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Pre regresiu</a:t>
                </a:r>
              </a:p>
              <a:p>
                <a:pPr lvl="1"/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Spočítame rozdiely medzi skutočnou a predikovanou hodnotou</a:t>
                </a:r>
              </a:p>
              <a:p>
                <a:pPr lvl="2"/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Absolútna chyba – spočítame </a:t>
                </a:r>
                <a14:m>
                  <m:oMath xmlns:m="http://schemas.openxmlformats.org/officeDocument/2006/math">
                    <m:r>
                      <a:rPr lang="en-US" sz="18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sk-SK" sz="18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sk-SK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sk-SK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sk-SK" sz="18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sk-SK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</m:oMath>
                </a14:m>
                <a:endParaRPr lang="sk-SK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/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Kvadratická chyba – spočítame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[</m:t>
                        </m:r>
                        <m:sSub>
                          <m:sSubPr>
                            <m:ctrlPr>
                              <a:rPr lang="sk-SK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sk-SK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sk-SK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sk-SK" sz="18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sk-SK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sk-SK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sz="1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sk-SK" sz="1800" b="1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sk-SK" sz="1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]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sk-SK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Ak sa bude predikcia presne rovnať skutočnej hodnote pre všetky príklady, chyba bude 0</a:t>
                </a:r>
              </a:p>
            </p:txBody>
          </p:sp>
        </mc:Choice>
        <mc:Fallback>
          <p:sp>
            <p:nvSpPr>
              <p:cNvPr id="8" name="Zástupný objekt pre obsah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07CE63D-AB36-EF47-9D75-8D2284C6A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12" y="1957243"/>
                <a:ext cx="9310976" cy="5246622"/>
              </a:xfrm>
              <a:prstGeom prst="rect">
                <a:avLst/>
              </a:prstGeom>
              <a:blipFill rotWithShape="0">
                <a:blip r:embed="rId2"/>
                <a:stretch>
                  <a:fillRect l="-393" t="-1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03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xmlns="" id="{892E69F8-0D4B-4699-BA3F-52F79874A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xmlns="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Prediktívne metódy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Ako vyhodnotíme presnosť predikcie?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ástupný objekt pre obsah 2">
                <a:extLst>
                  <a:ext uri="{FF2B5EF4-FFF2-40B4-BE49-F238E27FC236}">
                    <a16:creationId xmlns:a16="http://schemas.microsoft.com/office/drawing/2014/main" xmlns="" id="{507CE63D-AB36-EF47-9D75-8D2284C6AC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3712" y="1957243"/>
                <a:ext cx="9310976" cy="524662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51460" indent="-251460" algn="l" defTabSz="1005840" rtl="0" eaLnBrk="1" latinLnBrk="0" hangingPunct="1">
                  <a:lnSpc>
                    <a:spcPct val="90000"/>
                  </a:lnSpc>
                  <a:spcBef>
                    <a:spcPts val="1100"/>
                  </a:spcBef>
                  <a:buFont typeface="Arial" panose="020B0604020202020204" pitchFamily="34" charset="0"/>
                  <a:buChar char="•"/>
                  <a:defRPr sz="30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5438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264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730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76022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6314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6606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6898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7190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27482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Vieme síce vypočítať chybu predikcie na </a:t>
                </a:r>
                <a:r>
                  <a:rPr lang="sk-SK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trénovacích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dátach, ktoré sa vyskytli v minulosti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ale chceme nájsť funkciu, ktorá bude mať </a:t>
                </a:r>
                <a:r>
                  <a:rPr lang="sk-SK" sz="18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malú chybu predikcie pre všetky možné prípady, ktoré sa môžu vyskytnúť aj v budúcnosti</a:t>
                </a:r>
              </a:p>
              <a:p>
                <a:endParaRPr lang="sk-SK" sz="1800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V </a:t>
                </a:r>
                <a:r>
                  <a:rPr lang="sk-SK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trénovacích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dátach máme iba niektoré príklady zo všetkých možných</a:t>
                </a:r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sz="18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sk-SK" sz="1800" u="sng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hybu</a:t>
                </a:r>
                <a:r>
                  <a:rPr lang="sk-SK" sz="18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 na všetkých prípadoch nebudeme vedieť presne nikdy určiť</a:t>
                </a:r>
              </a:p>
              <a:p>
                <a:pPr lvl="1"/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Vieme ju len odhadnúť na nejakej množine testovacích príkladov</a:t>
                </a:r>
              </a:p>
              <a:p>
                <a:pPr marL="502920" lvl="1" indent="0">
                  <a:buNone/>
                </a:pPr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Aby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bol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tento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odhad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chyby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spo</a:t>
                </a:r>
                <a:r>
                  <a:rPr lang="sk-SK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ľahlivejší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845820" lvl="1" indent="-342900">
                  <a:buFont typeface="+mj-lt"/>
                  <a:buAutoNum type="arabicPeriod"/>
                </a:pP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Náhodne rozdelíme dáta na </a:t>
                </a:r>
                <a:r>
                  <a:rPr lang="sk-SK" sz="1800" dirty="0" err="1">
                    <a:solidFill>
                      <a:srgbClr val="0078D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trénovaciu</a:t>
                </a:r>
                <a:r>
                  <a:rPr lang="sk-SK" sz="1800" dirty="0">
                    <a:solidFill>
                      <a:srgbClr val="0078D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množinu 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sk-SK" sz="1800" dirty="0">
                    <a:solidFill>
                      <a:srgbClr val="0078D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testovaciu množinu</a:t>
                </a:r>
              </a:p>
              <a:p>
                <a:pPr marL="845820" lvl="1" indent="-342900">
                  <a:buFont typeface="+mj-lt"/>
                  <a:buAutoNum type="arabicPeriod"/>
                </a:pP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Naučíme funkciu </a:t>
                </a:r>
                <a14:m>
                  <m:oMath xmlns:m="http://schemas.openxmlformats.org/officeDocument/2006/math">
                    <m:r>
                      <a:rPr lang="sk-SK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na </a:t>
                </a:r>
                <a:r>
                  <a:rPr lang="sk-SK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trénovacích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dátach</a:t>
                </a:r>
              </a:p>
              <a:p>
                <a:pPr marL="845820" lvl="1" indent="-342900">
                  <a:buFont typeface="+mj-lt"/>
                  <a:buAutoNum type="arabicPeriod"/>
                </a:pP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Vypočítame chybu na testovacích príkladoch, </a:t>
                </a:r>
                <a:r>
                  <a:rPr lang="sk-SK" sz="18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ktoré neboli použité pri učení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</a:p>
              <a:p>
                <a:pPr lvl="1"/>
                <a:endParaRPr lang="sk-SK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Zástupný objekt pre obsah 2">
                <a:extLst>
                  <a:ext uri="{FF2B5EF4-FFF2-40B4-BE49-F238E27FC236}">
                    <a16:creationId xmlns:a16="http://schemas.microsoft.com/office/drawing/2014/main" id="{507CE63D-AB36-EF47-9D75-8D2284C6A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12" y="1957243"/>
                <a:ext cx="9310976" cy="5246622"/>
              </a:xfrm>
              <a:prstGeom prst="rect">
                <a:avLst/>
              </a:prstGeom>
              <a:blipFill>
                <a:blip r:embed="rId2"/>
                <a:stretch>
                  <a:fillRect l="-393" t="-104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61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xmlns="" id="{892E69F8-0D4B-4699-BA3F-52F79874A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xmlns="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Prediktívne metódy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Ako vyhodnotíme presnosť predikcie?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ástupný objekt pre obsah 2">
                <a:extLst>
                  <a:ext uri="{FF2B5EF4-FFF2-40B4-BE49-F238E27FC236}">
                    <a16:creationId xmlns:a16="http://schemas.microsoft.com/office/drawing/2014/main" xmlns="" id="{507CE63D-AB36-EF47-9D75-8D2284C6AC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3712" y="1957243"/>
                <a:ext cx="9310976" cy="524662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51460" indent="-251460" algn="l" defTabSz="1005840" rtl="0" eaLnBrk="1" latinLnBrk="0" hangingPunct="1">
                  <a:lnSpc>
                    <a:spcPct val="90000"/>
                  </a:lnSpc>
                  <a:spcBef>
                    <a:spcPts val="1100"/>
                  </a:spcBef>
                  <a:buFont typeface="Arial" panose="020B0604020202020204" pitchFamily="34" charset="0"/>
                  <a:buChar char="•"/>
                  <a:defRPr sz="30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5438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264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730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76022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6314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6606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6898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7190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27482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Algoritmy môžu mať rôzne </a:t>
                </a:r>
                <a:r>
                  <a:rPr lang="sk-SK" sz="1800" dirty="0">
                    <a:solidFill>
                      <a:srgbClr val="0078D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nastavenia</a:t>
                </a:r>
              </a:p>
              <a:p>
                <a:pPr lvl="1"/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Pri rôznych nastaveniach môžeme dostať inú funkciu </a:t>
                </a:r>
                <a14:m>
                  <m:oMath xmlns:m="http://schemas.openxmlformats.org/officeDocument/2006/math">
                    <m:r>
                      <a:rPr lang="sk-SK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sk-SK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pre tie isté </a:t>
                </a:r>
                <a:r>
                  <a:rPr lang="sk-SK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trénovacie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dáta</a:t>
                </a:r>
              </a:p>
              <a:p>
                <a:pPr lvl="1"/>
                <a:r>
                  <a:rPr lang="sk-SK" sz="18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Nastavenia musí nastaviť dátový analytik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tak aby dosiahol čo najlepšiu presnosť</a:t>
                </a:r>
              </a:p>
              <a:p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Preto sa niekedy dáta rozdelia na 3 podmnožiny: </a:t>
                </a:r>
                <a:r>
                  <a:rPr lang="sk-SK" sz="1800" dirty="0" err="1">
                    <a:solidFill>
                      <a:srgbClr val="0078D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trénovaciu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sk-SK" sz="1800" u="sng" dirty="0">
                    <a:solidFill>
                      <a:srgbClr val="0078D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validačnú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sk-SK" sz="1800" dirty="0">
                    <a:solidFill>
                      <a:srgbClr val="0078D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testovaciu</a:t>
                </a:r>
              </a:p>
              <a:p>
                <a:endParaRPr lang="sk-SK" sz="1800" dirty="0">
                  <a:solidFill>
                    <a:srgbClr val="0078D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Funkciu budeme vždy učiť na </a:t>
                </a:r>
                <a:r>
                  <a:rPr lang="sk-SK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trénovacích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dátach a dostaneme viacero funkcií pre rôzne nastavenia, ktoré otestujeme na validačnej množine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Zistíme najlepšie nastavenia, spojíme validačnú a </a:t>
                </a:r>
                <a:r>
                  <a:rPr lang="sk-SK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trénovaciu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množinu a naučíme na spojených dátach výslednú funkciu s najlepšími nastaveniami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Otestujeme výslednú presnosť na testovacej množine </a:t>
                </a:r>
              </a:p>
              <a:p>
                <a:endParaRPr lang="sk-SK" sz="1800" dirty="0">
                  <a:solidFill>
                    <a:srgbClr val="0078D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sk-SK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sk-SK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Zástupný objekt pre obsah 2">
                <a:extLst>
                  <a:ext uri="{FF2B5EF4-FFF2-40B4-BE49-F238E27FC236}">
                    <a16:creationId xmlns:a16="http://schemas.microsoft.com/office/drawing/2014/main" id="{507CE63D-AB36-EF47-9D75-8D2284C6A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12" y="1957243"/>
                <a:ext cx="9310976" cy="5246622"/>
              </a:xfrm>
              <a:prstGeom prst="rect">
                <a:avLst/>
              </a:prstGeom>
              <a:blipFill>
                <a:blip r:embed="rId2"/>
                <a:stretch>
                  <a:fillRect l="-393" t="-104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17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xmlns="" id="{892E69F8-0D4B-4699-BA3F-52F79874A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xmlns="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Prediktívne metódy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Ako vyhodnotíme presnosť predikcie?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xmlns="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Aby sme dostali ešte lepší odhad chyby, rozdelenie dát a učenie zopakujeme viac krát s tými istými nastaveniami algoritmu, napr. 10x</a:t>
            </a: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Dostaneme 10 funkcií, ktoré môžu mať rôznu chybu pretože boli naučené a otestované na rôznych 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trénovacích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 a testovacích dátach</a:t>
            </a:r>
          </a:p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Pre vyhodnotenie vypočítame priemernú chybu a jej štandardnú odchýlku</a:t>
            </a: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Ak máme napr. dva rôzne algoritmy pre klasifikáciu a chceme vybrať ktorý je lepší:</a:t>
            </a:r>
          </a:p>
          <a:p>
            <a:pPr lvl="1"/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Prvý má priemernú chybu 5,3% ± 0,8 a druhý 1,2% ± 0,9 – zvolím si druhý algoritmus, pretože ma výrazne nižšiu chybu</a:t>
            </a:r>
          </a:p>
          <a:p>
            <a:pPr lvl="1"/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Prvý má priemernú chybu 5,45% ± 0,5 a druhý 5,3% ± 2,5 – zvolím si prvý algoritmus, pretože obidva majú porovnateľnú chybu, ale prvý má </a:t>
            </a:r>
            <a:r>
              <a:rPr lang="sk-SK" sz="1800" u="sng" dirty="0">
                <a:latin typeface="Arial" panose="020B0604020202020204" pitchFamily="34" charset="0"/>
                <a:cs typeface="Arial" panose="020B0604020202020204" pitchFamily="34" charset="0"/>
              </a:rPr>
              <a:t>nižšiu </a:t>
            </a:r>
            <a:r>
              <a:rPr lang="sk-SK"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varianciu</a:t>
            </a:r>
            <a:r>
              <a:rPr lang="sk-SK" sz="1800" u="sng" dirty="0">
                <a:latin typeface="Arial" panose="020B0604020202020204" pitchFamily="34" charset="0"/>
                <a:cs typeface="Arial" panose="020B0604020202020204" pitchFamily="34" charset="0"/>
              </a:rPr>
              <a:t> učenia</a:t>
            </a: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40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xmlns="" id="{892E69F8-0D4B-4699-BA3F-52F79874A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xmlns="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Prediktívne metódy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Ako vyhodnotíme presnosť predikcie?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xmlns="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Potrebujeme jednak dostatok dát na učenie aby vedel algoritmus učenia odvodiť z dát závislosti medzi atribútmi, a jednak dostatok dát aby sme mohli spoľahlivo odhadnúť výslednú chybu</a:t>
            </a:r>
          </a:p>
          <a:p>
            <a:endParaRPr lang="sk-SK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1800" u="sng" dirty="0">
                <a:latin typeface="Arial" panose="020B0604020202020204" pitchFamily="34" charset="0"/>
                <a:cs typeface="Arial" panose="020B0604020202020204" pitchFamily="34" charset="0"/>
              </a:rPr>
              <a:t>Čo ak máme málo dát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Môžeme postupovať podľa </a:t>
            </a:r>
            <a:r>
              <a:rPr lang="sk-SK" sz="1800" dirty="0">
                <a:solidFill>
                  <a:srgbClr val="007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krížovej validácie</a:t>
            </a:r>
          </a:p>
          <a:p>
            <a:pPr lvl="1"/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Napr. pri 5 násobnej krížovej validácií rozdelíme dáta náhodne na 5 podmnožín</a:t>
            </a:r>
          </a:p>
          <a:p>
            <a:pPr lvl="1"/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Postupne zvolíme jednu podmnožinu ako testovaciu a natrénujeme 5 modelov na ostatných dátach</a:t>
            </a: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482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xmlns="" id="{892E69F8-0D4B-4699-BA3F-52F79874A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xmlns="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Prediktívne metódy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Krížová validácia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xmlns="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Aj krížovú validáciu môžeme opakovať napr. 10x, takže napr. pri 5-násobnej krížovej validácii učíme a testujeme až 10 x 5 = 50 funkcií</a:t>
            </a:r>
          </a:p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Na konci testovania keď už si zvolíme najlepší algoritmus a jeho nastavenia naučíme funkciu na všetkých dátach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xmlns="" id="{A5738A5D-C14E-4FA2-A64A-70556F187571}"/>
              </a:ext>
            </a:extLst>
          </p:cNvPr>
          <p:cNvSpPr/>
          <p:nvPr/>
        </p:nvSpPr>
        <p:spPr>
          <a:xfrm>
            <a:off x="1762898" y="2257169"/>
            <a:ext cx="914400" cy="3377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M1</a:t>
            </a:r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xmlns="" id="{2F0E448E-A680-4969-8B6A-B91F3C2CE39F}"/>
              </a:ext>
            </a:extLst>
          </p:cNvPr>
          <p:cNvSpPr/>
          <p:nvPr/>
        </p:nvSpPr>
        <p:spPr>
          <a:xfrm>
            <a:off x="2677298" y="2257168"/>
            <a:ext cx="914400" cy="3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M2</a:t>
            </a:r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xmlns="" id="{5D4DA712-3A4D-4F59-82AF-A8DCC5574AB5}"/>
              </a:ext>
            </a:extLst>
          </p:cNvPr>
          <p:cNvSpPr/>
          <p:nvPr/>
        </p:nvSpPr>
        <p:spPr>
          <a:xfrm>
            <a:off x="3591698" y="2257168"/>
            <a:ext cx="914400" cy="3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M3</a:t>
            </a:r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xmlns="" id="{75A90A42-67D4-47AA-8388-7D135902D19B}"/>
              </a:ext>
            </a:extLst>
          </p:cNvPr>
          <p:cNvSpPr/>
          <p:nvPr/>
        </p:nvSpPr>
        <p:spPr>
          <a:xfrm>
            <a:off x="4506098" y="2257168"/>
            <a:ext cx="914400" cy="3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M4</a:t>
            </a:r>
          </a:p>
        </p:txBody>
      </p:sp>
      <p:sp>
        <p:nvSpPr>
          <p:cNvPr id="11" name="Obdĺžnik 10">
            <a:extLst>
              <a:ext uri="{FF2B5EF4-FFF2-40B4-BE49-F238E27FC236}">
                <a16:creationId xmlns:a16="http://schemas.microsoft.com/office/drawing/2014/main" xmlns="" id="{413D8DF5-9F17-4ED0-A466-DFB90D88190D}"/>
              </a:ext>
            </a:extLst>
          </p:cNvPr>
          <p:cNvSpPr/>
          <p:nvPr/>
        </p:nvSpPr>
        <p:spPr>
          <a:xfrm>
            <a:off x="5420498" y="2257167"/>
            <a:ext cx="914400" cy="3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M5</a:t>
            </a:r>
          </a:p>
        </p:txBody>
      </p:sp>
      <p:sp>
        <p:nvSpPr>
          <p:cNvPr id="19" name="Obdĺžnik 18">
            <a:extLst>
              <a:ext uri="{FF2B5EF4-FFF2-40B4-BE49-F238E27FC236}">
                <a16:creationId xmlns:a16="http://schemas.microsoft.com/office/drawing/2014/main" xmlns="" id="{17FCFDC0-F8DC-43A4-9157-B4A993C40C95}"/>
              </a:ext>
            </a:extLst>
          </p:cNvPr>
          <p:cNvSpPr/>
          <p:nvPr/>
        </p:nvSpPr>
        <p:spPr>
          <a:xfrm>
            <a:off x="1762898" y="3171567"/>
            <a:ext cx="914400" cy="3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M1</a:t>
            </a:r>
          </a:p>
        </p:txBody>
      </p:sp>
      <p:sp>
        <p:nvSpPr>
          <p:cNvPr id="20" name="Obdĺžnik 19">
            <a:extLst>
              <a:ext uri="{FF2B5EF4-FFF2-40B4-BE49-F238E27FC236}">
                <a16:creationId xmlns:a16="http://schemas.microsoft.com/office/drawing/2014/main" xmlns="" id="{A39DAA51-D289-4827-9015-0832EE987126}"/>
              </a:ext>
            </a:extLst>
          </p:cNvPr>
          <p:cNvSpPr/>
          <p:nvPr/>
        </p:nvSpPr>
        <p:spPr>
          <a:xfrm>
            <a:off x="2677298" y="3171566"/>
            <a:ext cx="914400" cy="3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M2</a:t>
            </a:r>
          </a:p>
        </p:txBody>
      </p:sp>
      <p:sp>
        <p:nvSpPr>
          <p:cNvPr id="21" name="Obdĺžnik 20">
            <a:extLst>
              <a:ext uri="{FF2B5EF4-FFF2-40B4-BE49-F238E27FC236}">
                <a16:creationId xmlns:a16="http://schemas.microsoft.com/office/drawing/2014/main" xmlns="" id="{7D55E893-4934-413C-AC50-1E7B5482C1D8}"/>
              </a:ext>
            </a:extLst>
          </p:cNvPr>
          <p:cNvSpPr/>
          <p:nvPr/>
        </p:nvSpPr>
        <p:spPr>
          <a:xfrm>
            <a:off x="3591698" y="3171566"/>
            <a:ext cx="914400" cy="3377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M3</a:t>
            </a:r>
          </a:p>
        </p:txBody>
      </p:sp>
      <p:sp>
        <p:nvSpPr>
          <p:cNvPr id="22" name="Obdĺžnik 21">
            <a:extLst>
              <a:ext uri="{FF2B5EF4-FFF2-40B4-BE49-F238E27FC236}">
                <a16:creationId xmlns:a16="http://schemas.microsoft.com/office/drawing/2014/main" xmlns="" id="{521FB10B-18C3-4291-AB21-020E71A84DDF}"/>
              </a:ext>
            </a:extLst>
          </p:cNvPr>
          <p:cNvSpPr/>
          <p:nvPr/>
        </p:nvSpPr>
        <p:spPr>
          <a:xfrm>
            <a:off x="4506098" y="3171566"/>
            <a:ext cx="914400" cy="3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M4</a:t>
            </a:r>
          </a:p>
        </p:txBody>
      </p:sp>
      <p:sp>
        <p:nvSpPr>
          <p:cNvPr id="23" name="Obdĺžnik 22">
            <a:extLst>
              <a:ext uri="{FF2B5EF4-FFF2-40B4-BE49-F238E27FC236}">
                <a16:creationId xmlns:a16="http://schemas.microsoft.com/office/drawing/2014/main" xmlns="" id="{8173F1DE-FB84-4561-BD5E-BACC5510CF51}"/>
              </a:ext>
            </a:extLst>
          </p:cNvPr>
          <p:cNvSpPr/>
          <p:nvPr/>
        </p:nvSpPr>
        <p:spPr>
          <a:xfrm>
            <a:off x="5420498" y="3171565"/>
            <a:ext cx="914400" cy="3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M5</a:t>
            </a:r>
          </a:p>
        </p:txBody>
      </p:sp>
      <p:sp>
        <p:nvSpPr>
          <p:cNvPr id="24" name="Obdĺžnik 23">
            <a:extLst>
              <a:ext uri="{FF2B5EF4-FFF2-40B4-BE49-F238E27FC236}">
                <a16:creationId xmlns:a16="http://schemas.microsoft.com/office/drawing/2014/main" xmlns="" id="{CF8BC160-906F-4998-8DF4-7820BFA0DCAE}"/>
              </a:ext>
            </a:extLst>
          </p:cNvPr>
          <p:cNvSpPr/>
          <p:nvPr/>
        </p:nvSpPr>
        <p:spPr>
          <a:xfrm>
            <a:off x="1762898" y="3628763"/>
            <a:ext cx="914400" cy="3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M1</a:t>
            </a:r>
          </a:p>
        </p:txBody>
      </p:sp>
      <p:sp>
        <p:nvSpPr>
          <p:cNvPr id="25" name="Obdĺžnik 24">
            <a:extLst>
              <a:ext uri="{FF2B5EF4-FFF2-40B4-BE49-F238E27FC236}">
                <a16:creationId xmlns:a16="http://schemas.microsoft.com/office/drawing/2014/main" xmlns="" id="{DBC882F3-2D9E-49F3-9718-F4C696E256A5}"/>
              </a:ext>
            </a:extLst>
          </p:cNvPr>
          <p:cNvSpPr/>
          <p:nvPr/>
        </p:nvSpPr>
        <p:spPr>
          <a:xfrm>
            <a:off x="2677298" y="3628762"/>
            <a:ext cx="914400" cy="3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M2</a:t>
            </a:r>
          </a:p>
        </p:txBody>
      </p:sp>
      <p:sp>
        <p:nvSpPr>
          <p:cNvPr id="26" name="Obdĺžnik 25">
            <a:extLst>
              <a:ext uri="{FF2B5EF4-FFF2-40B4-BE49-F238E27FC236}">
                <a16:creationId xmlns:a16="http://schemas.microsoft.com/office/drawing/2014/main" xmlns="" id="{F7B9D42B-D2DB-467D-8A47-78F895B99202}"/>
              </a:ext>
            </a:extLst>
          </p:cNvPr>
          <p:cNvSpPr/>
          <p:nvPr/>
        </p:nvSpPr>
        <p:spPr>
          <a:xfrm>
            <a:off x="3591698" y="3628762"/>
            <a:ext cx="914400" cy="3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M3</a:t>
            </a:r>
          </a:p>
        </p:txBody>
      </p:sp>
      <p:sp>
        <p:nvSpPr>
          <p:cNvPr id="27" name="Obdĺžnik 26">
            <a:extLst>
              <a:ext uri="{FF2B5EF4-FFF2-40B4-BE49-F238E27FC236}">
                <a16:creationId xmlns:a16="http://schemas.microsoft.com/office/drawing/2014/main" xmlns="" id="{693392ED-09AA-4134-B38D-68081609945A}"/>
              </a:ext>
            </a:extLst>
          </p:cNvPr>
          <p:cNvSpPr/>
          <p:nvPr/>
        </p:nvSpPr>
        <p:spPr>
          <a:xfrm>
            <a:off x="4506098" y="3628762"/>
            <a:ext cx="914400" cy="3377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M4</a:t>
            </a:r>
          </a:p>
        </p:txBody>
      </p:sp>
      <p:sp>
        <p:nvSpPr>
          <p:cNvPr id="28" name="Obdĺžnik 27">
            <a:extLst>
              <a:ext uri="{FF2B5EF4-FFF2-40B4-BE49-F238E27FC236}">
                <a16:creationId xmlns:a16="http://schemas.microsoft.com/office/drawing/2014/main" xmlns="" id="{83FE1BFE-4B4E-42AD-942E-10DAD7F161D6}"/>
              </a:ext>
            </a:extLst>
          </p:cNvPr>
          <p:cNvSpPr/>
          <p:nvPr/>
        </p:nvSpPr>
        <p:spPr>
          <a:xfrm>
            <a:off x="5420498" y="3628761"/>
            <a:ext cx="914400" cy="3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M5</a:t>
            </a:r>
          </a:p>
        </p:txBody>
      </p:sp>
      <p:sp>
        <p:nvSpPr>
          <p:cNvPr id="29" name="Obdĺžnik 28">
            <a:extLst>
              <a:ext uri="{FF2B5EF4-FFF2-40B4-BE49-F238E27FC236}">
                <a16:creationId xmlns:a16="http://schemas.microsoft.com/office/drawing/2014/main" xmlns="" id="{022D709E-EE1B-424C-8A67-3F0CFB0D0E71}"/>
              </a:ext>
            </a:extLst>
          </p:cNvPr>
          <p:cNvSpPr/>
          <p:nvPr/>
        </p:nvSpPr>
        <p:spPr>
          <a:xfrm>
            <a:off x="1762898" y="4069426"/>
            <a:ext cx="914400" cy="3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M1</a:t>
            </a:r>
          </a:p>
        </p:txBody>
      </p:sp>
      <p:sp>
        <p:nvSpPr>
          <p:cNvPr id="30" name="Obdĺžnik 29">
            <a:extLst>
              <a:ext uri="{FF2B5EF4-FFF2-40B4-BE49-F238E27FC236}">
                <a16:creationId xmlns:a16="http://schemas.microsoft.com/office/drawing/2014/main" xmlns="" id="{924F0079-812A-4D49-AB7F-99329167F956}"/>
              </a:ext>
            </a:extLst>
          </p:cNvPr>
          <p:cNvSpPr/>
          <p:nvPr/>
        </p:nvSpPr>
        <p:spPr>
          <a:xfrm>
            <a:off x="2677298" y="4069425"/>
            <a:ext cx="914400" cy="3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M2</a:t>
            </a:r>
          </a:p>
        </p:txBody>
      </p:sp>
      <p:sp>
        <p:nvSpPr>
          <p:cNvPr id="31" name="Obdĺžnik 30">
            <a:extLst>
              <a:ext uri="{FF2B5EF4-FFF2-40B4-BE49-F238E27FC236}">
                <a16:creationId xmlns:a16="http://schemas.microsoft.com/office/drawing/2014/main" xmlns="" id="{99F7EC54-2A25-4B10-B0A5-C012D3D9B90E}"/>
              </a:ext>
            </a:extLst>
          </p:cNvPr>
          <p:cNvSpPr/>
          <p:nvPr/>
        </p:nvSpPr>
        <p:spPr>
          <a:xfrm>
            <a:off x="3591698" y="4069425"/>
            <a:ext cx="914400" cy="3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M3</a:t>
            </a:r>
          </a:p>
        </p:txBody>
      </p:sp>
      <p:sp>
        <p:nvSpPr>
          <p:cNvPr id="32" name="Obdĺžnik 31">
            <a:extLst>
              <a:ext uri="{FF2B5EF4-FFF2-40B4-BE49-F238E27FC236}">
                <a16:creationId xmlns:a16="http://schemas.microsoft.com/office/drawing/2014/main" xmlns="" id="{A8508878-1518-44E2-9DFF-7D085EA8E218}"/>
              </a:ext>
            </a:extLst>
          </p:cNvPr>
          <p:cNvSpPr/>
          <p:nvPr/>
        </p:nvSpPr>
        <p:spPr>
          <a:xfrm>
            <a:off x="4506098" y="4069425"/>
            <a:ext cx="914400" cy="3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M4</a:t>
            </a:r>
          </a:p>
        </p:txBody>
      </p:sp>
      <p:sp>
        <p:nvSpPr>
          <p:cNvPr id="33" name="Obdĺžnik 32">
            <a:extLst>
              <a:ext uri="{FF2B5EF4-FFF2-40B4-BE49-F238E27FC236}">
                <a16:creationId xmlns:a16="http://schemas.microsoft.com/office/drawing/2014/main" xmlns="" id="{E5956D5B-0D07-41FB-9F23-30F85F6F58BF}"/>
              </a:ext>
            </a:extLst>
          </p:cNvPr>
          <p:cNvSpPr/>
          <p:nvPr/>
        </p:nvSpPr>
        <p:spPr>
          <a:xfrm>
            <a:off x="5420498" y="4069424"/>
            <a:ext cx="914400" cy="3377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M5</a:t>
            </a:r>
          </a:p>
        </p:txBody>
      </p:sp>
      <p:sp>
        <p:nvSpPr>
          <p:cNvPr id="34" name="Obdĺžnik 33">
            <a:extLst>
              <a:ext uri="{FF2B5EF4-FFF2-40B4-BE49-F238E27FC236}">
                <a16:creationId xmlns:a16="http://schemas.microsoft.com/office/drawing/2014/main" xmlns="" id="{27770DCD-A23F-4F9C-8D97-AE74342885F1}"/>
              </a:ext>
            </a:extLst>
          </p:cNvPr>
          <p:cNvSpPr/>
          <p:nvPr/>
        </p:nvSpPr>
        <p:spPr>
          <a:xfrm>
            <a:off x="6676768" y="2253049"/>
            <a:ext cx="1486929" cy="337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Chyba na M1</a:t>
            </a:r>
          </a:p>
        </p:txBody>
      </p:sp>
      <p:sp>
        <p:nvSpPr>
          <p:cNvPr id="35" name="Obdĺžnik 34">
            <a:extLst>
              <a:ext uri="{FF2B5EF4-FFF2-40B4-BE49-F238E27FC236}">
                <a16:creationId xmlns:a16="http://schemas.microsoft.com/office/drawing/2014/main" xmlns="" id="{8444FEAA-D287-47A0-9EA3-5397144242D0}"/>
              </a:ext>
            </a:extLst>
          </p:cNvPr>
          <p:cNvSpPr/>
          <p:nvPr/>
        </p:nvSpPr>
        <p:spPr>
          <a:xfrm>
            <a:off x="6676767" y="2710248"/>
            <a:ext cx="1486929" cy="337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Chyba na M2</a:t>
            </a:r>
          </a:p>
        </p:txBody>
      </p:sp>
      <p:sp>
        <p:nvSpPr>
          <p:cNvPr id="36" name="Obdĺžnik 35">
            <a:extLst>
              <a:ext uri="{FF2B5EF4-FFF2-40B4-BE49-F238E27FC236}">
                <a16:creationId xmlns:a16="http://schemas.microsoft.com/office/drawing/2014/main" xmlns="" id="{6D77D8CD-2D1F-4DB8-A785-8382A65C55B7}"/>
              </a:ext>
            </a:extLst>
          </p:cNvPr>
          <p:cNvSpPr/>
          <p:nvPr/>
        </p:nvSpPr>
        <p:spPr>
          <a:xfrm>
            <a:off x="6685561" y="3167447"/>
            <a:ext cx="1486929" cy="337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Chyba na M3</a:t>
            </a:r>
          </a:p>
        </p:txBody>
      </p:sp>
      <p:sp>
        <p:nvSpPr>
          <p:cNvPr id="37" name="Obdĺžnik 36">
            <a:extLst>
              <a:ext uri="{FF2B5EF4-FFF2-40B4-BE49-F238E27FC236}">
                <a16:creationId xmlns:a16="http://schemas.microsoft.com/office/drawing/2014/main" xmlns="" id="{080E7D6D-A076-45BB-9B7F-447A2FF637A4}"/>
              </a:ext>
            </a:extLst>
          </p:cNvPr>
          <p:cNvSpPr/>
          <p:nvPr/>
        </p:nvSpPr>
        <p:spPr>
          <a:xfrm>
            <a:off x="6676766" y="3587293"/>
            <a:ext cx="1486929" cy="337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Chyba na M4</a:t>
            </a:r>
          </a:p>
        </p:txBody>
      </p:sp>
      <p:sp>
        <p:nvSpPr>
          <p:cNvPr id="38" name="Obdĺžnik 37">
            <a:extLst>
              <a:ext uri="{FF2B5EF4-FFF2-40B4-BE49-F238E27FC236}">
                <a16:creationId xmlns:a16="http://schemas.microsoft.com/office/drawing/2014/main" xmlns="" id="{77BE5428-5E26-426C-B746-F77FC1E53194}"/>
              </a:ext>
            </a:extLst>
          </p:cNvPr>
          <p:cNvSpPr/>
          <p:nvPr/>
        </p:nvSpPr>
        <p:spPr>
          <a:xfrm>
            <a:off x="6676766" y="4044492"/>
            <a:ext cx="1486929" cy="337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Chyba na M5</a:t>
            </a:r>
          </a:p>
        </p:txBody>
      </p:sp>
      <p:sp>
        <p:nvSpPr>
          <p:cNvPr id="39" name="Obdĺžnik 38">
            <a:extLst>
              <a:ext uri="{FF2B5EF4-FFF2-40B4-BE49-F238E27FC236}">
                <a16:creationId xmlns:a16="http://schemas.microsoft.com/office/drawing/2014/main" xmlns="" id="{E8943562-7B67-4C18-B7BD-DEDE6BA0D151}"/>
              </a:ext>
            </a:extLst>
          </p:cNvPr>
          <p:cNvSpPr/>
          <p:nvPr/>
        </p:nvSpPr>
        <p:spPr>
          <a:xfrm>
            <a:off x="6596726" y="4555526"/>
            <a:ext cx="1664598" cy="337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Celková chyba</a:t>
            </a:r>
          </a:p>
        </p:txBody>
      </p:sp>
      <p:cxnSp>
        <p:nvCxnSpPr>
          <p:cNvPr id="4" name="Rovná spojnica 3">
            <a:extLst>
              <a:ext uri="{FF2B5EF4-FFF2-40B4-BE49-F238E27FC236}">
                <a16:creationId xmlns:a16="http://schemas.microsoft.com/office/drawing/2014/main" xmlns="" id="{AF56A6FE-5D15-4243-B06A-B5207108494C}"/>
              </a:ext>
            </a:extLst>
          </p:cNvPr>
          <p:cNvCxnSpPr>
            <a:cxnSpLocks/>
          </p:cNvCxnSpPr>
          <p:nvPr/>
        </p:nvCxnSpPr>
        <p:spPr>
          <a:xfrm flipH="1">
            <a:off x="6596727" y="4464908"/>
            <a:ext cx="16645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bdĺžnik 39">
            <a:extLst>
              <a:ext uri="{FF2B5EF4-FFF2-40B4-BE49-F238E27FC236}">
                <a16:creationId xmlns:a16="http://schemas.microsoft.com/office/drawing/2014/main" xmlns="" id="{86C94049-E438-4401-BFB3-B485B4564437}"/>
              </a:ext>
            </a:extLst>
          </p:cNvPr>
          <p:cNvSpPr/>
          <p:nvPr/>
        </p:nvSpPr>
        <p:spPr>
          <a:xfrm>
            <a:off x="6685561" y="3838263"/>
            <a:ext cx="1486929" cy="337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41" name="Obdĺžnik 40">
            <a:extLst>
              <a:ext uri="{FF2B5EF4-FFF2-40B4-BE49-F238E27FC236}">
                <a16:creationId xmlns:a16="http://schemas.microsoft.com/office/drawing/2014/main" xmlns="" id="{3056F83F-6D78-4726-B319-862E0E9A7CEB}"/>
              </a:ext>
            </a:extLst>
          </p:cNvPr>
          <p:cNvSpPr/>
          <p:nvPr/>
        </p:nvSpPr>
        <p:spPr>
          <a:xfrm>
            <a:off x="6676765" y="3373108"/>
            <a:ext cx="1486929" cy="337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42" name="Obdĺžnik 41">
            <a:extLst>
              <a:ext uri="{FF2B5EF4-FFF2-40B4-BE49-F238E27FC236}">
                <a16:creationId xmlns:a16="http://schemas.microsoft.com/office/drawing/2014/main" xmlns="" id="{1E90B78F-95D8-4DF8-ABBB-8B132C9C9506}"/>
              </a:ext>
            </a:extLst>
          </p:cNvPr>
          <p:cNvSpPr/>
          <p:nvPr/>
        </p:nvSpPr>
        <p:spPr>
          <a:xfrm>
            <a:off x="6676764" y="2952692"/>
            <a:ext cx="1486929" cy="337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43" name="Obdĺžnik 42">
            <a:extLst>
              <a:ext uri="{FF2B5EF4-FFF2-40B4-BE49-F238E27FC236}">
                <a16:creationId xmlns:a16="http://schemas.microsoft.com/office/drawing/2014/main" xmlns="" id="{60762CDB-4729-4F2E-894F-39F8AC100BF3}"/>
              </a:ext>
            </a:extLst>
          </p:cNvPr>
          <p:cNvSpPr/>
          <p:nvPr/>
        </p:nvSpPr>
        <p:spPr>
          <a:xfrm>
            <a:off x="6685560" y="2499895"/>
            <a:ext cx="1486929" cy="337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44" name="Obdĺžnik 43">
            <a:extLst>
              <a:ext uri="{FF2B5EF4-FFF2-40B4-BE49-F238E27FC236}">
                <a16:creationId xmlns:a16="http://schemas.microsoft.com/office/drawing/2014/main" xmlns="" id="{595027AA-1191-4330-9B4C-A21818876144}"/>
              </a:ext>
            </a:extLst>
          </p:cNvPr>
          <p:cNvSpPr/>
          <p:nvPr/>
        </p:nvSpPr>
        <p:spPr>
          <a:xfrm>
            <a:off x="1762898" y="2710249"/>
            <a:ext cx="914400" cy="3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M1</a:t>
            </a:r>
          </a:p>
        </p:txBody>
      </p:sp>
      <p:sp>
        <p:nvSpPr>
          <p:cNvPr id="45" name="Obdĺžnik 44">
            <a:extLst>
              <a:ext uri="{FF2B5EF4-FFF2-40B4-BE49-F238E27FC236}">
                <a16:creationId xmlns:a16="http://schemas.microsoft.com/office/drawing/2014/main" xmlns="" id="{EBEE57E6-3051-4C8A-9F9E-09B0FFB47274}"/>
              </a:ext>
            </a:extLst>
          </p:cNvPr>
          <p:cNvSpPr/>
          <p:nvPr/>
        </p:nvSpPr>
        <p:spPr>
          <a:xfrm>
            <a:off x="2677298" y="2710248"/>
            <a:ext cx="914400" cy="3377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M2</a:t>
            </a:r>
          </a:p>
        </p:txBody>
      </p:sp>
      <p:sp>
        <p:nvSpPr>
          <p:cNvPr id="46" name="Obdĺžnik 45">
            <a:extLst>
              <a:ext uri="{FF2B5EF4-FFF2-40B4-BE49-F238E27FC236}">
                <a16:creationId xmlns:a16="http://schemas.microsoft.com/office/drawing/2014/main" xmlns="" id="{27CD2E2C-6B77-42F4-9770-9D0CE813DEDB}"/>
              </a:ext>
            </a:extLst>
          </p:cNvPr>
          <p:cNvSpPr/>
          <p:nvPr/>
        </p:nvSpPr>
        <p:spPr>
          <a:xfrm>
            <a:off x="3591698" y="2710248"/>
            <a:ext cx="914400" cy="3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M3</a:t>
            </a:r>
          </a:p>
        </p:txBody>
      </p:sp>
      <p:sp>
        <p:nvSpPr>
          <p:cNvPr id="47" name="Obdĺžnik 46">
            <a:extLst>
              <a:ext uri="{FF2B5EF4-FFF2-40B4-BE49-F238E27FC236}">
                <a16:creationId xmlns:a16="http://schemas.microsoft.com/office/drawing/2014/main" xmlns="" id="{7FF8AB7F-E950-43AA-9522-555899E28657}"/>
              </a:ext>
            </a:extLst>
          </p:cNvPr>
          <p:cNvSpPr/>
          <p:nvPr/>
        </p:nvSpPr>
        <p:spPr>
          <a:xfrm>
            <a:off x="4506098" y="2710248"/>
            <a:ext cx="914400" cy="3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M4</a:t>
            </a:r>
          </a:p>
        </p:txBody>
      </p:sp>
      <p:sp>
        <p:nvSpPr>
          <p:cNvPr id="48" name="Obdĺžnik 47">
            <a:extLst>
              <a:ext uri="{FF2B5EF4-FFF2-40B4-BE49-F238E27FC236}">
                <a16:creationId xmlns:a16="http://schemas.microsoft.com/office/drawing/2014/main" xmlns="" id="{AE845B18-9E4B-4285-9162-F1BF41A46C4A}"/>
              </a:ext>
            </a:extLst>
          </p:cNvPr>
          <p:cNvSpPr/>
          <p:nvPr/>
        </p:nvSpPr>
        <p:spPr>
          <a:xfrm>
            <a:off x="5420498" y="2710247"/>
            <a:ext cx="914400" cy="3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M5</a:t>
            </a:r>
          </a:p>
        </p:txBody>
      </p:sp>
    </p:spTree>
    <p:extLst>
      <p:ext uri="{BB962C8B-B14F-4D97-AF65-F5344CB8AC3E}">
        <p14:creationId xmlns:p14="http://schemas.microsoft.com/office/powerpoint/2010/main" val="2782126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5 ways to keep your work safe and secure.potx" id="{4893428C-CB0A-49E9-96F4-7A735F1E22B6}" vid="{5E3D7976-14F6-4FDF-A4FC-DC3893D129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1086</Words>
  <Application>Microsoft Office PowerPoint</Application>
  <PresentationFormat>Custom</PresentationFormat>
  <Paragraphs>227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2019-03-02T19:53:44Z</dcterms:created>
  <dcterms:modified xsi:type="dcterms:W3CDTF">2019-04-04T17:21:32Z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2018-09-20T17:05:47.7837537Z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