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6" r:id="rId1"/>
  </p:sldMasterIdLst>
  <p:notesMasterIdLst>
    <p:notesMasterId r:id="rId8"/>
  </p:notesMasterIdLst>
  <p:sldIdLst>
    <p:sldId id="344" r:id="rId2"/>
    <p:sldId id="322" r:id="rId3"/>
    <p:sldId id="289" r:id="rId4"/>
    <p:sldId id="342" r:id="rId5"/>
    <p:sldId id="308" r:id="rId6"/>
    <p:sldId id="341" r:id="rId7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6000" userDrawn="1">
          <p15:clr>
            <a:srgbClr val="A4A3A4"/>
          </p15:clr>
        </p15:guide>
        <p15:guide id="3" pos="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0078D4"/>
    <a:srgbClr val="D2D2D2"/>
    <a:srgbClr val="505050"/>
    <a:srgbClr val="2F2F2F"/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vetlý štýl 2 - zvýrazneni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3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368" y="184"/>
      </p:cViewPr>
      <p:guideLst>
        <p:guide orient="horz" pos="2448"/>
        <p:guide pos="600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61E44-C4C0-6344-AB31-495F47CEF0BF}" type="datetimeFigureOut">
              <a:rPr lang="sk-SK" smtClean="0"/>
              <a:t>10.4.19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D233A-E061-3B43-8767-D9DF2FC1BB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8595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C677-8E45-E141-9716-C86D7EE5D9E8}" type="datetime1">
              <a:rPr lang="sk-SK" smtClean="0"/>
              <a:t>10.4.19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8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14C0-FE52-F449-9EB9-A0FF9A2543CD}" type="datetime1">
              <a:rPr lang="sk-SK" smtClean="0"/>
              <a:t>10.4.19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3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A2FD-E00D-9848-8434-0267DBC70800}" type="datetime1">
              <a:rPr lang="sk-SK" smtClean="0"/>
              <a:t>10.4.19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2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261-6B22-9D46-9363-FF39813EB6EC}" type="datetime1">
              <a:rPr lang="sk-SK" smtClean="0"/>
              <a:t>10.4.19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4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9737-2E3E-7648-A62E-672F14D45174}" type="datetime1">
              <a:rPr lang="sk-SK" smtClean="0"/>
              <a:t>10.4.19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5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2BCD-50BB-5C4E-9FA2-1520C47BA1A9}" type="datetime1">
              <a:rPr lang="sk-SK" smtClean="0"/>
              <a:t>10.4.19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6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8235-1A3D-8F40-84C0-D3E6FA642448}" type="datetime1">
              <a:rPr lang="sk-SK" smtClean="0"/>
              <a:t>10.4.19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7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8640-B450-0C4A-9516-6E2711D4D46C}" type="datetime1">
              <a:rPr lang="sk-SK" smtClean="0"/>
              <a:t>10.4.19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8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531D-6297-E049-BA84-34FE8FD92947}" type="datetime1">
              <a:rPr lang="sk-SK" smtClean="0"/>
              <a:t>10.4.19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1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C6F4-3FBB-2D4D-B13A-D6953AE0A3AF}" type="datetime1">
              <a:rPr lang="sk-SK" smtClean="0"/>
              <a:t>10.4.19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8A6D-C806-FE45-AB4E-63619D22D102}" type="datetime1">
              <a:rPr lang="sk-SK" smtClean="0"/>
              <a:t>10.4.19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9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0EA03-2C13-2441-AAFA-2B3D759DC539}" type="datetime1">
              <a:rPr lang="sk-SK" smtClean="0"/>
              <a:t>10.4.19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Random</a:t>
            </a: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Forests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základné vlastnosti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Jeden z najpresnejších algoritmov v súčasnosti</a:t>
            </a: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Dá sa použiť na veľmi veľké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datasety</a:t>
            </a:r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Patrí medzi zložené (súborové) metódy</a:t>
            </a:r>
          </a:p>
          <a:p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Učenie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súborom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klasifikátorov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(ensemble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) sa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snaži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zvýšit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̌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presnost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̌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klasifikácie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kombinovaním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viacerých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klasifikátorov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, a to:</a:t>
            </a:r>
          </a:p>
          <a:p>
            <a:pPr lvl="1"/>
            <a:r>
              <a:rPr lang="sk-SK" sz="2360" dirty="0" err="1">
                <a:latin typeface="Arial" panose="020B0604020202020204" pitchFamily="34" charset="0"/>
                <a:cs typeface="Arial" panose="020B0604020202020204" pitchFamily="34" charset="0"/>
              </a:rPr>
              <a:t>Aplikovaním</a:t>
            </a:r>
            <a:r>
              <a:rPr lang="sk-SK" sz="2360" dirty="0">
                <a:latin typeface="Arial" panose="020B0604020202020204" pitchFamily="34" charset="0"/>
                <a:cs typeface="Arial" panose="020B0604020202020204" pitchFamily="34" charset="0"/>
              </a:rPr>
              <a:t> skupiny </a:t>
            </a:r>
            <a:r>
              <a:rPr lang="sk-SK" sz="2360" dirty="0" err="1">
                <a:latin typeface="Arial" panose="020B0604020202020204" pitchFamily="34" charset="0"/>
                <a:cs typeface="Arial" panose="020B0604020202020204" pitchFamily="34" charset="0"/>
              </a:rPr>
              <a:t>klasifikátorov</a:t>
            </a:r>
            <a:r>
              <a:rPr lang="sk-SK" sz="2360" dirty="0">
                <a:latin typeface="Arial" panose="020B0604020202020204" pitchFamily="34" charset="0"/>
                <a:cs typeface="Arial" panose="020B0604020202020204" pitchFamily="34" charset="0"/>
              </a:rPr>
              <a:t> na tú </a:t>
            </a:r>
            <a:r>
              <a:rPr lang="sk-SK" sz="2360" dirty="0" err="1">
                <a:latin typeface="Arial" panose="020B0604020202020204" pitchFamily="34" charset="0"/>
                <a:cs typeface="Arial" panose="020B0604020202020204" pitchFamily="34" charset="0"/>
              </a:rPr>
              <a:t>istu</a:t>
            </a:r>
            <a:r>
              <a:rPr lang="sk-SK" sz="2360" dirty="0"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sk-SK" sz="2360" dirty="0" err="1">
                <a:latin typeface="Arial" panose="020B0604020202020204" pitchFamily="34" charset="0"/>
                <a:cs typeface="Arial" panose="020B0604020202020204" pitchFamily="34" charset="0"/>
              </a:rPr>
              <a:t>trénovaciu</a:t>
            </a:r>
            <a:r>
              <a:rPr lang="sk-SK" sz="23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360" dirty="0" err="1">
                <a:latin typeface="Arial" panose="020B0604020202020204" pitchFamily="34" charset="0"/>
                <a:cs typeface="Arial" panose="020B0604020202020204" pitchFamily="34" charset="0"/>
              </a:rPr>
              <a:t>množinu</a:t>
            </a:r>
            <a:r>
              <a:rPr lang="sk-SK" sz="23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360" dirty="0" err="1">
                <a:latin typeface="Arial" panose="020B0604020202020204" pitchFamily="34" charset="0"/>
                <a:cs typeface="Arial" panose="020B0604020202020204" pitchFamily="34" charset="0"/>
              </a:rPr>
              <a:t>dát</a:t>
            </a:r>
            <a:r>
              <a:rPr lang="sk-SK" sz="2360" dirty="0">
                <a:latin typeface="Arial" panose="020B0604020202020204" pitchFamily="34" charset="0"/>
                <a:cs typeface="Arial" panose="020B0604020202020204" pitchFamily="34" charset="0"/>
              </a:rPr>
              <a:t>, alebo </a:t>
            </a:r>
          </a:p>
          <a:p>
            <a:pPr lvl="1"/>
            <a:r>
              <a:rPr lang="sk-SK" sz="2360" dirty="0" err="1">
                <a:latin typeface="Arial" panose="020B0604020202020204" pitchFamily="34" charset="0"/>
                <a:cs typeface="Arial" panose="020B0604020202020204" pitchFamily="34" charset="0"/>
              </a:rPr>
              <a:t>Aplikovaním</a:t>
            </a:r>
            <a:r>
              <a:rPr lang="sk-SK" sz="2360" dirty="0">
                <a:latin typeface="Arial" panose="020B0604020202020204" pitchFamily="34" charset="0"/>
                <a:cs typeface="Arial" panose="020B0604020202020204" pitchFamily="34" charset="0"/>
              </a:rPr>
              <a:t> toho </a:t>
            </a:r>
            <a:r>
              <a:rPr lang="sk-SK" sz="2360" dirty="0" err="1">
                <a:latin typeface="Arial" panose="020B0604020202020204" pitchFamily="34" charset="0"/>
                <a:cs typeface="Arial" panose="020B0604020202020204" pitchFamily="34" charset="0"/>
              </a:rPr>
              <a:t>istého</a:t>
            </a:r>
            <a:r>
              <a:rPr lang="sk-SK" sz="23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360" dirty="0" err="1">
                <a:latin typeface="Arial" panose="020B0604020202020204" pitchFamily="34" charset="0"/>
                <a:cs typeface="Arial" panose="020B0604020202020204" pitchFamily="34" charset="0"/>
              </a:rPr>
              <a:t>klasifikačného</a:t>
            </a:r>
            <a:r>
              <a:rPr lang="sk-SK" sz="2360" dirty="0">
                <a:latin typeface="Arial" panose="020B0604020202020204" pitchFamily="34" charset="0"/>
                <a:cs typeface="Arial" panose="020B0604020202020204" pitchFamily="34" charset="0"/>
              </a:rPr>
              <a:t> algoritmu na </a:t>
            </a:r>
            <a:r>
              <a:rPr lang="sk-SK" sz="2360" dirty="0" err="1">
                <a:latin typeface="Arial" panose="020B0604020202020204" pitchFamily="34" charset="0"/>
                <a:cs typeface="Arial" panose="020B0604020202020204" pitchFamily="34" charset="0"/>
              </a:rPr>
              <a:t>rôzne</a:t>
            </a:r>
            <a:r>
              <a:rPr lang="sk-SK" sz="23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360" dirty="0" err="1">
                <a:latin typeface="Arial" panose="020B0604020202020204" pitchFamily="34" charset="0"/>
                <a:cs typeface="Arial" panose="020B0604020202020204" pitchFamily="34" charset="0"/>
              </a:rPr>
              <a:t>podmnožiny</a:t>
            </a:r>
            <a:r>
              <a:rPr lang="sk-SK" sz="23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360" dirty="0" err="1">
                <a:latin typeface="Arial" panose="020B0604020202020204" pitchFamily="34" charset="0"/>
                <a:cs typeface="Arial" panose="020B0604020202020204" pitchFamily="34" charset="0"/>
              </a:rPr>
              <a:t>trénovacej</a:t>
            </a:r>
            <a:r>
              <a:rPr lang="sk-SK" sz="23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360" dirty="0" err="1">
                <a:latin typeface="Arial" panose="020B0604020202020204" pitchFamily="34" charset="0"/>
                <a:cs typeface="Arial" panose="020B0604020202020204" pitchFamily="34" charset="0"/>
              </a:rPr>
              <a:t>množiny</a:t>
            </a:r>
            <a:r>
              <a:rPr lang="sk-SK" sz="23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360" dirty="0" err="1">
                <a:latin typeface="Arial" panose="020B0604020202020204" pitchFamily="34" charset="0"/>
                <a:cs typeface="Arial" panose="020B0604020202020204" pitchFamily="34" charset="0"/>
              </a:rPr>
              <a:t>dát</a:t>
            </a:r>
            <a:r>
              <a:rPr lang="sk-SK" sz="236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Hlavná myšlienka – vytvárať veľké množstvo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klasifikačných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stromov</a:t>
            </a: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Každý strom z množiny je natrénovaný inou kombináciou atribútov a na náhodne zvolenej podmnožine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trénovacej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množiny</a:t>
            </a: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8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Random</a:t>
            </a: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Forests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Dôvody používania súborových metód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Na to je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potrebna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analýza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hlavných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typov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chýb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Skreslenie (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spôsobené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 typom 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vybraného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klasifikátora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predpoklada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určitý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 typ deliacej 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línie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). Ak je 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skutočna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́ deliaca 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línia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nelineárna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, potom 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každy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klasifikátor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lineárnou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 deliacou 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líniou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 sa bude 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dopúšťat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̌ takejto (vrodenej – 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inherent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) chyby. </a:t>
            </a:r>
          </a:p>
          <a:p>
            <a:pPr lvl="1"/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Rozptyl (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variance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) modelov: 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rôzne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náhodne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výbery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trénovacej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množiny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 vedú k 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odlišným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 modelom. </a:t>
            </a:r>
          </a:p>
          <a:p>
            <a:pPr lvl="1"/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Šum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): sú chybné 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označenia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cieľovej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 triedy, tento typ chyby sa 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neda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ovplyvnit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̌ 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voľbou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klasifikátora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Návrh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klasifikátora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často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odráža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snahu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nájst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̌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čo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najlepší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kompromis, napr.: </a:t>
            </a:r>
          </a:p>
          <a:p>
            <a:pPr lvl="1"/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Rozhodovacie stromy: 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orezaním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 sa 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znižuje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 rozptyl, ale na druhej strane 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zjednodušená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 deliaca hranica v porovnaní s 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neorezaným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 stromom vedie k 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zväčšeniu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 skreslenia. </a:t>
            </a:r>
          </a:p>
          <a:p>
            <a:pPr lvl="1"/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k-NN: 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väčšie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 hodnoty k 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zväčšujú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 skreslenie, ale redukujú rozptyl – vo 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všeobecnosti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zjednodušujúce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 predpoklady o deliacej 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línii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 vedú k 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väčšiemu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 skresleniu, ale 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nižšiemu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 rozptylu. </a:t>
            </a:r>
          </a:p>
          <a:p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Rôzne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typy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klasifikátorov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maju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rôzne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zdroje skreslenia a rozptylu </a:t>
            </a:r>
          </a:p>
          <a:p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Prílis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̌ jednoduchý model -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väčšie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skreslenie, naopak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prílis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̌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zložitý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model bude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preučeny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́,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čo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vedie k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vyššiemu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rozptylu </a:t>
            </a:r>
          </a:p>
          <a:p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Rôznymi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nastaveniami parametrov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možno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získat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̌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rôzne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klasifikátory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ktore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úspešné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v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rôznych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častiach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priestoru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dát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kombináciou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možno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znížit</a:t>
            </a:r>
            <a:r>
              <a:rPr lang="sk-SK" sz="2400">
                <a:latin typeface="Arial" panose="020B0604020202020204" pitchFamily="34" charset="0"/>
                <a:cs typeface="Arial" panose="020B0604020202020204" pitchFamily="34" charset="0"/>
              </a:rPr>
              <a:t>̌ skreslenie</a:t>
            </a:r>
            <a:endParaRPr lang="sk-SK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Podobne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použitím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množiny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rozhodovacích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stromov a ich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hlasovaním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sa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zvýši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pravdepodobnost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̌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správnej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klasifikácie</a:t>
            </a:r>
            <a:endParaRPr lang="sk-SK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86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Random</a:t>
            </a: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Forests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základný princíp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Parametre:</a:t>
            </a:r>
          </a:p>
          <a:p>
            <a:pPr lvl="1"/>
            <a:r>
              <a:rPr lang="sk-SK" sz="2360" dirty="0">
                <a:latin typeface="Arial" panose="020B0604020202020204" pitchFamily="34" charset="0"/>
                <a:cs typeface="Arial" panose="020B0604020202020204" pitchFamily="34" charset="0"/>
              </a:rPr>
              <a:t>m je celkový počet príznakov v </a:t>
            </a:r>
            <a:r>
              <a:rPr lang="sk-SK" sz="2360" dirty="0" err="1">
                <a:latin typeface="Arial" panose="020B0604020202020204" pitchFamily="34" charset="0"/>
                <a:cs typeface="Arial" panose="020B0604020202020204" pitchFamily="34" charset="0"/>
              </a:rPr>
              <a:t>trénovacej</a:t>
            </a:r>
            <a:r>
              <a:rPr lang="sk-SK" sz="2360" dirty="0">
                <a:latin typeface="Arial" panose="020B0604020202020204" pitchFamily="34" charset="0"/>
                <a:cs typeface="Arial" panose="020B0604020202020204" pitchFamily="34" charset="0"/>
              </a:rPr>
              <a:t> množine</a:t>
            </a:r>
          </a:p>
          <a:p>
            <a:pPr lvl="1"/>
            <a:r>
              <a:rPr lang="sk-SK" sz="2360" dirty="0">
                <a:latin typeface="Arial" panose="020B0604020202020204" pitchFamily="34" charset="0"/>
                <a:cs typeface="Arial" panose="020B0604020202020204" pitchFamily="34" charset="0"/>
              </a:rPr>
              <a:t>n je celkový počet príkladov v </a:t>
            </a:r>
            <a:r>
              <a:rPr lang="sk-SK" sz="2360" dirty="0" err="1">
                <a:latin typeface="Arial" panose="020B0604020202020204" pitchFamily="34" charset="0"/>
                <a:cs typeface="Arial" panose="020B0604020202020204" pitchFamily="34" charset="0"/>
              </a:rPr>
              <a:t>trénovacej</a:t>
            </a:r>
            <a:r>
              <a:rPr lang="sk-SK" sz="2360" dirty="0">
                <a:latin typeface="Arial" panose="020B0604020202020204" pitchFamily="34" charset="0"/>
                <a:cs typeface="Arial" panose="020B0604020202020204" pitchFamily="34" charset="0"/>
              </a:rPr>
              <a:t> množine</a:t>
            </a: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Pre každý strom - náhodne vyberieme m</a:t>
            </a:r>
            <a:r>
              <a:rPr lang="sk-SK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príznakov; štandardne ako  m</a:t>
            </a:r>
            <a:r>
              <a:rPr lang="sk-SK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= √𝑚</a:t>
            </a: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Pre každý strom – vyberieme príklady do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trénovacej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množiny n-násobným výberom s opakovaním z N (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bootstraping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), zvyšok použijeme na odhad chyby</a:t>
            </a: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Nechá sa narásť celý rozhodovací strom (neorezáva sa)</a:t>
            </a: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Pri hodnotení nového príkladu sa vypočíta výsledok každého stromu a rozhodne sa hlasovaním jednotlivých stromov</a:t>
            </a: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37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Rozhodovacie stromy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základný princíp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5" name="Tabuľka 24">
            <a:extLst>
              <a:ext uri="{FF2B5EF4-FFF2-40B4-BE49-F238E27FC236}">
                <a16:creationId xmlns:a16="http://schemas.microsoft.com/office/drawing/2014/main" id="{148DFA46-6334-9442-9649-0C49C9BDE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004005"/>
              </p:ext>
            </p:extLst>
          </p:nvPr>
        </p:nvGraphicFramePr>
        <p:xfrm>
          <a:off x="4113331" y="2036595"/>
          <a:ext cx="649573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16822507"/>
                    </a:ext>
                  </a:extLst>
                </a:gridCol>
                <a:gridCol w="233013">
                  <a:extLst>
                    <a:ext uri="{9D8B030D-6E8A-4147-A177-3AD203B41FA5}">
                      <a16:colId xmlns:a16="http://schemas.microsoft.com/office/drawing/2014/main" val="24776636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4560350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84796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10187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41945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09782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93038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336801"/>
                  </a:ext>
                </a:extLst>
              </a:tr>
            </a:tbl>
          </a:graphicData>
        </a:graphic>
      </p:graphicFrame>
      <p:graphicFrame>
        <p:nvGraphicFramePr>
          <p:cNvPr id="26" name="Tabuľka 25">
            <a:extLst>
              <a:ext uri="{FF2B5EF4-FFF2-40B4-BE49-F238E27FC236}">
                <a16:creationId xmlns:a16="http://schemas.microsoft.com/office/drawing/2014/main" id="{1BD9FB54-3577-3C41-8965-6C599BA7B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917028"/>
              </p:ext>
            </p:extLst>
          </p:nvPr>
        </p:nvGraphicFramePr>
        <p:xfrm>
          <a:off x="4113331" y="3259889"/>
          <a:ext cx="649573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16822507"/>
                    </a:ext>
                  </a:extLst>
                </a:gridCol>
                <a:gridCol w="233013">
                  <a:extLst>
                    <a:ext uri="{9D8B030D-6E8A-4147-A177-3AD203B41FA5}">
                      <a16:colId xmlns:a16="http://schemas.microsoft.com/office/drawing/2014/main" val="24776636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4560350"/>
                    </a:ext>
                  </a:extLst>
                </a:gridCol>
              </a:tblGrid>
              <a:tr h="123524"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847965"/>
                  </a:ext>
                </a:extLst>
              </a:tr>
              <a:tr h="123524"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101874"/>
                  </a:ext>
                </a:extLst>
              </a:tr>
              <a:tr h="123524"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419458"/>
                  </a:ext>
                </a:extLst>
              </a:tr>
              <a:tr h="123524"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097824"/>
                  </a:ext>
                </a:extLst>
              </a:tr>
              <a:tr h="123524"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930381"/>
                  </a:ext>
                </a:extLst>
              </a:tr>
              <a:tr h="123524"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336801"/>
                  </a:ext>
                </a:extLst>
              </a:tr>
            </a:tbl>
          </a:graphicData>
        </a:graphic>
      </p:graphicFrame>
      <p:graphicFrame>
        <p:nvGraphicFramePr>
          <p:cNvPr id="27" name="Tabuľka 26">
            <a:extLst>
              <a:ext uri="{FF2B5EF4-FFF2-40B4-BE49-F238E27FC236}">
                <a16:creationId xmlns:a16="http://schemas.microsoft.com/office/drawing/2014/main" id="{D41964D2-BE8D-FD4D-ADB3-547186EAB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630156"/>
              </p:ext>
            </p:extLst>
          </p:nvPr>
        </p:nvGraphicFramePr>
        <p:xfrm>
          <a:off x="4111115" y="5868736"/>
          <a:ext cx="649573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16822507"/>
                    </a:ext>
                  </a:extLst>
                </a:gridCol>
                <a:gridCol w="233013">
                  <a:extLst>
                    <a:ext uri="{9D8B030D-6E8A-4147-A177-3AD203B41FA5}">
                      <a16:colId xmlns:a16="http://schemas.microsoft.com/office/drawing/2014/main" val="24776636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4560350"/>
                    </a:ext>
                  </a:extLst>
                </a:gridCol>
              </a:tblGrid>
              <a:tr h="123524"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847965"/>
                  </a:ext>
                </a:extLst>
              </a:tr>
              <a:tr h="123524"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101874"/>
                  </a:ext>
                </a:extLst>
              </a:tr>
              <a:tr h="123524"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419458"/>
                  </a:ext>
                </a:extLst>
              </a:tr>
              <a:tr h="123524"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097824"/>
                  </a:ext>
                </a:extLst>
              </a:tr>
              <a:tr h="123524"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baseline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930381"/>
                  </a:ext>
                </a:extLst>
              </a:tr>
              <a:tr h="123524"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336801"/>
                  </a:ext>
                </a:extLst>
              </a:tr>
            </a:tbl>
          </a:graphicData>
        </a:graphic>
      </p:graphicFrame>
      <p:graphicFrame>
        <p:nvGraphicFramePr>
          <p:cNvPr id="28" name="Tabuľka 27">
            <a:extLst>
              <a:ext uri="{FF2B5EF4-FFF2-40B4-BE49-F238E27FC236}">
                <a16:creationId xmlns:a16="http://schemas.microsoft.com/office/drawing/2014/main" id="{E5A10D68-40B2-D043-B78A-A24C59D32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440700"/>
              </p:ext>
            </p:extLst>
          </p:nvPr>
        </p:nvGraphicFramePr>
        <p:xfrm>
          <a:off x="1706880" y="3749490"/>
          <a:ext cx="649573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16822507"/>
                    </a:ext>
                  </a:extLst>
                </a:gridCol>
                <a:gridCol w="233013">
                  <a:extLst>
                    <a:ext uri="{9D8B030D-6E8A-4147-A177-3AD203B41FA5}">
                      <a16:colId xmlns:a16="http://schemas.microsoft.com/office/drawing/2014/main" val="24776636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4560350"/>
                    </a:ext>
                  </a:extLst>
                </a:gridCol>
              </a:tblGrid>
              <a:tr h="123524"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847965"/>
                  </a:ext>
                </a:extLst>
              </a:tr>
              <a:tr h="123524"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101874"/>
                  </a:ext>
                </a:extLst>
              </a:tr>
              <a:tr h="123524"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baseline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baseline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419458"/>
                  </a:ext>
                </a:extLst>
              </a:tr>
              <a:tr h="123524"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097824"/>
                  </a:ext>
                </a:extLst>
              </a:tr>
              <a:tr h="123524"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baseline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930381"/>
                  </a:ext>
                </a:extLst>
              </a:tr>
              <a:tr h="123524"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336801"/>
                  </a:ext>
                </a:extLst>
              </a:tr>
            </a:tbl>
          </a:graphicData>
        </a:graphic>
      </p:graphicFrame>
      <p:cxnSp>
        <p:nvCxnSpPr>
          <p:cNvPr id="29" name="Rovná spojovacia šípka 28">
            <a:extLst>
              <a:ext uri="{FF2B5EF4-FFF2-40B4-BE49-F238E27FC236}">
                <a16:creationId xmlns:a16="http://schemas.microsoft.com/office/drawing/2014/main" id="{BAE0CED9-B4BD-7540-B44E-4B4CA2CBB341}"/>
              </a:ext>
            </a:extLst>
          </p:cNvPr>
          <p:cNvCxnSpPr>
            <a:endCxn id="25" idx="1"/>
          </p:cNvCxnSpPr>
          <p:nvPr/>
        </p:nvCxnSpPr>
        <p:spPr>
          <a:xfrm flipV="1">
            <a:off x="2356453" y="2539515"/>
            <a:ext cx="1756878" cy="1234912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ovná spojovacia šípka 29">
            <a:extLst>
              <a:ext uri="{FF2B5EF4-FFF2-40B4-BE49-F238E27FC236}">
                <a16:creationId xmlns:a16="http://schemas.microsoft.com/office/drawing/2014/main" id="{7535131F-6677-A14D-8E73-F97D547D720A}"/>
              </a:ext>
            </a:extLst>
          </p:cNvPr>
          <p:cNvCxnSpPr>
            <a:endCxn id="26" idx="1"/>
          </p:cNvCxnSpPr>
          <p:nvPr/>
        </p:nvCxnSpPr>
        <p:spPr>
          <a:xfrm flipV="1">
            <a:off x="2356453" y="3762809"/>
            <a:ext cx="1756878" cy="489602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ovacia šípka 30">
            <a:extLst>
              <a:ext uri="{FF2B5EF4-FFF2-40B4-BE49-F238E27FC236}">
                <a16:creationId xmlns:a16="http://schemas.microsoft.com/office/drawing/2014/main" id="{1FC5B8B4-9F2A-D541-9650-9DAE0D44C39F}"/>
              </a:ext>
            </a:extLst>
          </p:cNvPr>
          <p:cNvCxnSpPr>
            <a:endCxn id="27" idx="1"/>
          </p:cNvCxnSpPr>
          <p:nvPr/>
        </p:nvCxnSpPr>
        <p:spPr>
          <a:xfrm>
            <a:off x="2356453" y="4755330"/>
            <a:ext cx="1754662" cy="1616326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https://cdn0.iconfinder.com/data/icons/seo-smart-pack/128/grey_new_seo2-31-512.png">
            <a:extLst>
              <a:ext uri="{FF2B5EF4-FFF2-40B4-BE49-F238E27FC236}">
                <a16:creationId xmlns:a16="http://schemas.microsoft.com/office/drawing/2014/main" id="{B12BB7FE-5AB8-204F-B5C0-632DDCD58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885" y="2119158"/>
            <a:ext cx="793221" cy="79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s://cdn0.iconfinder.com/data/icons/seo-smart-pack/128/grey_new_seo2-31-512.png">
            <a:extLst>
              <a:ext uri="{FF2B5EF4-FFF2-40B4-BE49-F238E27FC236}">
                <a16:creationId xmlns:a16="http://schemas.microsoft.com/office/drawing/2014/main" id="{0BC6130F-E4A1-2346-9CD2-B86B5FD9B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886" y="3352879"/>
            <a:ext cx="793221" cy="79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s://cdn0.iconfinder.com/data/icons/seo-smart-pack/128/grey_new_seo2-31-512.png">
            <a:extLst>
              <a:ext uri="{FF2B5EF4-FFF2-40B4-BE49-F238E27FC236}">
                <a16:creationId xmlns:a16="http://schemas.microsoft.com/office/drawing/2014/main" id="{067482A3-5D6A-6643-BCC3-6DC457F45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350" y="5975045"/>
            <a:ext cx="793221" cy="79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BlokTextu 34">
            <a:extLst>
              <a:ext uri="{FF2B5EF4-FFF2-40B4-BE49-F238E27FC236}">
                <a16:creationId xmlns:a16="http://schemas.microsoft.com/office/drawing/2014/main" id="{A062C51E-3AF6-374A-9326-13E428BD4B34}"/>
              </a:ext>
            </a:extLst>
          </p:cNvPr>
          <p:cNvSpPr txBox="1"/>
          <p:nvPr/>
        </p:nvSpPr>
        <p:spPr>
          <a:xfrm>
            <a:off x="1580934" y="4742012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Dataset</a:t>
            </a:r>
            <a:endParaRPr lang="en-US" dirty="0"/>
          </a:p>
        </p:txBody>
      </p:sp>
      <p:cxnSp>
        <p:nvCxnSpPr>
          <p:cNvPr id="36" name="Rovná spojovacia šípka 35">
            <a:extLst>
              <a:ext uri="{FF2B5EF4-FFF2-40B4-BE49-F238E27FC236}">
                <a16:creationId xmlns:a16="http://schemas.microsoft.com/office/drawing/2014/main" id="{8131A61B-59CC-0B40-803A-7C03B93EB5B4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>
            <a:off x="4760688" y="6371656"/>
            <a:ext cx="1754662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Rovná spojovacia šípka 36">
            <a:extLst>
              <a:ext uri="{FF2B5EF4-FFF2-40B4-BE49-F238E27FC236}">
                <a16:creationId xmlns:a16="http://schemas.microsoft.com/office/drawing/2014/main" id="{EC228DF8-260E-1A4B-B269-F87A9DFA9592}"/>
              </a:ext>
            </a:extLst>
          </p:cNvPr>
          <p:cNvCxnSpPr>
            <a:stCxn id="26" idx="3"/>
            <a:endCxn id="33" idx="1"/>
          </p:cNvCxnSpPr>
          <p:nvPr/>
        </p:nvCxnSpPr>
        <p:spPr>
          <a:xfrm flipV="1">
            <a:off x="4762904" y="3749490"/>
            <a:ext cx="1792982" cy="13319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ovná spojovacia šípka 37">
            <a:extLst>
              <a:ext uri="{FF2B5EF4-FFF2-40B4-BE49-F238E27FC236}">
                <a16:creationId xmlns:a16="http://schemas.microsoft.com/office/drawing/2014/main" id="{135D78F4-45FC-1745-9B82-B61FCBAEADDA}"/>
              </a:ext>
            </a:extLst>
          </p:cNvPr>
          <p:cNvCxnSpPr>
            <a:stCxn id="25" idx="3"/>
            <a:endCxn id="32" idx="1"/>
          </p:cNvCxnSpPr>
          <p:nvPr/>
        </p:nvCxnSpPr>
        <p:spPr>
          <a:xfrm flipV="1">
            <a:off x="4762904" y="2515769"/>
            <a:ext cx="1792981" cy="23746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BlokTextu 38">
            <a:extLst>
              <a:ext uri="{FF2B5EF4-FFF2-40B4-BE49-F238E27FC236}">
                <a16:creationId xmlns:a16="http://schemas.microsoft.com/office/drawing/2014/main" id="{F8267D55-8512-C947-A84A-843D69E2282D}"/>
              </a:ext>
            </a:extLst>
          </p:cNvPr>
          <p:cNvSpPr txBox="1"/>
          <p:nvPr/>
        </p:nvSpPr>
        <p:spPr>
          <a:xfrm>
            <a:off x="4736554" y="275146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Sample</a:t>
            </a:r>
            <a:r>
              <a:rPr lang="sk-SK" dirty="0"/>
              <a:t> 1</a:t>
            </a:r>
            <a:endParaRPr lang="en-US" dirty="0"/>
          </a:p>
        </p:txBody>
      </p:sp>
      <p:sp>
        <p:nvSpPr>
          <p:cNvPr id="40" name="BlokTextu 39">
            <a:extLst>
              <a:ext uri="{FF2B5EF4-FFF2-40B4-BE49-F238E27FC236}">
                <a16:creationId xmlns:a16="http://schemas.microsoft.com/office/drawing/2014/main" id="{CDE44BFA-F299-BC44-BDF8-09C9D7CE1041}"/>
              </a:ext>
            </a:extLst>
          </p:cNvPr>
          <p:cNvSpPr txBox="1"/>
          <p:nvPr/>
        </p:nvSpPr>
        <p:spPr>
          <a:xfrm>
            <a:off x="4720970" y="3989089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Sample</a:t>
            </a:r>
            <a:r>
              <a:rPr lang="sk-SK" dirty="0"/>
              <a:t> 2</a:t>
            </a:r>
            <a:endParaRPr lang="en-US" dirty="0"/>
          </a:p>
        </p:txBody>
      </p:sp>
      <p:sp>
        <p:nvSpPr>
          <p:cNvPr id="41" name="BlokTextu 40">
            <a:extLst>
              <a:ext uri="{FF2B5EF4-FFF2-40B4-BE49-F238E27FC236}">
                <a16:creationId xmlns:a16="http://schemas.microsoft.com/office/drawing/2014/main" id="{49D51879-39EB-304A-BAB7-9AE9702A6F8F}"/>
              </a:ext>
            </a:extLst>
          </p:cNvPr>
          <p:cNvSpPr txBox="1"/>
          <p:nvPr/>
        </p:nvSpPr>
        <p:spPr>
          <a:xfrm>
            <a:off x="4717418" y="6597936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Sample</a:t>
            </a:r>
            <a:r>
              <a:rPr lang="sk-SK" dirty="0"/>
              <a:t> n</a:t>
            </a:r>
            <a:endParaRPr lang="en-US" dirty="0"/>
          </a:p>
        </p:txBody>
      </p:sp>
      <p:sp>
        <p:nvSpPr>
          <p:cNvPr id="42" name="BlokTextu 41">
            <a:extLst>
              <a:ext uri="{FF2B5EF4-FFF2-40B4-BE49-F238E27FC236}">
                <a16:creationId xmlns:a16="http://schemas.microsoft.com/office/drawing/2014/main" id="{84A59D21-C739-0544-8B12-61FB446AA2E3}"/>
              </a:ext>
            </a:extLst>
          </p:cNvPr>
          <p:cNvSpPr txBox="1"/>
          <p:nvPr/>
        </p:nvSpPr>
        <p:spPr>
          <a:xfrm>
            <a:off x="6454757" y="2795349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Model 1</a:t>
            </a:r>
            <a:endParaRPr lang="en-US" dirty="0"/>
          </a:p>
        </p:txBody>
      </p:sp>
      <p:sp>
        <p:nvSpPr>
          <p:cNvPr id="43" name="BlokTextu 42">
            <a:extLst>
              <a:ext uri="{FF2B5EF4-FFF2-40B4-BE49-F238E27FC236}">
                <a16:creationId xmlns:a16="http://schemas.microsoft.com/office/drawing/2014/main" id="{E3F810E0-DCF7-E549-AFE2-F06D000DBA1B}"/>
              </a:ext>
            </a:extLst>
          </p:cNvPr>
          <p:cNvSpPr txBox="1"/>
          <p:nvPr/>
        </p:nvSpPr>
        <p:spPr>
          <a:xfrm>
            <a:off x="6430097" y="405172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Model 2</a:t>
            </a:r>
            <a:endParaRPr lang="en-US" dirty="0"/>
          </a:p>
        </p:txBody>
      </p:sp>
      <p:sp>
        <p:nvSpPr>
          <p:cNvPr id="44" name="BlokTextu 43">
            <a:extLst>
              <a:ext uri="{FF2B5EF4-FFF2-40B4-BE49-F238E27FC236}">
                <a16:creationId xmlns:a16="http://schemas.microsoft.com/office/drawing/2014/main" id="{06661D9E-C89D-D344-844A-57ED8E16A14B}"/>
              </a:ext>
            </a:extLst>
          </p:cNvPr>
          <p:cNvSpPr txBox="1"/>
          <p:nvPr/>
        </p:nvSpPr>
        <p:spPr>
          <a:xfrm>
            <a:off x="6430097" y="663160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Model n</a:t>
            </a:r>
            <a:endParaRPr lang="en-US" dirty="0"/>
          </a:p>
        </p:txBody>
      </p:sp>
      <p:sp>
        <p:nvSpPr>
          <p:cNvPr id="67" name="BlokTextu 66">
            <a:extLst>
              <a:ext uri="{FF2B5EF4-FFF2-40B4-BE49-F238E27FC236}">
                <a16:creationId xmlns:a16="http://schemas.microsoft.com/office/drawing/2014/main" id="{20C6F88E-8D6A-FE4A-A504-804BB7BEC35D}"/>
              </a:ext>
            </a:extLst>
          </p:cNvPr>
          <p:cNvSpPr txBox="1"/>
          <p:nvPr/>
        </p:nvSpPr>
        <p:spPr>
          <a:xfrm rot="5400000">
            <a:off x="5706975" y="4931538"/>
            <a:ext cx="51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r>
              <a:rPr lang="sk-SK" dirty="0"/>
              <a:t>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39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Random</a:t>
            </a: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Forests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ym typeface="Wingdings" panose="05000000000000000000" pitchFamily="2" charset="2"/>
              </a:rPr>
              <a:t>Random Forest</a:t>
            </a:r>
            <a:r>
              <a:rPr lang="sk-SK" altLang="en-US" dirty="0">
                <a:sym typeface="Wingdings" panose="05000000000000000000" pitchFamily="2" charset="2"/>
              </a:rPr>
              <a:t> – základ je </a:t>
            </a:r>
            <a:r>
              <a:rPr lang="sk-SK" altLang="en-US" dirty="0" err="1">
                <a:sym typeface="Wingdings" panose="05000000000000000000" pitchFamily="2" charset="2"/>
              </a:rPr>
              <a:t>bagging</a:t>
            </a:r>
            <a:r>
              <a:rPr lang="sk-SK" altLang="en-US" dirty="0">
                <a:sym typeface="Wingdings" panose="05000000000000000000" pitchFamily="2" charset="2"/>
              </a:rPr>
              <a:t>, </a:t>
            </a:r>
            <a:r>
              <a:rPr lang="sk-SK" altLang="en-US" u="sng" dirty="0">
                <a:sym typeface="Wingdings" panose="05000000000000000000" pitchFamily="2" charset="2"/>
              </a:rPr>
              <a:t>rozšírený</a:t>
            </a:r>
            <a:r>
              <a:rPr lang="sk-SK" altLang="en-US" dirty="0">
                <a:sym typeface="Wingdings" panose="05000000000000000000" pitchFamily="2" charset="2"/>
              </a:rPr>
              <a:t> o </a:t>
            </a:r>
            <a:r>
              <a:rPr lang="en-US" altLang="en-US" dirty="0">
                <a:sym typeface="Wingdings" panose="05000000000000000000" pitchFamily="2" charset="2"/>
              </a:rPr>
              <a:t>n</a:t>
            </a:r>
            <a:r>
              <a:rPr lang="sk-SK" altLang="en-US" dirty="0" err="1">
                <a:sym typeface="Wingdings" panose="05000000000000000000" pitchFamily="2" charset="2"/>
              </a:rPr>
              <a:t>áhodný</a:t>
            </a:r>
            <a:r>
              <a:rPr lang="sk-SK" altLang="en-US" dirty="0">
                <a:sym typeface="Wingdings" panose="05000000000000000000" pitchFamily="2" charset="2"/>
              </a:rPr>
              <a:t> výber </a:t>
            </a:r>
            <a:r>
              <a:rPr lang="sk-SK" altLang="en-US" u="sng" dirty="0" err="1">
                <a:sym typeface="Wingdings" panose="05000000000000000000" pitchFamily="2" charset="2"/>
              </a:rPr>
              <a:t>prediktorov</a:t>
            </a:r>
            <a:endParaRPr lang="sk-SK" altLang="en-US" u="sng" dirty="0">
              <a:sym typeface="Wingdings" panose="05000000000000000000" pitchFamily="2" charset="2"/>
            </a:endParaRPr>
          </a:p>
          <a:p>
            <a:r>
              <a:rPr lang="en-US" altLang="en-US" dirty="0"/>
              <a:t>N</a:t>
            </a:r>
            <a:r>
              <a:rPr lang="sk-SK" altLang="en-US" dirty="0" err="1"/>
              <a:t>epotrebujú</a:t>
            </a:r>
            <a:r>
              <a:rPr lang="sk-SK" altLang="en-US" dirty="0"/>
              <a:t> testovaciu množinu ani krížovú validáciu, samé pri učení vypočítavajú odhad </a:t>
            </a:r>
            <a:r>
              <a:rPr lang="en-US" altLang="en-US" dirty="0" err="1"/>
              <a:t>skuto</a:t>
            </a:r>
            <a:r>
              <a:rPr lang="sk-SK" altLang="en-US" dirty="0"/>
              <a:t>čnej chyby</a:t>
            </a:r>
            <a:r>
              <a:rPr lang="en-US" altLang="en-US" dirty="0"/>
              <a:t> (OOB)</a:t>
            </a:r>
          </a:p>
          <a:p>
            <a:r>
              <a:rPr lang="sk-SK" dirty="0"/>
              <a:t>Chyba sa odhaduje počas behu použitím rozličných vzoriek </a:t>
            </a:r>
            <a:r>
              <a:rPr lang="sk-SK" dirty="0" err="1"/>
              <a:t>bootstrapov</a:t>
            </a:r>
            <a:r>
              <a:rPr lang="sk-SK" dirty="0"/>
              <a:t> z originálnych dát</a:t>
            </a:r>
            <a:endParaRPr lang="sk-SK" altLang="en-US" dirty="0"/>
          </a:p>
          <a:p>
            <a:r>
              <a:rPr lang="sk-SK" altLang="en-US" dirty="0"/>
              <a:t>Nie je to </a:t>
            </a:r>
            <a:r>
              <a:rPr lang="sk-SK" altLang="en-US" dirty="0" err="1"/>
              <a:t>black</a:t>
            </a:r>
            <a:r>
              <a:rPr lang="sk-SK" altLang="en-US" dirty="0"/>
              <a:t>-bo</a:t>
            </a:r>
            <a:r>
              <a:rPr lang="en-US" altLang="en-US" dirty="0"/>
              <a:t>x; v</a:t>
            </a:r>
            <a:r>
              <a:rPr lang="sk-SK" altLang="en-US" dirty="0" err="1"/>
              <a:t>ýznamnosť</a:t>
            </a:r>
            <a:r>
              <a:rPr lang="sk-SK" altLang="en-US" dirty="0"/>
              <a:t> </a:t>
            </a:r>
            <a:r>
              <a:rPr lang="en-US" altLang="en-US" dirty="0" err="1"/>
              <a:t>atrib</a:t>
            </a:r>
            <a:r>
              <a:rPr lang="sk-SK" altLang="en-US" dirty="0" err="1"/>
              <a:t>útov</a:t>
            </a:r>
            <a:r>
              <a:rPr lang="sk-SK" altLang="en-US" dirty="0"/>
              <a:t> sa vypočítava permutáciou hodnôt atribútu a otestovaním, ako veľmi sa zmenili výsledky</a:t>
            </a:r>
          </a:p>
          <a:p>
            <a:r>
              <a:rPr lang="sk-SK" dirty="0"/>
              <a:t>Dokáže dať odhad, aké sú premenné dôležité v klasifikácii</a:t>
            </a:r>
            <a:endParaRPr lang="sk-SK" altLang="en-US" dirty="0"/>
          </a:p>
          <a:p>
            <a:r>
              <a:rPr lang="sk-SK" altLang="en-US" dirty="0"/>
              <a:t>Náhrada chýbajúcich hodnôt: medián triedy, modus triedy</a:t>
            </a:r>
          </a:p>
          <a:p>
            <a:pPr marL="0" indent="0">
              <a:buNone/>
            </a:pPr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5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Rozhodovacie stromy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výhody </a:t>
            </a:r>
            <a:r>
              <a:rPr lang="sk-SK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vs</a:t>
            </a: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. nevýhody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vysoká presnosť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schopnosť spracovávať veľké dáta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nie je potrebné validovať ani testovať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vypočítava aj dôležitosť premenných</a:t>
            </a:r>
          </a:p>
          <a:p>
            <a:r>
              <a:rPr lang="sk-SK" sz="364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nevýhodou je na prvý pohľad zložitosť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niekedy aj náchylnosť na preučenie</a:t>
            </a: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29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5 ways to keep your work safe and secure.potx" id="{4893428C-CB0A-49E9-96F4-7A735F1E22B6}" vid="{5E3D7976-14F6-4FDF-A4FC-DC3893D129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680</Words>
  <Application>Microsoft Macintosh PowerPoint</Application>
  <PresentationFormat>Vlastná</PresentationFormat>
  <Paragraphs>76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2019-03-02T19:53:44Z</dcterms:created>
  <dcterms:modified xsi:type="dcterms:W3CDTF">2019-04-10T21:25:33Z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2018-09-20T17:05:47.7837537Z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