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3"/>
  </p:notesMasterIdLst>
  <p:sldIdLst>
    <p:sldId id="289" r:id="rId2"/>
    <p:sldId id="342" r:id="rId3"/>
    <p:sldId id="344" r:id="rId4"/>
    <p:sldId id="308" r:id="rId5"/>
    <p:sldId id="343" r:id="rId6"/>
    <p:sldId id="346" r:id="rId7"/>
    <p:sldId id="345" r:id="rId8"/>
    <p:sldId id="347" r:id="rId9"/>
    <p:sldId id="348" r:id="rId10"/>
    <p:sldId id="310" r:id="rId11"/>
    <p:sldId id="341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16" y="208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10.4.19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10.4.19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10.4.19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10.4.19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10.4.19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10.4.19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10.4.19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10.4.19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Populárna metóda klasifikácie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ľahko </a:t>
            </a:r>
            <a:r>
              <a:rPr lang="sk-SK" sz="2360" dirty="0" err="1">
                <a:latin typeface="Arial" panose="020B0604020202020204" pitchFamily="34" charset="0"/>
                <a:cs typeface="Arial" panose="020B0604020202020204" pitchFamily="34" charset="0"/>
              </a:rPr>
              <a:t>reprezentovateľný</a:t>
            </a:r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ľahko pochopiteľná reprezentácia</a:t>
            </a: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Klasifikátor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so stromovou štruktúrou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Strom – štruktúra pozostávajúca z nasledovných prvkov</a:t>
            </a:r>
          </a:p>
          <a:p>
            <a:pPr lvl="1"/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Medziľahlý uzol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alebo rozhodovací uzol, reprezentuje vybraný atribút</a:t>
            </a:r>
          </a:p>
          <a:p>
            <a:pPr lvl="1"/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Hrana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reprezentuje test hodnoty atribútu</a:t>
            </a:r>
          </a:p>
          <a:p>
            <a:pPr lvl="1"/>
            <a:r>
              <a:rPr lang="sk-SK" sz="2400" b="1" dirty="0">
                <a:latin typeface="Arial" panose="020B0604020202020204" pitchFamily="34" charset="0"/>
                <a:cs typeface="Arial" panose="020B0604020202020204" pitchFamily="34" charset="0"/>
              </a:rPr>
              <a:t>Listový uzol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reprezentuje niektorú z tried (hodnotu cieľového atribútu)</a:t>
            </a:r>
          </a:p>
          <a:p>
            <a:r>
              <a:rPr lang="sk-SK" sz="2840" dirty="0">
                <a:latin typeface="Arial" panose="020B0604020202020204" pitchFamily="34" charset="0"/>
                <a:cs typeface="Arial" panose="020B0604020202020204" pitchFamily="34" charset="0"/>
              </a:rPr>
              <a:t>Strom začne pri zatrieďovaní príkladu v koreni stromu, prechádza cez jednotlivé uzly až k listu, ktorý klasifikuje inštanciu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predísť preučeniu?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Orezávanie stromov (vetiev v strome) – používa sa na predchádzanie preučenia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prunning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včasné zastavenie vetvenia, napr. pomocou definície ukončovacieho kritéria napr.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všetky príklady už patria do jednej triedy</a:t>
            </a:r>
          </a:p>
          <a:p>
            <a:pPr lvl="1"/>
            <a:r>
              <a:rPr lang="sk-SK" sz="2360" dirty="0">
                <a:latin typeface="Arial" panose="020B0604020202020204" pitchFamily="34" charset="0"/>
                <a:cs typeface="Arial" panose="020B0604020202020204" pitchFamily="34" charset="0"/>
              </a:rPr>
              <a:t>parametrami algoritmu:</a:t>
            </a:r>
          </a:p>
          <a:p>
            <a:pPr lvl="2"/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počet príkladov v uzle dosiahol minimálnu hodnotu</a:t>
            </a:r>
          </a:p>
          <a:p>
            <a:pPr lvl="2"/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dosiahli sme definovanú maximálnu hĺbku stromu</a:t>
            </a:r>
          </a:p>
          <a:p>
            <a:pPr lvl="2"/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ďalšie vetvenie už nezlepšuje „</a:t>
            </a:r>
            <a:r>
              <a:rPr lang="sk-SK" sz="1920" dirty="0" err="1">
                <a:latin typeface="Arial" panose="020B0604020202020204" pitchFamily="34" charset="0"/>
                <a:cs typeface="Arial" panose="020B0604020202020204" pitchFamily="34" charset="0"/>
              </a:rPr>
              <a:t>impurity</a:t>
            </a:r>
            <a:r>
              <a:rPr lang="sk-SK" sz="1920" dirty="0">
                <a:latin typeface="Arial" panose="020B0604020202020204" pitchFamily="34" charset="0"/>
                <a:cs typeface="Arial" panose="020B0604020202020204" pitchFamily="34" charset="0"/>
              </a:rPr>
              <a:t>“ metriku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Post-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prunning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realizuje sa až po vygenerovaní stromu a odstraňuje vetvy nahrádzaním medziľahlých uzlov listovými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na validačnej množine sledujeme ako sa mení chyba, ak sa zmenšuje, môžeme strom orezať</a:t>
            </a:r>
          </a:p>
          <a:p>
            <a:r>
              <a:rPr lang="sk-SK" sz="2440" dirty="0">
                <a:latin typeface="Arial" panose="020B0604020202020204" pitchFamily="34" charset="0"/>
                <a:cs typeface="Arial" panose="020B0604020202020204" pitchFamily="34" charset="0"/>
              </a:rPr>
              <a:t>Plytšie rozhodovacie stromy obvykle lepšie ako hlboké stromy</a:t>
            </a: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2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výhody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vs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. nevýhody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dobrá pochopiteľnosť (pri nie veľkom počte atribútov)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schopnosť spracovávať numerické aj kategorické atribúty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schopnosť vygenerovať zo stromu klasifikačné pravidlá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klasifikácia nových príkladov nie je výpočtovo náročná</a:t>
            </a:r>
          </a:p>
          <a:p>
            <a:r>
              <a:rPr lang="sk-SK" sz="364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menej vhodné pre predikciu spojitého atribútu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náchylné k chybám pri nedostatku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dát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problémy pri väčšom počte tried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výpočtová náročnosť trénovania stromu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9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princíp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Pravouholník 2">
            <a:extLst>
              <a:ext uri="{FF2B5EF4-FFF2-40B4-BE49-F238E27FC236}">
                <a16:creationId xmlns:a16="http://schemas.microsoft.com/office/drawing/2014/main" id="{18BDA065-BA0A-D143-A3B8-E847ACE0ED78}"/>
              </a:ext>
            </a:extLst>
          </p:cNvPr>
          <p:cNvSpPr/>
          <p:nvPr/>
        </p:nvSpPr>
        <p:spPr>
          <a:xfrm>
            <a:off x="4224866" y="184573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Outlook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Pravouholník 9">
            <a:extLst>
              <a:ext uri="{FF2B5EF4-FFF2-40B4-BE49-F238E27FC236}">
                <a16:creationId xmlns:a16="http://schemas.microsoft.com/office/drawing/2014/main" id="{E6140175-C37A-5D49-A332-7B530ED49A21}"/>
              </a:ext>
            </a:extLst>
          </p:cNvPr>
          <p:cNvSpPr/>
          <p:nvPr/>
        </p:nvSpPr>
        <p:spPr>
          <a:xfrm>
            <a:off x="1539554" y="3439903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Humidity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4" name="Pravouholník 13">
            <a:extLst>
              <a:ext uri="{FF2B5EF4-FFF2-40B4-BE49-F238E27FC236}">
                <a16:creationId xmlns:a16="http://schemas.microsoft.com/office/drawing/2014/main" id="{745E7942-44F2-D141-A812-2ABA71C1F816}"/>
              </a:ext>
            </a:extLst>
          </p:cNvPr>
          <p:cNvSpPr/>
          <p:nvPr/>
        </p:nvSpPr>
        <p:spPr>
          <a:xfrm>
            <a:off x="587157" y="6196020"/>
            <a:ext cx="1360173" cy="745066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No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6" name="Priama spojnica 5">
            <a:extLst>
              <a:ext uri="{FF2B5EF4-FFF2-40B4-BE49-F238E27FC236}">
                <a16:creationId xmlns:a16="http://schemas.microsoft.com/office/drawing/2014/main" id="{AD733F02-8B2B-B44E-A558-C60CC5FC0C4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343888" y="259080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riama spojnica 17">
            <a:extLst>
              <a:ext uri="{FF2B5EF4-FFF2-40B4-BE49-F238E27FC236}">
                <a16:creationId xmlns:a16="http://schemas.microsoft.com/office/drawing/2014/main" id="{088E06AC-7DCA-AB4E-A570-6894BD2ED48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029199" y="2590800"/>
            <a:ext cx="1" cy="83820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192B146C-99D0-3A42-AB53-E396E24531B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029200" y="259080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iama spojnica 19">
            <a:extLst>
              <a:ext uri="{FF2B5EF4-FFF2-40B4-BE49-F238E27FC236}">
                <a16:creationId xmlns:a16="http://schemas.microsoft.com/office/drawing/2014/main" id="{503501CC-AECB-7943-A377-2642E8190599}"/>
              </a:ext>
            </a:extLst>
          </p:cNvPr>
          <p:cNvCxnSpPr>
            <a:cxnSpLocks/>
            <a:stCxn id="45" idx="0"/>
            <a:endCxn id="10" idx="2"/>
          </p:cNvCxnSpPr>
          <p:nvPr/>
        </p:nvCxnSpPr>
        <p:spPr>
          <a:xfrm flipH="1" flipV="1">
            <a:off x="2343888" y="4184969"/>
            <a:ext cx="1200891" cy="202195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CCAD4D2A-138E-404F-B25D-14D250C38C7D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267244" y="4184969"/>
            <a:ext cx="1076644" cy="201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ravouholník 44">
            <a:extLst>
              <a:ext uri="{FF2B5EF4-FFF2-40B4-BE49-F238E27FC236}">
                <a16:creationId xmlns:a16="http://schemas.microsoft.com/office/drawing/2014/main" id="{ED968AAB-92F5-4148-BFD2-8BA5778967AB}"/>
              </a:ext>
            </a:extLst>
          </p:cNvPr>
          <p:cNvSpPr/>
          <p:nvPr/>
        </p:nvSpPr>
        <p:spPr>
          <a:xfrm>
            <a:off x="2864692" y="6206923"/>
            <a:ext cx="1360173" cy="745066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tx1"/>
                </a:solidFill>
              </a:rPr>
              <a:t>Yes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id="{7769BEA3-BE6E-FC4F-8938-11412AAA3DE3}"/>
              </a:ext>
            </a:extLst>
          </p:cNvPr>
          <p:cNvSpPr txBox="1"/>
          <p:nvPr/>
        </p:nvSpPr>
        <p:spPr>
          <a:xfrm>
            <a:off x="1751147" y="2638034"/>
            <a:ext cx="2023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Outlook = </a:t>
            </a:r>
            <a:r>
              <a:rPr lang="sk-SK" sz="2200" i="1" dirty="0" err="1">
                <a:solidFill>
                  <a:schemeClr val="tx2"/>
                </a:solidFill>
              </a:rPr>
              <a:t>sunny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03E3D5FC-5982-8043-9908-21F5CC077A41}"/>
              </a:ext>
            </a:extLst>
          </p:cNvPr>
          <p:cNvSpPr txBox="1"/>
          <p:nvPr/>
        </p:nvSpPr>
        <p:spPr>
          <a:xfrm>
            <a:off x="514727" y="4681513"/>
            <a:ext cx="1426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 err="1">
                <a:solidFill>
                  <a:schemeClr val="tx2"/>
                </a:solidFill>
              </a:rPr>
              <a:t>Humidity</a:t>
            </a:r>
            <a:r>
              <a:rPr lang="sk-SK" sz="2200" i="1" dirty="0">
                <a:solidFill>
                  <a:schemeClr val="tx2"/>
                </a:solidFill>
              </a:rPr>
              <a:t> =</a:t>
            </a:r>
          </a:p>
          <a:p>
            <a:r>
              <a:rPr lang="sk-SK" sz="2200" i="1" dirty="0" err="1">
                <a:solidFill>
                  <a:schemeClr val="tx2"/>
                </a:solidFill>
              </a:rPr>
              <a:t>high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FFC27073-0F6E-764A-AFA2-9A7C8953074A}"/>
              </a:ext>
            </a:extLst>
          </p:cNvPr>
          <p:cNvSpPr txBox="1"/>
          <p:nvPr/>
        </p:nvSpPr>
        <p:spPr>
          <a:xfrm>
            <a:off x="2886853" y="4697242"/>
            <a:ext cx="1462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 err="1">
                <a:solidFill>
                  <a:schemeClr val="tx2"/>
                </a:solidFill>
              </a:rPr>
              <a:t>Humidity</a:t>
            </a:r>
            <a:r>
              <a:rPr lang="sk-SK" sz="2200" i="1" dirty="0">
                <a:solidFill>
                  <a:schemeClr val="tx2"/>
                </a:solidFill>
              </a:rPr>
              <a:t> =</a:t>
            </a:r>
          </a:p>
          <a:p>
            <a:r>
              <a:rPr lang="sk-SK" sz="2200" i="1" dirty="0">
                <a:solidFill>
                  <a:schemeClr val="tx2"/>
                </a:solidFill>
              </a:rPr>
              <a:t>	</a:t>
            </a:r>
            <a:r>
              <a:rPr lang="sk-SK" sz="2200" i="1" dirty="0" err="1">
                <a:solidFill>
                  <a:schemeClr val="tx2"/>
                </a:solidFill>
              </a:rPr>
              <a:t>normal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7EFBF069-5E05-2B4F-B9E4-3C8C76F9FC74}"/>
              </a:ext>
            </a:extLst>
          </p:cNvPr>
          <p:cNvSpPr txBox="1"/>
          <p:nvPr/>
        </p:nvSpPr>
        <p:spPr>
          <a:xfrm>
            <a:off x="4978057" y="2800493"/>
            <a:ext cx="1293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Outlook =</a:t>
            </a:r>
          </a:p>
          <a:p>
            <a:r>
              <a:rPr lang="sk-SK" sz="2200" i="1" dirty="0" err="1">
                <a:solidFill>
                  <a:schemeClr val="tx2"/>
                </a:solidFill>
              </a:rPr>
              <a:t>rain</a:t>
            </a:r>
            <a:endParaRPr lang="sk-SK" sz="2200" i="1" dirty="0">
              <a:solidFill>
                <a:schemeClr val="tx2"/>
              </a:solidFill>
            </a:endParaRP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A7B8913E-6CCA-C74F-AF6F-D7B701D52288}"/>
              </a:ext>
            </a:extLst>
          </p:cNvPr>
          <p:cNvSpPr txBox="1"/>
          <p:nvPr/>
        </p:nvSpPr>
        <p:spPr>
          <a:xfrm>
            <a:off x="6285883" y="2638008"/>
            <a:ext cx="2316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Outlook = </a:t>
            </a:r>
            <a:r>
              <a:rPr lang="sk-SK" sz="2200" i="1" dirty="0" err="1">
                <a:solidFill>
                  <a:schemeClr val="tx2"/>
                </a:solidFill>
              </a:rPr>
              <a:t>overcast</a:t>
            </a:r>
            <a:endParaRPr lang="sk-SK" sz="2200" i="1" dirty="0">
              <a:solidFill>
                <a:schemeClr val="tx2"/>
              </a:solidFill>
            </a:endParaRPr>
          </a:p>
        </p:txBody>
      </p:sp>
      <p:cxnSp>
        <p:nvCxnSpPr>
          <p:cNvPr id="61" name="Rovná spojovacia šípka 60">
            <a:extLst>
              <a:ext uri="{FF2B5EF4-FFF2-40B4-BE49-F238E27FC236}">
                <a16:creationId xmlns:a16="http://schemas.microsoft.com/office/drawing/2014/main" id="{C9F2ACA5-F495-CD4F-B9AC-AA17B5AC9D6F}"/>
              </a:ext>
            </a:extLst>
          </p:cNvPr>
          <p:cNvCxnSpPr/>
          <p:nvPr/>
        </p:nvCxnSpPr>
        <p:spPr>
          <a:xfrm flipH="1" flipV="1">
            <a:off x="4583172" y="6589936"/>
            <a:ext cx="1035814" cy="10903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ovacia šípka 61">
            <a:extLst>
              <a:ext uri="{FF2B5EF4-FFF2-40B4-BE49-F238E27FC236}">
                <a16:creationId xmlns:a16="http://schemas.microsoft.com/office/drawing/2014/main" id="{DD743AA3-D8D0-A548-97ED-36070A7309FA}"/>
              </a:ext>
            </a:extLst>
          </p:cNvPr>
          <p:cNvCxnSpPr/>
          <p:nvPr/>
        </p:nvCxnSpPr>
        <p:spPr>
          <a:xfrm flipH="1" flipV="1">
            <a:off x="4583172" y="5190494"/>
            <a:ext cx="1035814" cy="10903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ovná spojovacia šípka 62">
            <a:extLst>
              <a:ext uri="{FF2B5EF4-FFF2-40B4-BE49-F238E27FC236}">
                <a16:creationId xmlns:a16="http://schemas.microsoft.com/office/drawing/2014/main" id="{656F5824-73BA-CF4F-9BA0-013053D548A9}"/>
              </a:ext>
            </a:extLst>
          </p:cNvPr>
          <p:cNvCxnSpPr/>
          <p:nvPr/>
        </p:nvCxnSpPr>
        <p:spPr>
          <a:xfrm flipH="1" flipV="1">
            <a:off x="4583172" y="3812436"/>
            <a:ext cx="1035814" cy="10903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lokTextu 63">
            <a:extLst>
              <a:ext uri="{FF2B5EF4-FFF2-40B4-BE49-F238E27FC236}">
                <a16:creationId xmlns:a16="http://schemas.microsoft.com/office/drawing/2014/main" id="{F8AFF6DA-7930-354A-94D2-EA03C04EB7E1}"/>
              </a:ext>
            </a:extLst>
          </p:cNvPr>
          <p:cNvSpPr txBox="1"/>
          <p:nvPr/>
        </p:nvSpPr>
        <p:spPr>
          <a:xfrm>
            <a:off x="5833533" y="6331993"/>
            <a:ext cx="2093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Listové uzly</a:t>
            </a:r>
          </a:p>
        </p:txBody>
      </p:sp>
      <p:sp>
        <p:nvSpPr>
          <p:cNvPr id="65" name="BlokTextu 64">
            <a:extLst>
              <a:ext uri="{FF2B5EF4-FFF2-40B4-BE49-F238E27FC236}">
                <a16:creationId xmlns:a16="http://schemas.microsoft.com/office/drawing/2014/main" id="{706927D8-4A0A-C249-8B75-67B4BCB72193}"/>
              </a:ext>
            </a:extLst>
          </p:cNvPr>
          <p:cNvSpPr txBox="1"/>
          <p:nvPr/>
        </p:nvSpPr>
        <p:spPr>
          <a:xfrm>
            <a:off x="5960002" y="4942497"/>
            <a:ext cx="1110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Vetvy</a:t>
            </a:r>
          </a:p>
        </p:txBody>
      </p:sp>
      <p:sp>
        <p:nvSpPr>
          <p:cNvPr id="66" name="BlokTextu 65">
            <a:extLst>
              <a:ext uri="{FF2B5EF4-FFF2-40B4-BE49-F238E27FC236}">
                <a16:creationId xmlns:a16="http://schemas.microsoft.com/office/drawing/2014/main" id="{8444F325-7B39-2740-9CD2-2441E9FE9C00}"/>
              </a:ext>
            </a:extLst>
          </p:cNvPr>
          <p:cNvSpPr txBox="1"/>
          <p:nvPr/>
        </p:nvSpPr>
        <p:spPr>
          <a:xfrm>
            <a:off x="5960002" y="3553001"/>
            <a:ext cx="2784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/>
              <a:t>Medziľahlé uzly</a:t>
            </a:r>
          </a:p>
        </p:txBody>
      </p:sp>
    </p:spTree>
    <p:extLst>
      <p:ext uri="{BB962C8B-B14F-4D97-AF65-F5344CB8AC3E}">
        <p14:creationId xmlns:p14="http://schemas.microsoft.com/office/powerpoint/2010/main" val="7583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trénovanie stromu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Rozhodovací strom je výsledkom konštrukcie rozhodovacieho stromu pomocou príkladov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Samotná tvorba stromu patrí medzi tzv. „top-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 prístupy – strom sa buduje zhora (od koreňového uzla) smerom nadol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Tzv. „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 stratégia – rozdeliť príklady podľa hodnôt atribútu, ktorý optimalizuje určité kritérium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Dôležité je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vetviť strom podľa hodnoty daného atribútu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Rozhodnúť, ako budeme (v akom poradí) vyberať atribúty pre rozdeľovanie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množiny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Rozhodnúť, kedy skončiť s rozdeľovaním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Spôsoby vetvenia atribútu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Záleží na type atribútu (ako formulovať podmienku testu pre jednotlivé typy atribútov?)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binárny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kategorický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spojitý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Záleží aj na počte jednotlivých rozdelení (koľko vetiev testu atribútu?)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binárne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viacnásobné</a:t>
            </a:r>
          </a:p>
          <a:p>
            <a:pPr marL="0" indent="0">
              <a:buNone/>
            </a:pP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vetvenie kategorických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Binárne atribúty – dve vetvy (pre každú z hodnôt)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Ostatné kategorické atribúty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Binárne rozdelenie – rozdelenie príkladov do dvoch podmnožín, potrebné nájsť vhodné rozdelenie</a:t>
            </a: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Viacnásobné rozdelenie - podľa všetkých hodnôt kategorického atribútu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DC0431F3-BF37-FD4A-A846-58E5E6EDB1E9}"/>
              </a:ext>
            </a:extLst>
          </p:cNvPr>
          <p:cNvSpPr/>
          <p:nvPr/>
        </p:nvSpPr>
        <p:spPr>
          <a:xfrm>
            <a:off x="3968834" y="570145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Veľkosť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3AB2A006-8619-EB43-97EE-D2779638E82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87856" y="644652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7B2E7AE6-AFC6-C648-B733-B89170D29E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73168" y="644652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6E1FB8C4-B463-624D-9711-D45B71C9BB9C}"/>
              </a:ext>
            </a:extLst>
          </p:cNvPr>
          <p:cNvSpPr txBox="1"/>
          <p:nvPr/>
        </p:nvSpPr>
        <p:spPr>
          <a:xfrm>
            <a:off x="2623960" y="6495216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malá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234BCB4-B59D-0A42-8A25-37567E91AE8A}"/>
              </a:ext>
            </a:extLst>
          </p:cNvPr>
          <p:cNvSpPr txBox="1"/>
          <p:nvPr/>
        </p:nvSpPr>
        <p:spPr>
          <a:xfrm>
            <a:off x="4740739" y="6826249"/>
            <a:ext cx="104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stredná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30AD133-DF17-B148-9159-8831FD6302A3}"/>
              </a:ext>
            </a:extLst>
          </p:cNvPr>
          <p:cNvSpPr txBox="1"/>
          <p:nvPr/>
        </p:nvSpPr>
        <p:spPr>
          <a:xfrm>
            <a:off x="6159072" y="6495215"/>
            <a:ext cx="7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veľká</a:t>
            </a:r>
          </a:p>
        </p:txBody>
      </p:sp>
      <p:cxnSp>
        <p:nvCxnSpPr>
          <p:cNvPr id="14" name="Priama spojnica 13">
            <a:extLst>
              <a:ext uri="{FF2B5EF4-FFF2-40B4-BE49-F238E27FC236}">
                <a16:creationId xmlns:a16="http://schemas.microsoft.com/office/drawing/2014/main" id="{2B318235-3558-5B4A-9D86-59E4B9E7ADE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73168" y="6446520"/>
            <a:ext cx="0" cy="694354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uholník 17">
            <a:extLst>
              <a:ext uri="{FF2B5EF4-FFF2-40B4-BE49-F238E27FC236}">
                <a16:creationId xmlns:a16="http://schemas.microsoft.com/office/drawing/2014/main" id="{D652C48A-0F9F-5D40-8AAE-6F28F5C8DF67}"/>
              </a:ext>
            </a:extLst>
          </p:cNvPr>
          <p:cNvSpPr/>
          <p:nvPr/>
        </p:nvSpPr>
        <p:spPr>
          <a:xfrm>
            <a:off x="3974930" y="3330110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Veľkosť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C176BBFC-BAA3-054B-AD86-C3A51E7EACD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093952" y="4075176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iama spojnica 19">
            <a:extLst>
              <a:ext uri="{FF2B5EF4-FFF2-40B4-BE49-F238E27FC236}">
                <a16:creationId xmlns:a16="http://schemas.microsoft.com/office/drawing/2014/main" id="{9C484B8A-045E-D747-A757-87CB73B43E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79264" y="4075176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E298602A-58EB-D247-9896-0620FDC59693}"/>
              </a:ext>
            </a:extLst>
          </p:cNvPr>
          <p:cNvSpPr txBox="1"/>
          <p:nvPr/>
        </p:nvSpPr>
        <p:spPr>
          <a:xfrm>
            <a:off x="1532776" y="4123872"/>
            <a:ext cx="1935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{malá, stredná}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10946EE7-E75F-7246-A8FF-057BEB86DAEB}"/>
              </a:ext>
            </a:extLst>
          </p:cNvPr>
          <p:cNvSpPr txBox="1"/>
          <p:nvPr/>
        </p:nvSpPr>
        <p:spPr>
          <a:xfrm>
            <a:off x="6165168" y="4123871"/>
            <a:ext cx="7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veľká</a:t>
            </a:r>
          </a:p>
        </p:txBody>
      </p:sp>
    </p:spTree>
    <p:extLst>
      <p:ext uri="{BB962C8B-B14F-4D97-AF65-F5344CB8AC3E}">
        <p14:creationId xmlns:p14="http://schemas.microsoft.com/office/powerpoint/2010/main" val="6091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vetvenie spojitých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93819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40" dirty="0" err="1">
                <a:latin typeface="Arial" panose="020B0604020202020204" pitchFamily="34" charset="0"/>
                <a:cs typeface="Arial" panose="020B0604020202020204" pitchFamily="34" charset="0"/>
              </a:rPr>
              <a:t>Diskretizácia</a:t>
            </a:r>
            <a:r>
              <a:rPr lang="sk-SK" sz="2240" dirty="0">
                <a:latin typeface="Arial" panose="020B0604020202020204" pitchFamily="34" charset="0"/>
                <a:cs typeface="Arial" panose="020B0604020202020204" pitchFamily="34" charset="0"/>
              </a:rPr>
              <a:t> spojitého atribútu – spojitý atribút sa transformuje na ordinálny kategorický</a:t>
            </a: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40" dirty="0">
                <a:latin typeface="Arial" panose="020B0604020202020204" pitchFamily="34" charset="0"/>
                <a:cs typeface="Arial" panose="020B0604020202020204" pitchFamily="34" charset="0"/>
              </a:rPr>
              <a:t>Binárne rozdelenie podľa hodnoty spojitého atribútu – nutnosť nájsť najlepšiu hodnotu pre rozdelenie (výpočtová náročnosť)</a:t>
            </a:r>
            <a:endParaRPr lang="sk-SK" sz="24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DC0431F3-BF37-FD4A-A846-58E5E6EDB1E9}"/>
              </a:ext>
            </a:extLst>
          </p:cNvPr>
          <p:cNvSpPr/>
          <p:nvPr/>
        </p:nvSpPr>
        <p:spPr>
          <a:xfrm>
            <a:off x="3968834" y="570145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Vek &gt; 50?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7" name="Priama spojnica 6">
            <a:extLst>
              <a:ext uri="{FF2B5EF4-FFF2-40B4-BE49-F238E27FC236}">
                <a16:creationId xmlns:a16="http://schemas.microsoft.com/office/drawing/2014/main" id="{3AB2A006-8619-EB43-97EE-D2779638E82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87856" y="644652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7B2E7AE6-AFC6-C648-B733-B89170D29E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73168" y="644652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6E1FB8C4-B463-624D-9711-D45B71C9BB9C}"/>
              </a:ext>
            </a:extLst>
          </p:cNvPr>
          <p:cNvSpPr txBox="1"/>
          <p:nvPr/>
        </p:nvSpPr>
        <p:spPr>
          <a:xfrm>
            <a:off x="2623960" y="6495216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áno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E30AD133-DF17-B148-9159-8831FD6302A3}"/>
              </a:ext>
            </a:extLst>
          </p:cNvPr>
          <p:cNvSpPr txBox="1"/>
          <p:nvPr/>
        </p:nvSpPr>
        <p:spPr>
          <a:xfrm>
            <a:off x="6159072" y="6495215"/>
            <a:ext cx="527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nie</a:t>
            </a:r>
          </a:p>
        </p:txBody>
      </p:sp>
      <p:sp>
        <p:nvSpPr>
          <p:cNvPr id="18" name="Pravouholník 17">
            <a:extLst>
              <a:ext uri="{FF2B5EF4-FFF2-40B4-BE49-F238E27FC236}">
                <a16:creationId xmlns:a16="http://schemas.microsoft.com/office/drawing/2014/main" id="{D652C48A-0F9F-5D40-8AAE-6F28F5C8DF67}"/>
              </a:ext>
            </a:extLst>
          </p:cNvPr>
          <p:cNvSpPr/>
          <p:nvPr/>
        </p:nvSpPr>
        <p:spPr>
          <a:xfrm>
            <a:off x="3974930" y="274489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Vek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C176BBFC-BAA3-054B-AD86-C3A51E7EACD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093952" y="3489960"/>
            <a:ext cx="2685312" cy="84910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iama spojnica 19">
            <a:extLst>
              <a:ext uri="{FF2B5EF4-FFF2-40B4-BE49-F238E27FC236}">
                <a16:creationId xmlns:a16="http://schemas.microsoft.com/office/drawing/2014/main" id="{9C484B8A-045E-D747-A757-87CB73B43E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79264" y="3489960"/>
            <a:ext cx="2878879" cy="849103"/>
          </a:xfrm>
          <a:prstGeom prst="line">
            <a:avLst/>
          </a:prstGeom>
          <a:ln w="412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E298602A-58EB-D247-9896-0620FDC59693}"/>
              </a:ext>
            </a:extLst>
          </p:cNvPr>
          <p:cNvSpPr txBox="1"/>
          <p:nvPr/>
        </p:nvSpPr>
        <p:spPr>
          <a:xfrm>
            <a:off x="2677009" y="3603534"/>
            <a:ext cx="532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&lt; 6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10946EE7-E75F-7246-A8FF-057BEB86DAEB}"/>
              </a:ext>
            </a:extLst>
          </p:cNvPr>
          <p:cNvSpPr txBox="1"/>
          <p:nvPr/>
        </p:nvSpPr>
        <p:spPr>
          <a:xfrm>
            <a:off x="6499504" y="3607712"/>
            <a:ext cx="675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&gt; 70</a:t>
            </a:r>
          </a:p>
        </p:txBody>
      </p:sp>
      <p:cxnSp>
        <p:nvCxnSpPr>
          <p:cNvPr id="22" name="Priama spojnica 21">
            <a:extLst>
              <a:ext uri="{FF2B5EF4-FFF2-40B4-BE49-F238E27FC236}">
                <a16:creationId xmlns:a16="http://schemas.microsoft.com/office/drawing/2014/main" id="{426B1B33-9505-DB4F-9322-FAA652BCC67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68834" y="3489960"/>
            <a:ext cx="810430" cy="792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iama spojnica 23">
            <a:extLst>
              <a:ext uri="{FF2B5EF4-FFF2-40B4-BE49-F238E27FC236}">
                <a16:creationId xmlns:a16="http://schemas.microsoft.com/office/drawing/2014/main" id="{45A822EA-3B8A-1E48-9B77-4C653221D591}"/>
              </a:ext>
            </a:extLst>
          </p:cNvPr>
          <p:cNvCxnSpPr>
            <a:cxnSpLocks/>
          </p:cNvCxnSpPr>
          <p:nvPr/>
        </p:nvCxnSpPr>
        <p:spPr>
          <a:xfrm>
            <a:off x="4773168" y="3489960"/>
            <a:ext cx="804333" cy="792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>
            <a:extLst>
              <a:ext uri="{FF2B5EF4-FFF2-40B4-BE49-F238E27FC236}">
                <a16:creationId xmlns:a16="http://schemas.microsoft.com/office/drawing/2014/main" id="{98AC18EA-07D9-D243-8E8D-C52AD00D3DE1}"/>
              </a:ext>
            </a:extLst>
          </p:cNvPr>
          <p:cNvSpPr txBox="1"/>
          <p:nvPr/>
        </p:nvSpPr>
        <p:spPr>
          <a:xfrm>
            <a:off x="3470750" y="4216838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&lt;6, 21)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759F6795-2169-A347-9BF4-3FB76152F3F7}"/>
              </a:ext>
            </a:extLst>
          </p:cNvPr>
          <p:cNvSpPr txBox="1"/>
          <p:nvPr/>
        </p:nvSpPr>
        <p:spPr>
          <a:xfrm>
            <a:off x="5065776" y="4216837"/>
            <a:ext cx="1116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&lt;21, 70)</a:t>
            </a:r>
          </a:p>
        </p:txBody>
      </p:sp>
    </p:spTree>
    <p:extLst>
      <p:ext uri="{BB962C8B-B14F-4D97-AF65-F5344CB8AC3E}">
        <p14:creationId xmlns:p14="http://schemas.microsoft.com/office/powerpoint/2010/main" val="382115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voliť poradie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Rozhodnutie, ktorý atribút najlepšie rozdeľuje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množinu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Ktorý z atribútov je vhodnejší?</a:t>
            </a:r>
          </a:p>
          <a:p>
            <a:pPr lvl="1"/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94DC09FB-9FA3-9241-BCE9-7D5F0F43403E}"/>
              </a:ext>
            </a:extLst>
          </p:cNvPr>
          <p:cNvSpPr/>
          <p:nvPr/>
        </p:nvSpPr>
        <p:spPr>
          <a:xfrm>
            <a:off x="6755868" y="3285744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Veľkosť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Pravouholník 6">
            <a:extLst>
              <a:ext uri="{FF2B5EF4-FFF2-40B4-BE49-F238E27FC236}">
                <a16:creationId xmlns:a16="http://schemas.microsoft.com/office/drawing/2014/main" id="{C1D8DE6A-4423-8246-804F-55E8F8CD93BF}"/>
              </a:ext>
            </a:extLst>
          </p:cNvPr>
          <p:cNvSpPr/>
          <p:nvPr/>
        </p:nvSpPr>
        <p:spPr>
          <a:xfrm>
            <a:off x="5304125" y="6054889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1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4</a:t>
            </a:r>
            <a:endParaRPr lang="sk-SK" sz="1600" dirty="0">
              <a:solidFill>
                <a:schemeClr val="tx1"/>
              </a:solidFill>
            </a:endParaRPr>
          </a:p>
        </p:txBody>
      </p:sp>
      <p:cxnSp>
        <p:nvCxnSpPr>
          <p:cNvPr id="9" name="Priama spojnica 8">
            <a:extLst>
              <a:ext uri="{FF2B5EF4-FFF2-40B4-BE49-F238E27FC236}">
                <a16:creationId xmlns:a16="http://schemas.microsoft.com/office/drawing/2014/main" id="{76B9887E-8FDB-8341-A653-273E21A75A02}"/>
              </a:ext>
            </a:extLst>
          </p:cNvPr>
          <p:cNvCxnSpPr>
            <a:cxnSpLocks/>
            <a:stCxn id="25" idx="0"/>
            <a:endCxn id="6" idx="2"/>
          </p:cNvCxnSpPr>
          <p:nvPr/>
        </p:nvCxnSpPr>
        <p:spPr>
          <a:xfrm flipH="1" flipV="1">
            <a:off x="7560202" y="4030810"/>
            <a:ext cx="1587232" cy="20308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riama spojnica 9">
            <a:extLst>
              <a:ext uri="{FF2B5EF4-FFF2-40B4-BE49-F238E27FC236}">
                <a16:creationId xmlns:a16="http://schemas.microsoft.com/office/drawing/2014/main" id="{136D7215-67DF-4047-AC4D-09DF7CDFD73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84212" y="4030810"/>
            <a:ext cx="1575990" cy="202407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>
            <a:extLst>
              <a:ext uri="{FF2B5EF4-FFF2-40B4-BE49-F238E27FC236}">
                <a16:creationId xmlns:a16="http://schemas.microsoft.com/office/drawing/2014/main" id="{F64323A6-79E6-754E-99B5-2B5B0B786D96}"/>
              </a:ext>
            </a:extLst>
          </p:cNvPr>
          <p:cNvSpPr txBox="1"/>
          <p:nvPr/>
        </p:nvSpPr>
        <p:spPr>
          <a:xfrm>
            <a:off x="6202295" y="4516921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malá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6E31182A-0613-BC4E-8A0C-C4A2269C362D}"/>
              </a:ext>
            </a:extLst>
          </p:cNvPr>
          <p:cNvSpPr txBox="1"/>
          <p:nvPr/>
        </p:nvSpPr>
        <p:spPr>
          <a:xfrm>
            <a:off x="8235315" y="4467980"/>
            <a:ext cx="781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veľká</a:t>
            </a:r>
          </a:p>
        </p:txBody>
      </p:sp>
      <p:sp>
        <p:nvSpPr>
          <p:cNvPr id="16" name="Pravouholník 15">
            <a:extLst>
              <a:ext uri="{FF2B5EF4-FFF2-40B4-BE49-F238E27FC236}">
                <a16:creationId xmlns:a16="http://schemas.microsoft.com/office/drawing/2014/main" id="{7161BE29-58FD-9441-858B-F772F1430716}"/>
              </a:ext>
            </a:extLst>
          </p:cNvPr>
          <p:cNvSpPr/>
          <p:nvPr/>
        </p:nvSpPr>
        <p:spPr>
          <a:xfrm>
            <a:off x="1612706" y="3275311"/>
            <a:ext cx="1608667" cy="745066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Cena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18" name="Priama spojnica 17">
            <a:extLst>
              <a:ext uri="{FF2B5EF4-FFF2-40B4-BE49-F238E27FC236}">
                <a16:creationId xmlns:a16="http://schemas.microsoft.com/office/drawing/2014/main" id="{95C5F778-EC4C-C74D-8B37-B43B396B8035}"/>
              </a:ext>
            </a:extLst>
          </p:cNvPr>
          <p:cNvCxnSpPr>
            <a:cxnSpLocks/>
            <a:stCxn id="36" idx="0"/>
            <a:endCxn id="16" idx="2"/>
          </p:cNvCxnSpPr>
          <p:nvPr/>
        </p:nvCxnSpPr>
        <p:spPr>
          <a:xfrm flipH="1" flipV="1">
            <a:off x="2417040" y="4020377"/>
            <a:ext cx="1242022" cy="206313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riama spojnica 18">
            <a:extLst>
              <a:ext uri="{FF2B5EF4-FFF2-40B4-BE49-F238E27FC236}">
                <a16:creationId xmlns:a16="http://schemas.microsoft.com/office/drawing/2014/main" id="{780C3021-065A-3540-9665-0B85F342BF0F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flipH="1">
            <a:off x="1333913" y="4020377"/>
            <a:ext cx="1083127" cy="201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E809D346-03DD-F24D-9D18-ACDC15F17041}"/>
              </a:ext>
            </a:extLst>
          </p:cNvPr>
          <p:cNvSpPr txBox="1"/>
          <p:nvPr/>
        </p:nvSpPr>
        <p:spPr>
          <a:xfrm>
            <a:off x="1027887" y="4890627"/>
            <a:ext cx="8055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Nízka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D38D963B-1266-F34E-8E0C-B80C846F21FC}"/>
              </a:ext>
            </a:extLst>
          </p:cNvPr>
          <p:cNvSpPr txBox="1"/>
          <p:nvPr/>
        </p:nvSpPr>
        <p:spPr>
          <a:xfrm>
            <a:off x="3149751" y="4890626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Vysoká</a:t>
            </a:r>
          </a:p>
        </p:txBody>
      </p: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1003FF66-E290-DA4E-9117-23434238D498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7560202" y="4030810"/>
            <a:ext cx="1" cy="2024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avouholník 23">
            <a:extLst>
              <a:ext uri="{FF2B5EF4-FFF2-40B4-BE49-F238E27FC236}">
                <a16:creationId xmlns:a16="http://schemas.microsoft.com/office/drawing/2014/main" id="{903D02F4-BF7C-0849-9EB3-A7233DB9CFDF}"/>
              </a:ext>
            </a:extLst>
          </p:cNvPr>
          <p:cNvSpPr/>
          <p:nvPr/>
        </p:nvSpPr>
        <p:spPr>
          <a:xfrm>
            <a:off x="6880116" y="6054890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7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0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25" name="Pravouholník 24">
            <a:extLst>
              <a:ext uri="{FF2B5EF4-FFF2-40B4-BE49-F238E27FC236}">
                <a16:creationId xmlns:a16="http://schemas.microsoft.com/office/drawing/2014/main" id="{7D813889-C836-D941-8731-ED541C7732EF}"/>
              </a:ext>
            </a:extLst>
          </p:cNvPr>
          <p:cNvSpPr/>
          <p:nvPr/>
        </p:nvSpPr>
        <p:spPr>
          <a:xfrm>
            <a:off x="8467347" y="6061625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1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6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14CC4C2F-FC13-A940-8344-D994B7D7631D}"/>
              </a:ext>
            </a:extLst>
          </p:cNvPr>
          <p:cNvSpPr txBox="1"/>
          <p:nvPr/>
        </p:nvSpPr>
        <p:spPr>
          <a:xfrm>
            <a:off x="7560201" y="5222717"/>
            <a:ext cx="1048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200" i="1" dirty="0">
                <a:solidFill>
                  <a:schemeClr val="tx2"/>
                </a:solidFill>
              </a:rPr>
              <a:t>stredná</a:t>
            </a:r>
          </a:p>
        </p:txBody>
      </p:sp>
      <p:sp>
        <p:nvSpPr>
          <p:cNvPr id="36" name="Pravouholník 35">
            <a:extLst>
              <a:ext uri="{FF2B5EF4-FFF2-40B4-BE49-F238E27FC236}">
                <a16:creationId xmlns:a16="http://schemas.microsoft.com/office/drawing/2014/main" id="{76E8A990-BCC8-D544-A16A-5F8C21BB4414}"/>
              </a:ext>
            </a:extLst>
          </p:cNvPr>
          <p:cNvSpPr/>
          <p:nvPr/>
        </p:nvSpPr>
        <p:spPr>
          <a:xfrm>
            <a:off x="2978975" y="6083511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5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4</a:t>
            </a:r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37" name="Pravouholník 36">
            <a:extLst>
              <a:ext uri="{FF2B5EF4-FFF2-40B4-BE49-F238E27FC236}">
                <a16:creationId xmlns:a16="http://schemas.microsoft.com/office/drawing/2014/main" id="{A402E1A6-2298-7B4C-A241-47763D2AB45A}"/>
              </a:ext>
            </a:extLst>
          </p:cNvPr>
          <p:cNvSpPr/>
          <p:nvPr/>
        </p:nvSpPr>
        <p:spPr>
          <a:xfrm>
            <a:off x="653826" y="6031428"/>
            <a:ext cx="1360173" cy="1172437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solidFill>
                  <a:schemeClr val="tx1"/>
                </a:solidFill>
              </a:rPr>
              <a:t>Class1: 3</a:t>
            </a:r>
          </a:p>
          <a:p>
            <a:pPr algn="ctr"/>
            <a:r>
              <a:rPr lang="sk-SK" sz="2400" dirty="0">
                <a:solidFill>
                  <a:schemeClr val="tx1"/>
                </a:solidFill>
              </a:rPr>
              <a:t>Class2: 6</a:t>
            </a:r>
            <a:endParaRPr lang="sk-S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5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voliť poradie atribútov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Potreba špecifikovať „</a:t>
            </a:r>
            <a:r>
              <a:rPr lang="sk-SK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impurity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“ pre uzly – vyjadruje homogenitu distribúcie tried v uzloch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Preferencia voľby atribútov, ktoré majú vysokú úroveň homogenity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Rôzne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krotériá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používané v rôznych stromových algoritmoch</a:t>
            </a:r>
          </a:p>
          <a:p>
            <a:pPr lvl="1"/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index – používaný v algoritmoch CART, SLIQ, SPRINT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Informačný zisk – používaný v algoritme ID3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Pomerový informačný zisk – používaný v algoritme C4.5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2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Rozhodovacie stromy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kedy zastaviť vetvenie?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Zastaviť ďalšie vetvenie, ak všetky príklady z daného rozdelenia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trénovacej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množine už patria do rovnakej triedy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Možné preučenie – preučenie vedie ku zložitejším stromom ako je potrebné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Zastavenie algoritmu ešte pred kompletnou expanziou stromu (pre zabránenie preučeniu)</a:t>
            </a:r>
          </a:p>
          <a:p>
            <a:pPr marL="0" indent="0">
              <a:buNone/>
            </a:pP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662</Words>
  <Application>Microsoft Macintosh PowerPoint</Application>
  <PresentationFormat>Vlastná</PresentationFormat>
  <Paragraphs>167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2019-04-10T20:34:57Z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