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6" r:id="rId1"/>
  </p:sldMasterIdLst>
  <p:notesMasterIdLst>
    <p:notesMasterId r:id="rId10"/>
  </p:notesMasterIdLst>
  <p:sldIdLst>
    <p:sldId id="303" r:id="rId2"/>
    <p:sldId id="326" r:id="rId3"/>
    <p:sldId id="332" r:id="rId4"/>
    <p:sldId id="331" r:id="rId5"/>
    <p:sldId id="329" r:id="rId6"/>
    <p:sldId id="330" r:id="rId7"/>
    <p:sldId id="333" r:id="rId8"/>
    <p:sldId id="334" r:id="rId9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6000" userDrawn="1">
          <p15:clr>
            <a:srgbClr val="A4A3A4"/>
          </p15:clr>
        </p15:guide>
        <p15:guide id="3" pos="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0078D4"/>
    <a:srgbClr val="D2D2D2"/>
    <a:srgbClr val="505050"/>
    <a:srgbClr val="2F2F2F"/>
    <a:srgbClr val="93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vetlý štýl 2 - zvýrazneni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2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92" y="952"/>
      </p:cViewPr>
      <p:guideLst>
        <p:guide orient="horz" pos="2448"/>
        <p:guide pos="600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61E44-C4C0-6344-AB31-495F47CEF0BF}" type="datetimeFigureOut">
              <a:rPr lang="sk-SK" smtClean="0"/>
              <a:t>13.4.19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D233A-E061-3B43-8767-D9DF2FC1BB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8595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C677-8E45-E141-9716-C86D7EE5D9E8}" type="datetime1">
              <a:rPr lang="sk-SK" smtClean="0"/>
              <a:t>13.4.19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8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14C0-FE52-F449-9EB9-A0FF9A2543CD}" type="datetime1">
              <a:rPr lang="sk-SK" smtClean="0"/>
              <a:t>13.4.19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3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A2FD-E00D-9848-8434-0267DBC70800}" type="datetime1">
              <a:rPr lang="sk-SK" smtClean="0"/>
              <a:t>13.4.19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2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0261-6B22-9D46-9363-FF39813EB6EC}" type="datetime1">
              <a:rPr lang="sk-SK" smtClean="0"/>
              <a:t>13.4.19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4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9737-2E3E-7648-A62E-672F14D45174}" type="datetime1">
              <a:rPr lang="sk-SK" smtClean="0"/>
              <a:t>13.4.19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5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2BCD-50BB-5C4E-9FA2-1520C47BA1A9}" type="datetime1">
              <a:rPr lang="sk-SK" smtClean="0"/>
              <a:t>13.4.19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6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8235-1A3D-8F40-84C0-D3E6FA642448}" type="datetime1">
              <a:rPr lang="sk-SK" smtClean="0"/>
              <a:t>13.4.19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7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8640-B450-0C4A-9516-6E2711D4D46C}" type="datetime1">
              <a:rPr lang="sk-SK" smtClean="0"/>
              <a:t>13.4.19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8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531D-6297-E049-BA84-34FE8FD92947}" type="datetime1">
              <a:rPr lang="sk-SK" smtClean="0"/>
              <a:t>13.4.19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1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C6F4-3FBB-2D4D-B13A-D6953AE0A3AF}" type="datetime1">
              <a:rPr lang="sk-SK" smtClean="0"/>
              <a:t>13.4.19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8A6D-C806-FE45-AB4E-63619D22D102}" type="datetime1">
              <a:rPr lang="sk-SK" smtClean="0"/>
              <a:t>13.4.19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9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0EA03-2C13-2441-AAFA-2B3D759DC539}" type="datetime1">
              <a:rPr lang="sk-SK" smtClean="0"/>
              <a:t>13.4.19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3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1</a:t>
            </a:fld>
            <a:endParaRPr lang="en-US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k-</a:t>
            </a:r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endParaRPr lang="sk-SK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84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K-</a:t>
            </a:r>
            <a:r>
              <a:rPr lang="sk-SK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Means</a:t>
            </a:r>
            <a:endParaRPr lang="sk-SK" sz="2400" b="1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Základný princíp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1" y="1957243"/>
            <a:ext cx="8993173" cy="524662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Najjednodušší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typ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zhlukovacích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algoritmov, vychádza s podobnosti (vzdialenosti) jednotlivých príkladov v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datasete</a:t>
            </a:r>
            <a:endParaRPr lang="sk-SK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Vytvorí zhluky, ktoré netvoria hierarchiu – každý zhluk je reprezentovaný reprezentantom</a:t>
            </a:r>
          </a:p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Algoritmus k-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– používa ako funkciu vzdialenosti kvadrát euklidovskej vzdialenosti</a:t>
            </a:r>
          </a:p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V tomto prípade je potom reprezentantom zhluku </a:t>
            </a:r>
            <a:r>
              <a:rPr lang="sk-SK" sz="2400" b="1" dirty="0">
                <a:latin typeface="Arial" panose="020B0604020202020204" pitchFamily="34" charset="0"/>
                <a:cs typeface="Arial" panose="020B0604020202020204" pitchFamily="34" charset="0"/>
              </a:rPr>
              <a:t>aritmetický priemer 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príkladov patriacich do daného zhluku</a:t>
            </a:r>
          </a:p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Kroky algoritmu:</a:t>
            </a:r>
          </a:p>
          <a:p>
            <a:pPr marL="960120" lvl="1" indent="-457200">
              <a:buFont typeface="+mj-lt"/>
              <a:buAutoNum type="arabicPeriod"/>
            </a:pPr>
            <a:r>
              <a:rPr lang="sk-SK" sz="1960" dirty="0">
                <a:latin typeface="Arial" panose="020B0604020202020204" pitchFamily="34" charset="0"/>
                <a:cs typeface="Arial" panose="020B0604020202020204" pitchFamily="34" charset="0"/>
              </a:rPr>
              <a:t>Inicializácia úvodných reprezentantov zhluku</a:t>
            </a:r>
          </a:p>
          <a:p>
            <a:pPr marL="960120" lvl="1" indent="-457200">
              <a:buFont typeface="+mj-lt"/>
              <a:buAutoNum type="arabicPeriod"/>
            </a:pPr>
            <a:r>
              <a:rPr lang="sk-SK" sz="1960" dirty="0">
                <a:latin typeface="Arial" panose="020B0604020202020204" pitchFamily="34" charset="0"/>
                <a:cs typeface="Arial" panose="020B0604020202020204" pitchFamily="34" charset="0"/>
              </a:rPr>
              <a:t>Krok priradenia</a:t>
            </a:r>
          </a:p>
          <a:p>
            <a:pPr marL="960120" lvl="1" indent="-457200">
              <a:buFont typeface="+mj-lt"/>
              <a:buAutoNum type="arabicPeriod"/>
            </a:pPr>
            <a:r>
              <a:rPr lang="sk-SK" sz="1960" dirty="0">
                <a:latin typeface="Arial" panose="020B0604020202020204" pitchFamily="34" charset="0"/>
                <a:cs typeface="Arial" panose="020B0604020202020204" pitchFamily="34" charset="0"/>
              </a:rPr>
              <a:t>Krok optimalizácie</a:t>
            </a:r>
          </a:p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Kroky 2 a 3 sa opakujú dovtedy, pokiaľ sme už nedosiahli stanovený počet iterácií alebo sa už centrá zhlukov nemenia svoju pozíciu</a:t>
            </a:r>
          </a:p>
          <a:p>
            <a:endParaRPr lang="sk-SK" sz="1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92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K-</a:t>
            </a:r>
            <a:r>
              <a:rPr lang="sk-SK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Means</a:t>
            </a:r>
            <a:endParaRPr lang="sk-SK" sz="2400" b="1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Základný princíp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4198288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Štandardný algoritmus pre k-</a:t>
            </a:r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1. Inicializácia K centier zhlukov (</a:t>
            </a:r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centroidov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2. Priradenie každej inštancie (vektora) k najbližšiemu </a:t>
            </a:r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centroidu</a:t>
            </a:r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3. Prepočítanie </a:t>
            </a:r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centroidov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 ako priemerných hodnôt inštancií zo zhluku</a:t>
            </a: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Skupina 3">
            <a:extLst>
              <a:ext uri="{FF2B5EF4-FFF2-40B4-BE49-F238E27FC236}">
                <a16:creationId xmlns:a16="http://schemas.microsoft.com/office/drawing/2014/main" id="{73F2B65C-CCA3-AB46-B7C4-50C37F5FC32A}"/>
              </a:ext>
            </a:extLst>
          </p:cNvPr>
          <p:cNvGrpSpPr/>
          <p:nvPr/>
        </p:nvGrpSpPr>
        <p:grpSpPr>
          <a:xfrm>
            <a:off x="5049360" y="2135824"/>
            <a:ext cx="4114800" cy="3500755"/>
            <a:chOff x="5049360" y="2135824"/>
            <a:chExt cx="4114800" cy="3500755"/>
          </a:xfrm>
        </p:grpSpPr>
        <p:grpSp>
          <p:nvGrpSpPr>
            <p:cNvPr id="32" name="Skupina 31">
              <a:extLst>
                <a:ext uri="{FF2B5EF4-FFF2-40B4-BE49-F238E27FC236}">
                  <a16:creationId xmlns:a16="http://schemas.microsoft.com/office/drawing/2014/main" id="{79DD4FE2-0B1A-6D48-8C30-D41FAA103C7A}"/>
                </a:ext>
              </a:extLst>
            </p:cNvPr>
            <p:cNvGrpSpPr/>
            <p:nvPr/>
          </p:nvGrpSpPr>
          <p:grpSpPr>
            <a:xfrm>
              <a:off x="5049360" y="2135824"/>
              <a:ext cx="4114800" cy="3500755"/>
              <a:chOff x="5597611" y="2835877"/>
              <a:chExt cx="3089189" cy="2737020"/>
            </a:xfrm>
          </p:grpSpPr>
          <p:cxnSp>
            <p:nvCxnSpPr>
              <p:cNvPr id="33" name="Straight Arrow Connector 5">
                <a:extLst>
                  <a:ext uri="{FF2B5EF4-FFF2-40B4-BE49-F238E27FC236}">
                    <a16:creationId xmlns:a16="http://schemas.microsoft.com/office/drawing/2014/main" id="{33236784-68D3-834B-93B3-14F9467AD1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97611" y="2835877"/>
                <a:ext cx="0" cy="273702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6">
                <a:extLst>
                  <a:ext uri="{FF2B5EF4-FFF2-40B4-BE49-F238E27FC236}">
                    <a16:creationId xmlns:a16="http://schemas.microsoft.com/office/drawing/2014/main" id="{450BFC95-3A62-DF42-8206-CC7A195A2E03}"/>
                  </a:ext>
                </a:extLst>
              </p:cNvPr>
              <p:cNvCxnSpPr/>
              <p:nvPr/>
            </p:nvCxnSpPr>
            <p:spPr>
              <a:xfrm flipV="1">
                <a:off x="5597611" y="5560541"/>
                <a:ext cx="3089189" cy="12356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11">
                <a:extLst>
                  <a:ext uri="{FF2B5EF4-FFF2-40B4-BE49-F238E27FC236}">
                    <a16:creationId xmlns:a16="http://schemas.microsoft.com/office/drawing/2014/main" id="{C4E5E1DE-CEA6-F044-92C4-FAA580DD8161}"/>
                  </a:ext>
                </a:extLst>
              </p:cNvPr>
              <p:cNvSpPr/>
              <p:nvPr/>
            </p:nvSpPr>
            <p:spPr>
              <a:xfrm>
                <a:off x="6019800" y="3509319"/>
                <a:ext cx="109151" cy="123567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6" name="Oval 12">
                <a:extLst>
                  <a:ext uri="{FF2B5EF4-FFF2-40B4-BE49-F238E27FC236}">
                    <a16:creationId xmlns:a16="http://schemas.microsoft.com/office/drawing/2014/main" id="{A9664644-0881-CA4A-A137-DDE6BD654F2D}"/>
                  </a:ext>
                </a:extLst>
              </p:cNvPr>
              <p:cNvSpPr/>
              <p:nvPr/>
            </p:nvSpPr>
            <p:spPr>
              <a:xfrm>
                <a:off x="6131011" y="3373761"/>
                <a:ext cx="109151" cy="123567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13">
                <a:extLst>
                  <a:ext uri="{FF2B5EF4-FFF2-40B4-BE49-F238E27FC236}">
                    <a16:creationId xmlns:a16="http://schemas.microsoft.com/office/drawing/2014/main" id="{74E2F8C5-4E6E-6741-9B55-EF06531BF4C1}"/>
                  </a:ext>
                </a:extLst>
              </p:cNvPr>
              <p:cNvSpPr/>
              <p:nvPr/>
            </p:nvSpPr>
            <p:spPr>
              <a:xfrm>
                <a:off x="6415671" y="3366230"/>
                <a:ext cx="109151" cy="123567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Oval 14">
                <a:extLst>
                  <a:ext uri="{FF2B5EF4-FFF2-40B4-BE49-F238E27FC236}">
                    <a16:creationId xmlns:a16="http://schemas.microsoft.com/office/drawing/2014/main" id="{9980F1AD-0651-AC44-808F-2EAD538B1063}"/>
                  </a:ext>
                </a:extLst>
              </p:cNvPr>
              <p:cNvSpPr/>
              <p:nvPr/>
            </p:nvSpPr>
            <p:spPr>
              <a:xfrm>
                <a:off x="6185586" y="3739614"/>
                <a:ext cx="109151" cy="123567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Oval 15">
                <a:extLst>
                  <a:ext uri="{FF2B5EF4-FFF2-40B4-BE49-F238E27FC236}">
                    <a16:creationId xmlns:a16="http://schemas.microsoft.com/office/drawing/2014/main" id="{9D410AEA-A900-4846-9367-E5A77BCB0931}"/>
                  </a:ext>
                </a:extLst>
              </p:cNvPr>
              <p:cNvSpPr/>
              <p:nvPr/>
            </p:nvSpPr>
            <p:spPr>
              <a:xfrm>
                <a:off x="6422423" y="3739614"/>
                <a:ext cx="109151" cy="123567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20">
                <a:extLst>
                  <a:ext uri="{FF2B5EF4-FFF2-40B4-BE49-F238E27FC236}">
                    <a16:creationId xmlns:a16="http://schemas.microsoft.com/office/drawing/2014/main" id="{990E30C5-9B60-0649-A257-CEBBDC8D6B5B}"/>
                  </a:ext>
                </a:extLst>
              </p:cNvPr>
              <p:cNvSpPr/>
              <p:nvPr/>
            </p:nvSpPr>
            <p:spPr>
              <a:xfrm>
                <a:off x="7527324" y="3677830"/>
                <a:ext cx="109151" cy="123567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21">
                <a:extLst>
                  <a:ext uri="{FF2B5EF4-FFF2-40B4-BE49-F238E27FC236}">
                    <a16:creationId xmlns:a16="http://schemas.microsoft.com/office/drawing/2014/main" id="{E5AE2133-4CAF-424E-9EA4-5859BAA5D978}"/>
                  </a:ext>
                </a:extLst>
              </p:cNvPr>
              <p:cNvSpPr/>
              <p:nvPr/>
            </p:nvSpPr>
            <p:spPr>
              <a:xfrm>
                <a:off x="7777548" y="3435544"/>
                <a:ext cx="109151" cy="123567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Oval 22">
                <a:extLst>
                  <a:ext uri="{FF2B5EF4-FFF2-40B4-BE49-F238E27FC236}">
                    <a16:creationId xmlns:a16="http://schemas.microsoft.com/office/drawing/2014/main" id="{C07DBF46-2786-7644-9373-B5022B3EA727}"/>
                  </a:ext>
                </a:extLst>
              </p:cNvPr>
              <p:cNvSpPr/>
              <p:nvPr/>
            </p:nvSpPr>
            <p:spPr>
              <a:xfrm>
                <a:off x="8044361" y="3549335"/>
                <a:ext cx="109151" cy="123567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Oval 23">
                <a:extLst>
                  <a:ext uri="{FF2B5EF4-FFF2-40B4-BE49-F238E27FC236}">
                    <a16:creationId xmlns:a16="http://schemas.microsoft.com/office/drawing/2014/main" id="{DE1880B0-2C0B-934A-9DCF-8CE00608D276}"/>
                  </a:ext>
                </a:extLst>
              </p:cNvPr>
              <p:cNvSpPr/>
              <p:nvPr/>
            </p:nvSpPr>
            <p:spPr>
              <a:xfrm>
                <a:off x="7832123" y="3940775"/>
                <a:ext cx="109151" cy="123567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Oval 24">
                <a:extLst>
                  <a:ext uri="{FF2B5EF4-FFF2-40B4-BE49-F238E27FC236}">
                    <a16:creationId xmlns:a16="http://schemas.microsoft.com/office/drawing/2014/main" id="{B426374A-D501-EE41-B1E1-A3B61461B58E}"/>
                  </a:ext>
                </a:extLst>
              </p:cNvPr>
              <p:cNvSpPr/>
              <p:nvPr/>
            </p:nvSpPr>
            <p:spPr>
              <a:xfrm>
                <a:off x="6439928" y="4811861"/>
                <a:ext cx="109151" cy="123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Oval 25">
                <a:extLst>
                  <a:ext uri="{FF2B5EF4-FFF2-40B4-BE49-F238E27FC236}">
                    <a16:creationId xmlns:a16="http://schemas.microsoft.com/office/drawing/2014/main" id="{86C92834-15AF-8A43-BF1C-81345E8808E2}"/>
                  </a:ext>
                </a:extLst>
              </p:cNvPr>
              <p:cNvSpPr/>
              <p:nvPr/>
            </p:nvSpPr>
            <p:spPr>
              <a:xfrm>
                <a:off x="6546505" y="5129143"/>
                <a:ext cx="109151" cy="123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Oval 26">
                <a:extLst>
                  <a:ext uri="{FF2B5EF4-FFF2-40B4-BE49-F238E27FC236}">
                    <a16:creationId xmlns:a16="http://schemas.microsoft.com/office/drawing/2014/main" id="{CCDAB339-CC2A-3B4F-801D-21AA10B02D51}"/>
                  </a:ext>
                </a:extLst>
              </p:cNvPr>
              <p:cNvSpPr/>
              <p:nvPr/>
            </p:nvSpPr>
            <p:spPr>
              <a:xfrm>
                <a:off x="6736490" y="4727116"/>
                <a:ext cx="109151" cy="123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Oval 27">
                <a:extLst>
                  <a:ext uri="{FF2B5EF4-FFF2-40B4-BE49-F238E27FC236}">
                    <a16:creationId xmlns:a16="http://schemas.microsoft.com/office/drawing/2014/main" id="{6808894F-7086-AA46-8558-9CF5DCCAE132}"/>
                  </a:ext>
                </a:extLst>
              </p:cNvPr>
              <p:cNvSpPr/>
              <p:nvPr/>
            </p:nvSpPr>
            <p:spPr>
              <a:xfrm>
                <a:off x="7033053" y="4765939"/>
                <a:ext cx="109151" cy="123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Oval 28">
                <a:extLst>
                  <a:ext uri="{FF2B5EF4-FFF2-40B4-BE49-F238E27FC236}">
                    <a16:creationId xmlns:a16="http://schemas.microsoft.com/office/drawing/2014/main" id="{711DE5F7-99C4-FB4B-8D37-EAB45C74F41D}"/>
                  </a:ext>
                </a:extLst>
              </p:cNvPr>
              <p:cNvSpPr/>
              <p:nvPr/>
            </p:nvSpPr>
            <p:spPr>
              <a:xfrm>
                <a:off x="6800333" y="5101456"/>
                <a:ext cx="109151" cy="123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Oval 25">
              <a:extLst>
                <a:ext uri="{FF2B5EF4-FFF2-40B4-BE49-F238E27FC236}">
                  <a16:creationId xmlns:a16="http://schemas.microsoft.com/office/drawing/2014/main" id="{8845C8CF-18FA-804E-85AA-B0DD67C95DA3}"/>
                </a:ext>
              </a:extLst>
            </p:cNvPr>
            <p:cNvSpPr/>
            <p:nvPr/>
          </p:nvSpPr>
          <p:spPr>
            <a:xfrm>
              <a:off x="6427609" y="4806249"/>
              <a:ext cx="145389" cy="158047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5">
              <a:extLst>
                <a:ext uri="{FF2B5EF4-FFF2-40B4-BE49-F238E27FC236}">
                  <a16:creationId xmlns:a16="http://schemas.microsoft.com/office/drawing/2014/main" id="{CD62C35B-5ACC-BF48-AC3E-56EC4AC0CE16}"/>
                </a:ext>
              </a:extLst>
            </p:cNvPr>
            <p:cNvSpPr/>
            <p:nvPr/>
          </p:nvSpPr>
          <p:spPr>
            <a:xfrm>
              <a:off x="7050359" y="4954564"/>
              <a:ext cx="145389" cy="158047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3B41A04-B6D6-8646-ABDE-0E72E217B80C}"/>
                </a:ext>
              </a:extLst>
            </p:cNvPr>
            <p:cNvSpPr/>
            <p:nvPr/>
          </p:nvSpPr>
          <p:spPr>
            <a:xfrm>
              <a:off x="6618087" y="5373800"/>
              <a:ext cx="145389" cy="158047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248E8E2E-7D90-864F-8850-63E600792D55}"/>
                </a:ext>
              </a:extLst>
            </p:cNvPr>
            <p:cNvSpPr/>
            <p:nvPr/>
          </p:nvSpPr>
          <p:spPr>
            <a:xfrm>
              <a:off x="5998849" y="5060303"/>
              <a:ext cx="145389" cy="158047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5">
              <a:extLst>
                <a:ext uri="{FF2B5EF4-FFF2-40B4-BE49-F238E27FC236}">
                  <a16:creationId xmlns:a16="http://schemas.microsoft.com/office/drawing/2014/main" id="{5017DC94-0C71-564B-80A3-03A8090E3D30}"/>
                </a:ext>
              </a:extLst>
            </p:cNvPr>
            <p:cNvSpPr/>
            <p:nvPr/>
          </p:nvSpPr>
          <p:spPr>
            <a:xfrm>
              <a:off x="6711214" y="4784458"/>
              <a:ext cx="145389" cy="158047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1">
              <a:extLst>
                <a:ext uri="{FF2B5EF4-FFF2-40B4-BE49-F238E27FC236}">
                  <a16:creationId xmlns:a16="http://schemas.microsoft.com/office/drawing/2014/main" id="{29BA4DF6-7354-C049-BCD1-0DCC86813BD7}"/>
                </a:ext>
              </a:extLst>
            </p:cNvPr>
            <p:cNvSpPr/>
            <p:nvPr/>
          </p:nvSpPr>
          <p:spPr>
            <a:xfrm>
              <a:off x="8025729" y="3186014"/>
              <a:ext cx="145389" cy="1580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1">
              <a:extLst>
                <a:ext uri="{FF2B5EF4-FFF2-40B4-BE49-F238E27FC236}">
                  <a16:creationId xmlns:a16="http://schemas.microsoft.com/office/drawing/2014/main" id="{D637BDC9-9A67-2145-8230-0ED43E7BF8FC}"/>
                </a:ext>
              </a:extLst>
            </p:cNvPr>
            <p:cNvSpPr/>
            <p:nvPr/>
          </p:nvSpPr>
          <p:spPr>
            <a:xfrm>
              <a:off x="8207036" y="3420981"/>
              <a:ext cx="145389" cy="1580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21">
              <a:extLst>
                <a:ext uri="{FF2B5EF4-FFF2-40B4-BE49-F238E27FC236}">
                  <a16:creationId xmlns:a16="http://schemas.microsoft.com/office/drawing/2014/main" id="{A6CF50A4-C90B-E846-8399-EC57B29D9E02}"/>
                </a:ext>
              </a:extLst>
            </p:cNvPr>
            <p:cNvSpPr/>
            <p:nvPr/>
          </p:nvSpPr>
          <p:spPr>
            <a:xfrm>
              <a:off x="7692432" y="3520476"/>
              <a:ext cx="145389" cy="1580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21">
              <a:extLst>
                <a:ext uri="{FF2B5EF4-FFF2-40B4-BE49-F238E27FC236}">
                  <a16:creationId xmlns:a16="http://schemas.microsoft.com/office/drawing/2014/main" id="{27601FC2-7B98-CB4F-B6D7-9E5C14FAC5F8}"/>
                </a:ext>
              </a:extLst>
            </p:cNvPr>
            <p:cNvSpPr/>
            <p:nvPr/>
          </p:nvSpPr>
          <p:spPr>
            <a:xfrm>
              <a:off x="7677346" y="3041681"/>
              <a:ext cx="145389" cy="1580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21">
              <a:extLst>
                <a:ext uri="{FF2B5EF4-FFF2-40B4-BE49-F238E27FC236}">
                  <a16:creationId xmlns:a16="http://schemas.microsoft.com/office/drawing/2014/main" id="{1DA28CEF-E321-BC4D-963F-ED3292CDB476}"/>
                </a:ext>
              </a:extLst>
            </p:cNvPr>
            <p:cNvSpPr/>
            <p:nvPr/>
          </p:nvSpPr>
          <p:spPr>
            <a:xfrm>
              <a:off x="8207036" y="2893190"/>
              <a:ext cx="145389" cy="1580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21">
              <a:extLst>
                <a:ext uri="{FF2B5EF4-FFF2-40B4-BE49-F238E27FC236}">
                  <a16:creationId xmlns:a16="http://schemas.microsoft.com/office/drawing/2014/main" id="{4B05455D-DE12-5845-A353-08E6F8D89248}"/>
                </a:ext>
              </a:extLst>
            </p:cNvPr>
            <p:cNvSpPr/>
            <p:nvPr/>
          </p:nvSpPr>
          <p:spPr>
            <a:xfrm>
              <a:off x="7819773" y="3348749"/>
              <a:ext cx="145389" cy="1580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21">
              <a:extLst>
                <a:ext uri="{FF2B5EF4-FFF2-40B4-BE49-F238E27FC236}">
                  <a16:creationId xmlns:a16="http://schemas.microsoft.com/office/drawing/2014/main" id="{042BC6E9-51E2-474D-B3F9-AAD3CB59B226}"/>
                </a:ext>
              </a:extLst>
            </p:cNvPr>
            <p:cNvSpPr/>
            <p:nvPr/>
          </p:nvSpPr>
          <p:spPr>
            <a:xfrm>
              <a:off x="8280635" y="3786741"/>
              <a:ext cx="145389" cy="1580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21">
              <a:extLst>
                <a:ext uri="{FF2B5EF4-FFF2-40B4-BE49-F238E27FC236}">
                  <a16:creationId xmlns:a16="http://schemas.microsoft.com/office/drawing/2014/main" id="{90142863-56D5-0E4D-AD98-657804752D69}"/>
                </a:ext>
              </a:extLst>
            </p:cNvPr>
            <p:cNvSpPr/>
            <p:nvPr/>
          </p:nvSpPr>
          <p:spPr>
            <a:xfrm>
              <a:off x="8352425" y="3300454"/>
              <a:ext cx="145389" cy="1580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13">
              <a:extLst>
                <a:ext uri="{FF2B5EF4-FFF2-40B4-BE49-F238E27FC236}">
                  <a16:creationId xmlns:a16="http://schemas.microsoft.com/office/drawing/2014/main" id="{8AB9633B-8695-ED4B-BA91-3C238525CBF3}"/>
                </a:ext>
              </a:extLst>
            </p:cNvPr>
            <p:cNvSpPr/>
            <p:nvPr/>
          </p:nvSpPr>
          <p:spPr>
            <a:xfrm>
              <a:off x="6300411" y="3149581"/>
              <a:ext cx="145389" cy="158047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13">
              <a:extLst>
                <a:ext uri="{FF2B5EF4-FFF2-40B4-BE49-F238E27FC236}">
                  <a16:creationId xmlns:a16="http://schemas.microsoft.com/office/drawing/2014/main" id="{AE35F1CB-24BE-A948-A783-AA106D6C0AAF}"/>
                </a:ext>
              </a:extLst>
            </p:cNvPr>
            <p:cNvSpPr/>
            <p:nvPr/>
          </p:nvSpPr>
          <p:spPr>
            <a:xfrm>
              <a:off x="6076433" y="3190174"/>
              <a:ext cx="145389" cy="158047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13">
              <a:extLst>
                <a:ext uri="{FF2B5EF4-FFF2-40B4-BE49-F238E27FC236}">
                  <a16:creationId xmlns:a16="http://schemas.microsoft.com/office/drawing/2014/main" id="{6AF810FF-4685-ED4D-838A-7176063BEFB0}"/>
                </a:ext>
              </a:extLst>
            </p:cNvPr>
            <p:cNvSpPr/>
            <p:nvPr/>
          </p:nvSpPr>
          <p:spPr>
            <a:xfrm>
              <a:off x="5985780" y="2955444"/>
              <a:ext cx="145389" cy="158047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13">
              <a:extLst>
                <a:ext uri="{FF2B5EF4-FFF2-40B4-BE49-F238E27FC236}">
                  <a16:creationId xmlns:a16="http://schemas.microsoft.com/office/drawing/2014/main" id="{1EE003A5-5D0A-2D49-A2E5-52178DF0AE8F}"/>
                </a:ext>
              </a:extLst>
            </p:cNvPr>
            <p:cNvSpPr/>
            <p:nvPr/>
          </p:nvSpPr>
          <p:spPr>
            <a:xfrm>
              <a:off x="6321549" y="3403777"/>
              <a:ext cx="145389" cy="158047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13">
              <a:extLst>
                <a:ext uri="{FF2B5EF4-FFF2-40B4-BE49-F238E27FC236}">
                  <a16:creationId xmlns:a16="http://schemas.microsoft.com/office/drawing/2014/main" id="{657B6A62-2852-3D42-8DDB-F6F6F4F103A5}"/>
                </a:ext>
              </a:extLst>
            </p:cNvPr>
            <p:cNvSpPr/>
            <p:nvPr/>
          </p:nvSpPr>
          <p:spPr>
            <a:xfrm>
              <a:off x="6445800" y="2801249"/>
              <a:ext cx="145389" cy="158047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13">
              <a:extLst>
                <a:ext uri="{FF2B5EF4-FFF2-40B4-BE49-F238E27FC236}">
                  <a16:creationId xmlns:a16="http://schemas.microsoft.com/office/drawing/2014/main" id="{0F863481-4E21-974F-B495-36F89EB3AD55}"/>
                </a:ext>
              </a:extLst>
            </p:cNvPr>
            <p:cNvSpPr/>
            <p:nvPr/>
          </p:nvSpPr>
          <p:spPr>
            <a:xfrm>
              <a:off x="5587225" y="3252621"/>
              <a:ext cx="145389" cy="158047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Oval 13">
              <a:extLst>
                <a:ext uri="{FF2B5EF4-FFF2-40B4-BE49-F238E27FC236}">
                  <a16:creationId xmlns:a16="http://schemas.microsoft.com/office/drawing/2014/main" id="{0E50A107-0C25-B44A-B8E9-8B6A980B7E50}"/>
                </a:ext>
              </a:extLst>
            </p:cNvPr>
            <p:cNvSpPr/>
            <p:nvPr/>
          </p:nvSpPr>
          <p:spPr>
            <a:xfrm>
              <a:off x="5969553" y="3530201"/>
              <a:ext cx="145389" cy="158047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493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K-</a:t>
            </a:r>
            <a:r>
              <a:rPr lang="sk-SK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Means</a:t>
            </a:r>
            <a:endParaRPr lang="sk-SK" sz="2400" b="1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algoritmus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4198288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Štandardný algoritmus pre k-</a:t>
            </a:r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sk-SK" sz="1800" b="1" dirty="0">
                <a:latin typeface="Arial" panose="020B0604020202020204" pitchFamily="34" charset="0"/>
                <a:cs typeface="Arial" panose="020B0604020202020204" pitchFamily="34" charset="0"/>
              </a:rPr>
              <a:t>1. Inicializácia K centier zhlukov (</a:t>
            </a:r>
            <a:r>
              <a:rPr lang="sk-SK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centroidov</a:t>
            </a:r>
            <a:r>
              <a:rPr lang="sk-SK" sz="1800" b="1" dirty="0">
                <a:latin typeface="Arial" panose="020B0604020202020204" pitchFamily="34" charset="0"/>
                <a:cs typeface="Arial" panose="020B0604020202020204" pitchFamily="34" charset="0"/>
              </a:rPr>
              <a:t>) – 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náhodným výberom definovaného počtu </a:t>
            </a:r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centroidov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 (podľa parametra </a:t>
            </a:r>
            <a:r>
              <a:rPr lang="sk-SK" sz="18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sk-SK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2. Priradenie každej inštancie (vektora) k najbližšiemu </a:t>
            </a:r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centroidu</a:t>
            </a:r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3. Prepočítanie </a:t>
            </a:r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centroidov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 ako priemerných hodnôt inštancií zo zhluku</a:t>
            </a: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CD6DE29F-AE8B-B94C-8329-80F06D2B5621}"/>
              </a:ext>
            </a:extLst>
          </p:cNvPr>
          <p:cNvGrpSpPr/>
          <p:nvPr/>
        </p:nvGrpSpPr>
        <p:grpSpPr>
          <a:xfrm>
            <a:off x="5029200" y="2120882"/>
            <a:ext cx="4114800" cy="3452014"/>
            <a:chOff x="5597611" y="2835876"/>
            <a:chExt cx="3089189" cy="2737021"/>
          </a:xfrm>
        </p:grpSpPr>
        <p:cxnSp>
          <p:nvCxnSpPr>
            <p:cNvPr id="11" name="Straight Arrow Connector 5">
              <a:extLst>
                <a:ext uri="{FF2B5EF4-FFF2-40B4-BE49-F238E27FC236}">
                  <a16:creationId xmlns:a16="http://schemas.microsoft.com/office/drawing/2014/main" id="{1FE6A82D-5897-C34C-BCB5-F3D795580F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7611" y="2835876"/>
              <a:ext cx="0" cy="2737021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6">
              <a:extLst>
                <a:ext uri="{FF2B5EF4-FFF2-40B4-BE49-F238E27FC236}">
                  <a16:creationId xmlns:a16="http://schemas.microsoft.com/office/drawing/2014/main" id="{8D1126A7-3D26-6742-8A94-D3871975B0A9}"/>
                </a:ext>
              </a:extLst>
            </p:cNvPr>
            <p:cNvCxnSpPr/>
            <p:nvPr/>
          </p:nvCxnSpPr>
          <p:spPr>
            <a:xfrm flipV="1">
              <a:off x="5597611" y="5560541"/>
              <a:ext cx="3089189" cy="12356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EA0BE6BF-073B-234E-B7AB-40BD88C7D34E}"/>
                </a:ext>
              </a:extLst>
            </p:cNvPr>
            <p:cNvSpPr/>
            <p:nvPr/>
          </p:nvSpPr>
          <p:spPr>
            <a:xfrm>
              <a:off x="6019800" y="3509319"/>
              <a:ext cx="109151" cy="123567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" name="Oval 12">
              <a:extLst>
                <a:ext uri="{FF2B5EF4-FFF2-40B4-BE49-F238E27FC236}">
                  <a16:creationId xmlns:a16="http://schemas.microsoft.com/office/drawing/2014/main" id="{A9715E8C-2482-D54D-B770-93A2BEC1DF8A}"/>
                </a:ext>
              </a:extLst>
            </p:cNvPr>
            <p:cNvSpPr/>
            <p:nvPr/>
          </p:nvSpPr>
          <p:spPr>
            <a:xfrm>
              <a:off x="6131011" y="3373761"/>
              <a:ext cx="109151" cy="123567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3">
              <a:extLst>
                <a:ext uri="{FF2B5EF4-FFF2-40B4-BE49-F238E27FC236}">
                  <a16:creationId xmlns:a16="http://schemas.microsoft.com/office/drawing/2014/main" id="{5BDF947A-CD03-6647-A18F-6F6E9BD7943C}"/>
                </a:ext>
              </a:extLst>
            </p:cNvPr>
            <p:cNvSpPr/>
            <p:nvPr/>
          </p:nvSpPr>
          <p:spPr>
            <a:xfrm>
              <a:off x="6422424" y="3509318"/>
              <a:ext cx="109151" cy="123567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4">
              <a:extLst>
                <a:ext uri="{FF2B5EF4-FFF2-40B4-BE49-F238E27FC236}">
                  <a16:creationId xmlns:a16="http://schemas.microsoft.com/office/drawing/2014/main" id="{C54F790B-06DE-0F47-B81F-D502F52552FF}"/>
                </a:ext>
              </a:extLst>
            </p:cNvPr>
            <p:cNvSpPr/>
            <p:nvPr/>
          </p:nvSpPr>
          <p:spPr>
            <a:xfrm>
              <a:off x="6185586" y="3739614"/>
              <a:ext cx="109151" cy="123567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5">
              <a:extLst>
                <a:ext uri="{FF2B5EF4-FFF2-40B4-BE49-F238E27FC236}">
                  <a16:creationId xmlns:a16="http://schemas.microsoft.com/office/drawing/2014/main" id="{37A0920B-F134-F94C-8FE7-B53A46973CED}"/>
                </a:ext>
              </a:extLst>
            </p:cNvPr>
            <p:cNvSpPr/>
            <p:nvPr/>
          </p:nvSpPr>
          <p:spPr>
            <a:xfrm>
              <a:off x="6422423" y="3739614"/>
              <a:ext cx="109151" cy="123567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20">
              <a:extLst>
                <a:ext uri="{FF2B5EF4-FFF2-40B4-BE49-F238E27FC236}">
                  <a16:creationId xmlns:a16="http://schemas.microsoft.com/office/drawing/2014/main" id="{34B8E267-364E-B442-AD9A-9E7C270DCC73}"/>
                </a:ext>
              </a:extLst>
            </p:cNvPr>
            <p:cNvSpPr/>
            <p:nvPr/>
          </p:nvSpPr>
          <p:spPr>
            <a:xfrm>
              <a:off x="7527324" y="3677830"/>
              <a:ext cx="109151" cy="12356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1">
              <a:extLst>
                <a:ext uri="{FF2B5EF4-FFF2-40B4-BE49-F238E27FC236}">
                  <a16:creationId xmlns:a16="http://schemas.microsoft.com/office/drawing/2014/main" id="{BEBCECCE-AF02-9941-9F3B-C27DCA9BE26B}"/>
                </a:ext>
              </a:extLst>
            </p:cNvPr>
            <p:cNvSpPr/>
            <p:nvPr/>
          </p:nvSpPr>
          <p:spPr>
            <a:xfrm>
              <a:off x="7777548" y="3435544"/>
              <a:ext cx="109151" cy="12356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2">
              <a:extLst>
                <a:ext uri="{FF2B5EF4-FFF2-40B4-BE49-F238E27FC236}">
                  <a16:creationId xmlns:a16="http://schemas.microsoft.com/office/drawing/2014/main" id="{BAA8FB99-978A-B543-92A8-2F1078BC640A}"/>
                </a:ext>
              </a:extLst>
            </p:cNvPr>
            <p:cNvSpPr/>
            <p:nvPr/>
          </p:nvSpPr>
          <p:spPr>
            <a:xfrm>
              <a:off x="7984524" y="3677830"/>
              <a:ext cx="109151" cy="12356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3">
              <a:extLst>
                <a:ext uri="{FF2B5EF4-FFF2-40B4-BE49-F238E27FC236}">
                  <a16:creationId xmlns:a16="http://schemas.microsoft.com/office/drawing/2014/main" id="{1DDC79EA-98E3-044B-99C1-BDD997E2A243}"/>
                </a:ext>
              </a:extLst>
            </p:cNvPr>
            <p:cNvSpPr/>
            <p:nvPr/>
          </p:nvSpPr>
          <p:spPr>
            <a:xfrm>
              <a:off x="7832123" y="3940775"/>
              <a:ext cx="109151" cy="123567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4">
              <a:extLst>
                <a:ext uri="{FF2B5EF4-FFF2-40B4-BE49-F238E27FC236}">
                  <a16:creationId xmlns:a16="http://schemas.microsoft.com/office/drawing/2014/main" id="{7C3F2C07-0F42-9C4D-854C-E5BC349C9B42}"/>
                </a:ext>
              </a:extLst>
            </p:cNvPr>
            <p:cNvSpPr/>
            <p:nvPr/>
          </p:nvSpPr>
          <p:spPr>
            <a:xfrm>
              <a:off x="6439928" y="4811861"/>
              <a:ext cx="109151" cy="12356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17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5">
              <a:extLst>
                <a:ext uri="{FF2B5EF4-FFF2-40B4-BE49-F238E27FC236}">
                  <a16:creationId xmlns:a16="http://schemas.microsoft.com/office/drawing/2014/main" id="{62AFB1DE-1730-F942-94D4-704A9FE4946D}"/>
                </a:ext>
              </a:extLst>
            </p:cNvPr>
            <p:cNvSpPr/>
            <p:nvPr/>
          </p:nvSpPr>
          <p:spPr>
            <a:xfrm>
              <a:off x="6546505" y="5129143"/>
              <a:ext cx="109151" cy="123567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6">
              <a:extLst>
                <a:ext uri="{FF2B5EF4-FFF2-40B4-BE49-F238E27FC236}">
                  <a16:creationId xmlns:a16="http://schemas.microsoft.com/office/drawing/2014/main" id="{9074234D-1B60-5E41-9E28-FD69C27683D3}"/>
                </a:ext>
              </a:extLst>
            </p:cNvPr>
            <p:cNvSpPr/>
            <p:nvPr/>
          </p:nvSpPr>
          <p:spPr>
            <a:xfrm>
              <a:off x="6736490" y="4727116"/>
              <a:ext cx="109151" cy="123567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7">
              <a:extLst>
                <a:ext uri="{FF2B5EF4-FFF2-40B4-BE49-F238E27FC236}">
                  <a16:creationId xmlns:a16="http://schemas.microsoft.com/office/drawing/2014/main" id="{3AC864A4-5F16-0F45-85ED-DC5F63518121}"/>
                </a:ext>
              </a:extLst>
            </p:cNvPr>
            <p:cNvSpPr/>
            <p:nvPr/>
          </p:nvSpPr>
          <p:spPr>
            <a:xfrm>
              <a:off x="7033053" y="4765939"/>
              <a:ext cx="109151" cy="123567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8">
              <a:extLst>
                <a:ext uri="{FF2B5EF4-FFF2-40B4-BE49-F238E27FC236}">
                  <a16:creationId xmlns:a16="http://schemas.microsoft.com/office/drawing/2014/main" id="{4870F6EE-31D4-6440-B7AC-81909DFE0B4C}"/>
                </a:ext>
              </a:extLst>
            </p:cNvPr>
            <p:cNvSpPr/>
            <p:nvPr/>
          </p:nvSpPr>
          <p:spPr>
            <a:xfrm>
              <a:off x="6800333" y="5101456"/>
              <a:ext cx="109151" cy="123567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Oval 25">
            <a:extLst>
              <a:ext uri="{FF2B5EF4-FFF2-40B4-BE49-F238E27FC236}">
                <a16:creationId xmlns:a16="http://schemas.microsoft.com/office/drawing/2014/main" id="{53AC0122-9744-AE4E-9A9C-838D0893F930}"/>
              </a:ext>
            </a:extLst>
          </p:cNvPr>
          <p:cNvSpPr/>
          <p:nvPr/>
        </p:nvSpPr>
        <p:spPr>
          <a:xfrm>
            <a:off x="6427609" y="4806249"/>
            <a:ext cx="145389" cy="15804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25">
            <a:extLst>
              <a:ext uri="{FF2B5EF4-FFF2-40B4-BE49-F238E27FC236}">
                <a16:creationId xmlns:a16="http://schemas.microsoft.com/office/drawing/2014/main" id="{7FEAA701-9DE0-7D42-AD38-3313A62650CA}"/>
              </a:ext>
            </a:extLst>
          </p:cNvPr>
          <p:cNvSpPr/>
          <p:nvPr/>
        </p:nvSpPr>
        <p:spPr>
          <a:xfrm>
            <a:off x="7050359" y="4954564"/>
            <a:ext cx="145389" cy="15804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25">
            <a:extLst>
              <a:ext uri="{FF2B5EF4-FFF2-40B4-BE49-F238E27FC236}">
                <a16:creationId xmlns:a16="http://schemas.microsoft.com/office/drawing/2014/main" id="{609075DC-F18A-3044-8A98-93D73B286C93}"/>
              </a:ext>
            </a:extLst>
          </p:cNvPr>
          <p:cNvSpPr/>
          <p:nvPr/>
        </p:nvSpPr>
        <p:spPr>
          <a:xfrm>
            <a:off x="6618087" y="5373800"/>
            <a:ext cx="145389" cy="15804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25">
            <a:extLst>
              <a:ext uri="{FF2B5EF4-FFF2-40B4-BE49-F238E27FC236}">
                <a16:creationId xmlns:a16="http://schemas.microsoft.com/office/drawing/2014/main" id="{BE305426-5FED-BC4F-9B34-DA4809986C4C}"/>
              </a:ext>
            </a:extLst>
          </p:cNvPr>
          <p:cNvSpPr/>
          <p:nvPr/>
        </p:nvSpPr>
        <p:spPr>
          <a:xfrm>
            <a:off x="5998849" y="5060303"/>
            <a:ext cx="145389" cy="15804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25">
            <a:extLst>
              <a:ext uri="{FF2B5EF4-FFF2-40B4-BE49-F238E27FC236}">
                <a16:creationId xmlns:a16="http://schemas.microsoft.com/office/drawing/2014/main" id="{635CDDF8-AE5D-724D-BC52-30A332C40F16}"/>
              </a:ext>
            </a:extLst>
          </p:cNvPr>
          <p:cNvSpPr/>
          <p:nvPr/>
        </p:nvSpPr>
        <p:spPr>
          <a:xfrm>
            <a:off x="6711214" y="4784458"/>
            <a:ext cx="145389" cy="15804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21">
            <a:extLst>
              <a:ext uri="{FF2B5EF4-FFF2-40B4-BE49-F238E27FC236}">
                <a16:creationId xmlns:a16="http://schemas.microsoft.com/office/drawing/2014/main" id="{BE11C14E-847B-8D42-AD05-E1FC30A52C33}"/>
              </a:ext>
            </a:extLst>
          </p:cNvPr>
          <p:cNvSpPr/>
          <p:nvPr/>
        </p:nvSpPr>
        <p:spPr>
          <a:xfrm>
            <a:off x="8025729" y="3186014"/>
            <a:ext cx="145389" cy="15804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21">
            <a:extLst>
              <a:ext uri="{FF2B5EF4-FFF2-40B4-BE49-F238E27FC236}">
                <a16:creationId xmlns:a16="http://schemas.microsoft.com/office/drawing/2014/main" id="{6063942A-F110-D048-9F60-B7C3E236C014}"/>
              </a:ext>
            </a:extLst>
          </p:cNvPr>
          <p:cNvSpPr/>
          <p:nvPr/>
        </p:nvSpPr>
        <p:spPr>
          <a:xfrm>
            <a:off x="8207036" y="3420981"/>
            <a:ext cx="145389" cy="15804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21">
            <a:extLst>
              <a:ext uri="{FF2B5EF4-FFF2-40B4-BE49-F238E27FC236}">
                <a16:creationId xmlns:a16="http://schemas.microsoft.com/office/drawing/2014/main" id="{63218AE4-A2F2-1F43-8370-DED1596B3A59}"/>
              </a:ext>
            </a:extLst>
          </p:cNvPr>
          <p:cNvSpPr/>
          <p:nvPr/>
        </p:nvSpPr>
        <p:spPr>
          <a:xfrm>
            <a:off x="7692432" y="3520476"/>
            <a:ext cx="145389" cy="15804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21">
            <a:extLst>
              <a:ext uri="{FF2B5EF4-FFF2-40B4-BE49-F238E27FC236}">
                <a16:creationId xmlns:a16="http://schemas.microsoft.com/office/drawing/2014/main" id="{C86D6AF1-7248-F84C-A7D5-6138F3AAA085}"/>
              </a:ext>
            </a:extLst>
          </p:cNvPr>
          <p:cNvSpPr/>
          <p:nvPr/>
        </p:nvSpPr>
        <p:spPr>
          <a:xfrm>
            <a:off x="7677346" y="3041681"/>
            <a:ext cx="145389" cy="15804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21">
            <a:extLst>
              <a:ext uri="{FF2B5EF4-FFF2-40B4-BE49-F238E27FC236}">
                <a16:creationId xmlns:a16="http://schemas.microsoft.com/office/drawing/2014/main" id="{57BB7CDF-3FB7-C641-9804-769E7167ABFF}"/>
              </a:ext>
            </a:extLst>
          </p:cNvPr>
          <p:cNvSpPr/>
          <p:nvPr/>
        </p:nvSpPr>
        <p:spPr>
          <a:xfrm>
            <a:off x="7819773" y="3348749"/>
            <a:ext cx="145389" cy="15804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21">
            <a:extLst>
              <a:ext uri="{FF2B5EF4-FFF2-40B4-BE49-F238E27FC236}">
                <a16:creationId xmlns:a16="http://schemas.microsoft.com/office/drawing/2014/main" id="{4F1A56C0-D993-C24B-BFFD-6FFE5F46BD1D}"/>
              </a:ext>
            </a:extLst>
          </p:cNvPr>
          <p:cNvSpPr/>
          <p:nvPr/>
        </p:nvSpPr>
        <p:spPr>
          <a:xfrm>
            <a:off x="8280635" y="3786741"/>
            <a:ext cx="145389" cy="15804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21">
            <a:extLst>
              <a:ext uri="{FF2B5EF4-FFF2-40B4-BE49-F238E27FC236}">
                <a16:creationId xmlns:a16="http://schemas.microsoft.com/office/drawing/2014/main" id="{DF2D2F1B-8EF3-8C47-A5F6-411844FE8BA0}"/>
              </a:ext>
            </a:extLst>
          </p:cNvPr>
          <p:cNvSpPr/>
          <p:nvPr/>
        </p:nvSpPr>
        <p:spPr>
          <a:xfrm>
            <a:off x="8352425" y="3300454"/>
            <a:ext cx="145389" cy="15804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13">
            <a:extLst>
              <a:ext uri="{FF2B5EF4-FFF2-40B4-BE49-F238E27FC236}">
                <a16:creationId xmlns:a16="http://schemas.microsoft.com/office/drawing/2014/main" id="{3D756FE9-AB2C-534B-960E-A84036ECD53B}"/>
              </a:ext>
            </a:extLst>
          </p:cNvPr>
          <p:cNvSpPr/>
          <p:nvPr/>
        </p:nvSpPr>
        <p:spPr>
          <a:xfrm>
            <a:off x="6300411" y="3149581"/>
            <a:ext cx="145389" cy="15804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13">
            <a:extLst>
              <a:ext uri="{FF2B5EF4-FFF2-40B4-BE49-F238E27FC236}">
                <a16:creationId xmlns:a16="http://schemas.microsoft.com/office/drawing/2014/main" id="{EBB9005A-D6D8-A348-BC3B-6855771637A0}"/>
              </a:ext>
            </a:extLst>
          </p:cNvPr>
          <p:cNvSpPr/>
          <p:nvPr/>
        </p:nvSpPr>
        <p:spPr>
          <a:xfrm>
            <a:off x="6076433" y="3190174"/>
            <a:ext cx="145389" cy="15804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13">
            <a:extLst>
              <a:ext uri="{FF2B5EF4-FFF2-40B4-BE49-F238E27FC236}">
                <a16:creationId xmlns:a16="http://schemas.microsoft.com/office/drawing/2014/main" id="{2FA1A685-5C1F-6946-8BEE-F5AA1BA25459}"/>
              </a:ext>
            </a:extLst>
          </p:cNvPr>
          <p:cNvSpPr/>
          <p:nvPr/>
        </p:nvSpPr>
        <p:spPr>
          <a:xfrm>
            <a:off x="5985780" y="2955444"/>
            <a:ext cx="145389" cy="15804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13">
            <a:extLst>
              <a:ext uri="{FF2B5EF4-FFF2-40B4-BE49-F238E27FC236}">
                <a16:creationId xmlns:a16="http://schemas.microsoft.com/office/drawing/2014/main" id="{BEB90BE6-A8BF-6243-9FEF-D8B55A0FD359}"/>
              </a:ext>
            </a:extLst>
          </p:cNvPr>
          <p:cNvSpPr/>
          <p:nvPr/>
        </p:nvSpPr>
        <p:spPr>
          <a:xfrm>
            <a:off x="6321549" y="3403777"/>
            <a:ext cx="145389" cy="15804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13">
            <a:extLst>
              <a:ext uri="{FF2B5EF4-FFF2-40B4-BE49-F238E27FC236}">
                <a16:creationId xmlns:a16="http://schemas.microsoft.com/office/drawing/2014/main" id="{C028C94F-61C6-5D48-8980-C399BE150E4B}"/>
              </a:ext>
            </a:extLst>
          </p:cNvPr>
          <p:cNvSpPr/>
          <p:nvPr/>
        </p:nvSpPr>
        <p:spPr>
          <a:xfrm>
            <a:off x="6445800" y="2801249"/>
            <a:ext cx="145389" cy="15804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13">
            <a:extLst>
              <a:ext uri="{FF2B5EF4-FFF2-40B4-BE49-F238E27FC236}">
                <a16:creationId xmlns:a16="http://schemas.microsoft.com/office/drawing/2014/main" id="{AF0D935F-5919-764E-8B78-3908A6ADB209}"/>
              </a:ext>
            </a:extLst>
          </p:cNvPr>
          <p:cNvSpPr/>
          <p:nvPr/>
        </p:nvSpPr>
        <p:spPr>
          <a:xfrm>
            <a:off x="5587225" y="3252621"/>
            <a:ext cx="145389" cy="15804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13">
            <a:extLst>
              <a:ext uri="{FF2B5EF4-FFF2-40B4-BE49-F238E27FC236}">
                <a16:creationId xmlns:a16="http://schemas.microsoft.com/office/drawing/2014/main" id="{28A173E3-5AFE-1D47-B384-9CFC296D0266}"/>
              </a:ext>
            </a:extLst>
          </p:cNvPr>
          <p:cNvSpPr/>
          <p:nvPr/>
        </p:nvSpPr>
        <p:spPr>
          <a:xfrm>
            <a:off x="5969553" y="3530201"/>
            <a:ext cx="145389" cy="15804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08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K-</a:t>
            </a:r>
            <a:r>
              <a:rPr lang="sk-SK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Means</a:t>
            </a:r>
            <a:endParaRPr lang="sk-SK" sz="2400" b="1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algoritmus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4198288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Štandardný algoritmus pre k-</a:t>
            </a:r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1. Inicializácia K centier zhlukov (</a:t>
            </a:r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centroidov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sk-SK" sz="1800" b="1" dirty="0">
                <a:latin typeface="Arial" panose="020B0604020202020204" pitchFamily="34" charset="0"/>
                <a:cs typeface="Arial" panose="020B0604020202020204" pitchFamily="34" charset="0"/>
              </a:rPr>
              <a:t>2. Priradenie každej inštancie (vektora) k najbližšiemu </a:t>
            </a:r>
            <a:r>
              <a:rPr lang="sk-SK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centroidu</a:t>
            </a:r>
            <a:r>
              <a:rPr lang="sk-SK" sz="1800" b="1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podľa definovanej metriky prepočítame vzdialenosti príkladov k centru zhlukov a priradíme príklady do zhluku reprezentovaného najbližším </a:t>
            </a:r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centroidom</a:t>
            </a:r>
            <a:endParaRPr lang="sk-SK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3. Prepočítanie </a:t>
            </a:r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centroidov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 ako priemerných hodnôt inštancií zo zhluku</a:t>
            </a: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Skupina 31">
            <a:extLst>
              <a:ext uri="{FF2B5EF4-FFF2-40B4-BE49-F238E27FC236}">
                <a16:creationId xmlns:a16="http://schemas.microsoft.com/office/drawing/2014/main" id="{AB7546EE-6839-0A4F-B817-16C4B9775F89}"/>
              </a:ext>
            </a:extLst>
          </p:cNvPr>
          <p:cNvGrpSpPr/>
          <p:nvPr/>
        </p:nvGrpSpPr>
        <p:grpSpPr>
          <a:xfrm>
            <a:off x="5029200" y="1957243"/>
            <a:ext cx="4114800" cy="3710712"/>
            <a:chOff x="5597611" y="2706130"/>
            <a:chExt cx="3089189" cy="2866767"/>
          </a:xfrm>
        </p:grpSpPr>
        <p:cxnSp>
          <p:nvCxnSpPr>
            <p:cNvPr id="36" name="Straight Arrow Connector 5">
              <a:extLst>
                <a:ext uri="{FF2B5EF4-FFF2-40B4-BE49-F238E27FC236}">
                  <a16:creationId xmlns:a16="http://schemas.microsoft.com/office/drawing/2014/main" id="{4FFBF807-3845-174B-80C5-105083812E00}"/>
                </a:ext>
              </a:extLst>
            </p:cNvPr>
            <p:cNvCxnSpPr/>
            <p:nvPr/>
          </p:nvCxnSpPr>
          <p:spPr>
            <a:xfrm flipV="1">
              <a:off x="5597611" y="2706130"/>
              <a:ext cx="0" cy="2854412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6">
              <a:extLst>
                <a:ext uri="{FF2B5EF4-FFF2-40B4-BE49-F238E27FC236}">
                  <a16:creationId xmlns:a16="http://schemas.microsoft.com/office/drawing/2014/main" id="{E8222998-8095-BC42-B9C5-E3B3C1349D4E}"/>
                </a:ext>
              </a:extLst>
            </p:cNvPr>
            <p:cNvCxnSpPr/>
            <p:nvPr/>
          </p:nvCxnSpPr>
          <p:spPr>
            <a:xfrm flipV="1">
              <a:off x="5597611" y="5560541"/>
              <a:ext cx="3089189" cy="12356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107A302D-148F-E941-B4DA-0D8C78BAF08F}"/>
                </a:ext>
              </a:extLst>
            </p:cNvPr>
            <p:cNvSpPr/>
            <p:nvPr/>
          </p:nvSpPr>
          <p:spPr>
            <a:xfrm>
              <a:off x="6019800" y="3509319"/>
              <a:ext cx="109151" cy="123567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9" name="Oval 12">
              <a:extLst>
                <a:ext uri="{FF2B5EF4-FFF2-40B4-BE49-F238E27FC236}">
                  <a16:creationId xmlns:a16="http://schemas.microsoft.com/office/drawing/2014/main" id="{9F4657CF-C35F-614E-AAE0-E0B578D65F5E}"/>
                </a:ext>
              </a:extLst>
            </p:cNvPr>
            <p:cNvSpPr/>
            <p:nvPr/>
          </p:nvSpPr>
          <p:spPr>
            <a:xfrm>
              <a:off x="6131011" y="3373761"/>
              <a:ext cx="109151" cy="123567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FD77F743-4EFA-574E-B7E7-0DD46F0E63B9}"/>
                </a:ext>
              </a:extLst>
            </p:cNvPr>
            <p:cNvSpPr/>
            <p:nvPr/>
          </p:nvSpPr>
          <p:spPr>
            <a:xfrm>
              <a:off x="6422424" y="3509318"/>
              <a:ext cx="109151" cy="123567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14">
              <a:extLst>
                <a:ext uri="{FF2B5EF4-FFF2-40B4-BE49-F238E27FC236}">
                  <a16:creationId xmlns:a16="http://schemas.microsoft.com/office/drawing/2014/main" id="{A722D21E-9C3E-7044-8F82-10EB6D48AB62}"/>
                </a:ext>
              </a:extLst>
            </p:cNvPr>
            <p:cNvSpPr/>
            <p:nvPr/>
          </p:nvSpPr>
          <p:spPr>
            <a:xfrm>
              <a:off x="6185586" y="3739614"/>
              <a:ext cx="109151" cy="123567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15">
              <a:extLst>
                <a:ext uri="{FF2B5EF4-FFF2-40B4-BE49-F238E27FC236}">
                  <a16:creationId xmlns:a16="http://schemas.microsoft.com/office/drawing/2014/main" id="{86731A66-73AF-134D-B6A7-FD07E6C5A861}"/>
                </a:ext>
              </a:extLst>
            </p:cNvPr>
            <p:cNvSpPr/>
            <p:nvPr/>
          </p:nvSpPr>
          <p:spPr>
            <a:xfrm>
              <a:off x="6422423" y="3739614"/>
              <a:ext cx="109151" cy="123567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20">
              <a:extLst>
                <a:ext uri="{FF2B5EF4-FFF2-40B4-BE49-F238E27FC236}">
                  <a16:creationId xmlns:a16="http://schemas.microsoft.com/office/drawing/2014/main" id="{89B80500-7F6E-F34A-A81E-9D0F55E9AFE1}"/>
                </a:ext>
              </a:extLst>
            </p:cNvPr>
            <p:cNvSpPr/>
            <p:nvPr/>
          </p:nvSpPr>
          <p:spPr>
            <a:xfrm>
              <a:off x="7527324" y="3677830"/>
              <a:ext cx="109151" cy="12356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21">
              <a:extLst>
                <a:ext uri="{FF2B5EF4-FFF2-40B4-BE49-F238E27FC236}">
                  <a16:creationId xmlns:a16="http://schemas.microsoft.com/office/drawing/2014/main" id="{59584564-8EA2-EC46-9939-894F4D976B23}"/>
                </a:ext>
              </a:extLst>
            </p:cNvPr>
            <p:cNvSpPr/>
            <p:nvPr/>
          </p:nvSpPr>
          <p:spPr>
            <a:xfrm>
              <a:off x="7777548" y="3435544"/>
              <a:ext cx="109151" cy="12356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22">
              <a:extLst>
                <a:ext uri="{FF2B5EF4-FFF2-40B4-BE49-F238E27FC236}">
                  <a16:creationId xmlns:a16="http://schemas.microsoft.com/office/drawing/2014/main" id="{2DB5540B-DE78-3D45-BBA5-500E2AD3AA04}"/>
                </a:ext>
              </a:extLst>
            </p:cNvPr>
            <p:cNvSpPr/>
            <p:nvPr/>
          </p:nvSpPr>
          <p:spPr>
            <a:xfrm>
              <a:off x="7984524" y="3677830"/>
              <a:ext cx="109151" cy="12356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23">
              <a:extLst>
                <a:ext uri="{FF2B5EF4-FFF2-40B4-BE49-F238E27FC236}">
                  <a16:creationId xmlns:a16="http://schemas.microsoft.com/office/drawing/2014/main" id="{C9AB0ABE-50B5-2D4B-9FD4-F5B62431FE77}"/>
                </a:ext>
              </a:extLst>
            </p:cNvPr>
            <p:cNvSpPr/>
            <p:nvPr/>
          </p:nvSpPr>
          <p:spPr>
            <a:xfrm>
              <a:off x="7832123" y="3940775"/>
              <a:ext cx="109151" cy="12356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24">
              <a:extLst>
                <a:ext uri="{FF2B5EF4-FFF2-40B4-BE49-F238E27FC236}">
                  <a16:creationId xmlns:a16="http://schemas.microsoft.com/office/drawing/2014/main" id="{3CAB28FF-DA6A-F74C-BDB9-0B7B732490B4}"/>
                </a:ext>
              </a:extLst>
            </p:cNvPr>
            <p:cNvSpPr/>
            <p:nvPr/>
          </p:nvSpPr>
          <p:spPr>
            <a:xfrm>
              <a:off x="6439928" y="4811861"/>
              <a:ext cx="109151" cy="123567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25">
              <a:extLst>
                <a:ext uri="{FF2B5EF4-FFF2-40B4-BE49-F238E27FC236}">
                  <a16:creationId xmlns:a16="http://schemas.microsoft.com/office/drawing/2014/main" id="{E82CF20A-E719-FB44-9B43-9A90CCBF0C6A}"/>
                </a:ext>
              </a:extLst>
            </p:cNvPr>
            <p:cNvSpPr/>
            <p:nvPr/>
          </p:nvSpPr>
          <p:spPr>
            <a:xfrm>
              <a:off x="6546505" y="5129143"/>
              <a:ext cx="109151" cy="123567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26">
              <a:extLst>
                <a:ext uri="{FF2B5EF4-FFF2-40B4-BE49-F238E27FC236}">
                  <a16:creationId xmlns:a16="http://schemas.microsoft.com/office/drawing/2014/main" id="{2360B602-0974-CA49-905A-13B7B5D0C894}"/>
                </a:ext>
              </a:extLst>
            </p:cNvPr>
            <p:cNvSpPr/>
            <p:nvPr/>
          </p:nvSpPr>
          <p:spPr>
            <a:xfrm>
              <a:off x="6736490" y="4727116"/>
              <a:ext cx="109151" cy="123567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27">
              <a:extLst>
                <a:ext uri="{FF2B5EF4-FFF2-40B4-BE49-F238E27FC236}">
                  <a16:creationId xmlns:a16="http://schemas.microsoft.com/office/drawing/2014/main" id="{00EA4FF8-52CD-4246-A8C6-4EC0E073FCA8}"/>
                </a:ext>
              </a:extLst>
            </p:cNvPr>
            <p:cNvSpPr/>
            <p:nvPr/>
          </p:nvSpPr>
          <p:spPr>
            <a:xfrm>
              <a:off x="7033053" y="4765939"/>
              <a:ext cx="109151" cy="123567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28">
              <a:extLst>
                <a:ext uri="{FF2B5EF4-FFF2-40B4-BE49-F238E27FC236}">
                  <a16:creationId xmlns:a16="http://schemas.microsoft.com/office/drawing/2014/main" id="{A5696E6C-9B55-6148-AA34-C2DD611F21F2}"/>
                </a:ext>
              </a:extLst>
            </p:cNvPr>
            <p:cNvSpPr/>
            <p:nvPr/>
          </p:nvSpPr>
          <p:spPr>
            <a:xfrm>
              <a:off x="6800333" y="5101456"/>
              <a:ext cx="109151" cy="123567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2" name="Straight Arrow Connector 7">
              <a:extLst>
                <a:ext uri="{FF2B5EF4-FFF2-40B4-BE49-F238E27FC236}">
                  <a16:creationId xmlns:a16="http://schemas.microsoft.com/office/drawing/2014/main" id="{E81828D4-3F72-524B-ABB0-FC9C5F8E8A57}"/>
                </a:ext>
              </a:extLst>
            </p:cNvPr>
            <p:cNvCxnSpPr>
              <a:stCxn id="38" idx="7"/>
              <a:endCxn id="39" idx="4"/>
            </p:cNvCxnSpPr>
            <p:nvPr/>
          </p:nvCxnSpPr>
          <p:spPr>
            <a:xfrm flipV="1">
              <a:off x="6112966" y="3497328"/>
              <a:ext cx="72621" cy="30087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9">
              <a:extLst>
                <a:ext uri="{FF2B5EF4-FFF2-40B4-BE49-F238E27FC236}">
                  <a16:creationId xmlns:a16="http://schemas.microsoft.com/office/drawing/2014/main" id="{C9DC9D43-2244-B249-A6DB-65BFDB3B043A}"/>
                </a:ext>
              </a:extLst>
            </p:cNvPr>
            <p:cNvCxnSpPr>
              <a:stCxn id="41" idx="0"/>
              <a:endCxn id="39" idx="5"/>
            </p:cNvCxnSpPr>
            <p:nvPr/>
          </p:nvCxnSpPr>
          <p:spPr>
            <a:xfrm flipH="1" flipV="1">
              <a:off x="6224177" y="3479232"/>
              <a:ext cx="15985" cy="260382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32">
              <a:extLst>
                <a:ext uri="{FF2B5EF4-FFF2-40B4-BE49-F238E27FC236}">
                  <a16:creationId xmlns:a16="http://schemas.microsoft.com/office/drawing/2014/main" id="{764D549D-29BB-AF48-9757-E0D964C61637}"/>
                </a:ext>
              </a:extLst>
            </p:cNvPr>
            <p:cNvCxnSpPr>
              <a:stCxn id="40" idx="2"/>
              <a:endCxn id="39" idx="5"/>
            </p:cNvCxnSpPr>
            <p:nvPr/>
          </p:nvCxnSpPr>
          <p:spPr>
            <a:xfrm flipH="1" flipV="1">
              <a:off x="6224177" y="3479232"/>
              <a:ext cx="198247" cy="9187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36">
              <a:extLst>
                <a:ext uri="{FF2B5EF4-FFF2-40B4-BE49-F238E27FC236}">
                  <a16:creationId xmlns:a16="http://schemas.microsoft.com/office/drawing/2014/main" id="{6A47B968-F6DB-804B-A23F-9EA7D75DA3C9}"/>
                </a:ext>
              </a:extLst>
            </p:cNvPr>
            <p:cNvCxnSpPr>
              <a:stCxn id="42" idx="1"/>
              <a:endCxn id="39" idx="4"/>
            </p:cNvCxnSpPr>
            <p:nvPr/>
          </p:nvCxnSpPr>
          <p:spPr>
            <a:xfrm flipH="1" flipV="1">
              <a:off x="6185587" y="3497328"/>
              <a:ext cx="252821" cy="260382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37">
              <a:extLst>
                <a:ext uri="{FF2B5EF4-FFF2-40B4-BE49-F238E27FC236}">
                  <a16:creationId xmlns:a16="http://schemas.microsoft.com/office/drawing/2014/main" id="{02E0B6C4-03CB-FA4F-8D46-590847A0E760}"/>
                </a:ext>
              </a:extLst>
            </p:cNvPr>
            <p:cNvCxnSpPr/>
            <p:nvPr/>
          </p:nvCxnSpPr>
          <p:spPr>
            <a:xfrm flipH="1">
              <a:off x="6546505" y="4765940"/>
              <a:ext cx="189986" cy="84743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38">
              <a:extLst>
                <a:ext uri="{FF2B5EF4-FFF2-40B4-BE49-F238E27FC236}">
                  <a16:creationId xmlns:a16="http://schemas.microsoft.com/office/drawing/2014/main" id="{76D26CC8-9827-1748-847F-4DBB8BF98D73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H="1" flipV="1">
              <a:off x="6531574" y="4935428"/>
              <a:ext cx="69507" cy="193715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39">
              <a:extLst>
                <a:ext uri="{FF2B5EF4-FFF2-40B4-BE49-F238E27FC236}">
                  <a16:creationId xmlns:a16="http://schemas.microsoft.com/office/drawing/2014/main" id="{09A7D273-7291-7044-87BF-C87BA6140ECE}"/>
                </a:ext>
              </a:extLst>
            </p:cNvPr>
            <p:cNvCxnSpPr>
              <a:stCxn id="50" idx="2"/>
            </p:cNvCxnSpPr>
            <p:nvPr/>
          </p:nvCxnSpPr>
          <p:spPr>
            <a:xfrm flipH="1">
              <a:off x="6546505" y="4827723"/>
              <a:ext cx="486548" cy="61783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40">
              <a:extLst>
                <a:ext uri="{FF2B5EF4-FFF2-40B4-BE49-F238E27FC236}">
                  <a16:creationId xmlns:a16="http://schemas.microsoft.com/office/drawing/2014/main" id="{AF4D6880-27DC-E647-A986-A6EF769D49E6}"/>
                </a:ext>
              </a:extLst>
            </p:cNvPr>
            <p:cNvCxnSpPr>
              <a:stCxn id="51" idx="1"/>
              <a:endCxn id="47" idx="5"/>
            </p:cNvCxnSpPr>
            <p:nvPr/>
          </p:nvCxnSpPr>
          <p:spPr>
            <a:xfrm flipH="1" flipV="1">
              <a:off x="6533094" y="4917332"/>
              <a:ext cx="283224" cy="20222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41">
              <a:extLst>
                <a:ext uri="{FF2B5EF4-FFF2-40B4-BE49-F238E27FC236}">
                  <a16:creationId xmlns:a16="http://schemas.microsoft.com/office/drawing/2014/main" id="{943ACBEA-6126-6B4C-B0DD-4116438A58EB}"/>
                </a:ext>
              </a:extLst>
            </p:cNvPr>
            <p:cNvCxnSpPr>
              <a:stCxn id="45" idx="3"/>
              <a:endCxn id="46" idx="7"/>
            </p:cNvCxnSpPr>
            <p:nvPr/>
          </p:nvCxnSpPr>
          <p:spPr>
            <a:xfrm flipH="1">
              <a:off x="7925289" y="3783301"/>
              <a:ext cx="75220" cy="17557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42">
              <a:extLst>
                <a:ext uri="{FF2B5EF4-FFF2-40B4-BE49-F238E27FC236}">
                  <a16:creationId xmlns:a16="http://schemas.microsoft.com/office/drawing/2014/main" id="{96818AA8-21AC-964A-BAA6-2775770465F7}"/>
                </a:ext>
              </a:extLst>
            </p:cNvPr>
            <p:cNvCxnSpPr>
              <a:stCxn id="44" idx="4"/>
              <a:endCxn id="46" idx="0"/>
            </p:cNvCxnSpPr>
            <p:nvPr/>
          </p:nvCxnSpPr>
          <p:spPr>
            <a:xfrm>
              <a:off x="7832124" y="3559111"/>
              <a:ext cx="54575" cy="381664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43">
              <a:extLst>
                <a:ext uri="{FF2B5EF4-FFF2-40B4-BE49-F238E27FC236}">
                  <a16:creationId xmlns:a16="http://schemas.microsoft.com/office/drawing/2014/main" id="{F1262DFD-5BA7-584F-8AAE-18E18F916FEC}"/>
                </a:ext>
              </a:extLst>
            </p:cNvPr>
            <p:cNvCxnSpPr>
              <a:stCxn id="43" idx="4"/>
            </p:cNvCxnSpPr>
            <p:nvPr/>
          </p:nvCxnSpPr>
          <p:spPr>
            <a:xfrm>
              <a:off x="7581900" y="3801397"/>
              <a:ext cx="250223" cy="139378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13">
            <a:extLst>
              <a:ext uri="{FF2B5EF4-FFF2-40B4-BE49-F238E27FC236}">
                <a16:creationId xmlns:a16="http://schemas.microsoft.com/office/drawing/2014/main" id="{950ADCB4-FB75-9A4D-99E0-0D6624D335B1}"/>
              </a:ext>
            </a:extLst>
          </p:cNvPr>
          <p:cNvSpPr/>
          <p:nvPr/>
        </p:nvSpPr>
        <p:spPr>
          <a:xfrm>
            <a:off x="6300411" y="3149581"/>
            <a:ext cx="145389" cy="15804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13">
            <a:extLst>
              <a:ext uri="{FF2B5EF4-FFF2-40B4-BE49-F238E27FC236}">
                <a16:creationId xmlns:a16="http://schemas.microsoft.com/office/drawing/2014/main" id="{42952B16-E265-0B44-AA30-2E715B68F1F2}"/>
              </a:ext>
            </a:extLst>
          </p:cNvPr>
          <p:cNvSpPr/>
          <p:nvPr/>
        </p:nvSpPr>
        <p:spPr>
          <a:xfrm>
            <a:off x="6076433" y="3190174"/>
            <a:ext cx="145389" cy="15804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13">
            <a:extLst>
              <a:ext uri="{FF2B5EF4-FFF2-40B4-BE49-F238E27FC236}">
                <a16:creationId xmlns:a16="http://schemas.microsoft.com/office/drawing/2014/main" id="{00EC41AD-0910-984D-BB66-32412BC28B81}"/>
              </a:ext>
            </a:extLst>
          </p:cNvPr>
          <p:cNvSpPr/>
          <p:nvPr/>
        </p:nvSpPr>
        <p:spPr>
          <a:xfrm>
            <a:off x="5985780" y="2955444"/>
            <a:ext cx="145389" cy="15804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13">
            <a:extLst>
              <a:ext uri="{FF2B5EF4-FFF2-40B4-BE49-F238E27FC236}">
                <a16:creationId xmlns:a16="http://schemas.microsoft.com/office/drawing/2014/main" id="{0E0C677E-2B0D-3E4C-ACA9-CE9BF1D91B04}"/>
              </a:ext>
            </a:extLst>
          </p:cNvPr>
          <p:cNvSpPr/>
          <p:nvPr/>
        </p:nvSpPr>
        <p:spPr>
          <a:xfrm>
            <a:off x="6321549" y="3403777"/>
            <a:ext cx="145389" cy="15804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13">
            <a:extLst>
              <a:ext uri="{FF2B5EF4-FFF2-40B4-BE49-F238E27FC236}">
                <a16:creationId xmlns:a16="http://schemas.microsoft.com/office/drawing/2014/main" id="{D1D1E247-336C-C24D-8EA6-87C37C0B89D1}"/>
              </a:ext>
            </a:extLst>
          </p:cNvPr>
          <p:cNvSpPr/>
          <p:nvPr/>
        </p:nvSpPr>
        <p:spPr>
          <a:xfrm>
            <a:off x="6445800" y="2801249"/>
            <a:ext cx="145389" cy="15804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13">
            <a:extLst>
              <a:ext uri="{FF2B5EF4-FFF2-40B4-BE49-F238E27FC236}">
                <a16:creationId xmlns:a16="http://schemas.microsoft.com/office/drawing/2014/main" id="{16F7CCE1-9440-BB49-BCEE-B6AB42108EFC}"/>
              </a:ext>
            </a:extLst>
          </p:cNvPr>
          <p:cNvSpPr/>
          <p:nvPr/>
        </p:nvSpPr>
        <p:spPr>
          <a:xfrm>
            <a:off x="5587225" y="3252621"/>
            <a:ext cx="145389" cy="15804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13">
            <a:extLst>
              <a:ext uri="{FF2B5EF4-FFF2-40B4-BE49-F238E27FC236}">
                <a16:creationId xmlns:a16="http://schemas.microsoft.com/office/drawing/2014/main" id="{0B91C656-BCFA-D24D-8D9C-3CC31D3875B7}"/>
              </a:ext>
            </a:extLst>
          </p:cNvPr>
          <p:cNvSpPr/>
          <p:nvPr/>
        </p:nvSpPr>
        <p:spPr>
          <a:xfrm>
            <a:off x="5969553" y="3530201"/>
            <a:ext cx="145389" cy="15804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25">
            <a:extLst>
              <a:ext uri="{FF2B5EF4-FFF2-40B4-BE49-F238E27FC236}">
                <a16:creationId xmlns:a16="http://schemas.microsoft.com/office/drawing/2014/main" id="{67DDB33B-4349-874A-8E9D-A73D53F3F3D0}"/>
              </a:ext>
            </a:extLst>
          </p:cNvPr>
          <p:cNvSpPr/>
          <p:nvPr/>
        </p:nvSpPr>
        <p:spPr>
          <a:xfrm>
            <a:off x="6427609" y="4806249"/>
            <a:ext cx="145389" cy="15804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25">
            <a:extLst>
              <a:ext uri="{FF2B5EF4-FFF2-40B4-BE49-F238E27FC236}">
                <a16:creationId xmlns:a16="http://schemas.microsoft.com/office/drawing/2014/main" id="{25787E66-D449-C94E-BF51-4E0056A9EDAA}"/>
              </a:ext>
            </a:extLst>
          </p:cNvPr>
          <p:cNvSpPr/>
          <p:nvPr/>
        </p:nvSpPr>
        <p:spPr>
          <a:xfrm>
            <a:off x="7050359" y="4954564"/>
            <a:ext cx="145389" cy="15804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25">
            <a:extLst>
              <a:ext uri="{FF2B5EF4-FFF2-40B4-BE49-F238E27FC236}">
                <a16:creationId xmlns:a16="http://schemas.microsoft.com/office/drawing/2014/main" id="{352F1520-36A9-1743-9FA3-568E3D633FC1}"/>
              </a:ext>
            </a:extLst>
          </p:cNvPr>
          <p:cNvSpPr/>
          <p:nvPr/>
        </p:nvSpPr>
        <p:spPr>
          <a:xfrm>
            <a:off x="6618087" y="5373800"/>
            <a:ext cx="145389" cy="15804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25">
            <a:extLst>
              <a:ext uri="{FF2B5EF4-FFF2-40B4-BE49-F238E27FC236}">
                <a16:creationId xmlns:a16="http://schemas.microsoft.com/office/drawing/2014/main" id="{10F283E8-CBB5-5148-AEF6-DA9F28B572BB}"/>
              </a:ext>
            </a:extLst>
          </p:cNvPr>
          <p:cNvSpPr/>
          <p:nvPr/>
        </p:nvSpPr>
        <p:spPr>
          <a:xfrm>
            <a:off x="5998849" y="5060303"/>
            <a:ext cx="145389" cy="15804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25">
            <a:extLst>
              <a:ext uri="{FF2B5EF4-FFF2-40B4-BE49-F238E27FC236}">
                <a16:creationId xmlns:a16="http://schemas.microsoft.com/office/drawing/2014/main" id="{ABE91073-E3FB-1F49-B98E-42A3DA8EB3A6}"/>
              </a:ext>
            </a:extLst>
          </p:cNvPr>
          <p:cNvSpPr/>
          <p:nvPr/>
        </p:nvSpPr>
        <p:spPr>
          <a:xfrm>
            <a:off x="6711214" y="4784458"/>
            <a:ext cx="145389" cy="15804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21">
            <a:extLst>
              <a:ext uri="{FF2B5EF4-FFF2-40B4-BE49-F238E27FC236}">
                <a16:creationId xmlns:a16="http://schemas.microsoft.com/office/drawing/2014/main" id="{59FAE248-D7F9-C249-B6B2-DDD675C6D5D4}"/>
              </a:ext>
            </a:extLst>
          </p:cNvPr>
          <p:cNvSpPr/>
          <p:nvPr/>
        </p:nvSpPr>
        <p:spPr>
          <a:xfrm>
            <a:off x="8025729" y="3186014"/>
            <a:ext cx="145389" cy="15804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21">
            <a:extLst>
              <a:ext uri="{FF2B5EF4-FFF2-40B4-BE49-F238E27FC236}">
                <a16:creationId xmlns:a16="http://schemas.microsoft.com/office/drawing/2014/main" id="{40440796-47DC-FD49-8A38-C1CA96BD9498}"/>
              </a:ext>
            </a:extLst>
          </p:cNvPr>
          <p:cNvSpPr/>
          <p:nvPr/>
        </p:nvSpPr>
        <p:spPr>
          <a:xfrm>
            <a:off x="8207036" y="3420981"/>
            <a:ext cx="145389" cy="15804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21">
            <a:extLst>
              <a:ext uri="{FF2B5EF4-FFF2-40B4-BE49-F238E27FC236}">
                <a16:creationId xmlns:a16="http://schemas.microsoft.com/office/drawing/2014/main" id="{BD22EC7C-5F2D-0F4E-83A4-3D046AB75126}"/>
              </a:ext>
            </a:extLst>
          </p:cNvPr>
          <p:cNvSpPr/>
          <p:nvPr/>
        </p:nvSpPr>
        <p:spPr>
          <a:xfrm>
            <a:off x="7692432" y="3520476"/>
            <a:ext cx="145389" cy="15804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21">
            <a:extLst>
              <a:ext uri="{FF2B5EF4-FFF2-40B4-BE49-F238E27FC236}">
                <a16:creationId xmlns:a16="http://schemas.microsoft.com/office/drawing/2014/main" id="{230E4745-4721-4540-B094-C78663402525}"/>
              </a:ext>
            </a:extLst>
          </p:cNvPr>
          <p:cNvSpPr/>
          <p:nvPr/>
        </p:nvSpPr>
        <p:spPr>
          <a:xfrm>
            <a:off x="7677346" y="3041681"/>
            <a:ext cx="145389" cy="15804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21">
            <a:extLst>
              <a:ext uri="{FF2B5EF4-FFF2-40B4-BE49-F238E27FC236}">
                <a16:creationId xmlns:a16="http://schemas.microsoft.com/office/drawing/2014/main" id="{0A2FC7A9-EC84-824F-A253-F182512A943C}"/>
              </a:ext>
            </a:extLst>
          </p:cNvPr>
          <p:cNvSpPr/>
          <p:nvPr/>
        </p:nvSpPr>
        <p:spPr>
          <a:xfrm>
            <a:off x="8207036" y="2893190"/>
            <a:ext cx="145389" cy="15804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21">
            <a:extLst>
              <a:ext uri="{FF2B5EF4-FFF2-40B4-BE49-F238E27FC236}">
                <a16:creationId xmlns:a16="http://schemas.microsoft.com/office/drawing/2014/main" id="{5CA15C0F-217F-5342-904A-9A636CCC5F12}"/>
              </a:ext>
            </a:extLst>
          </p:cNvPr>
          <p:cNvSpPr/>
          <p:nvPr/>
        </p:nvSpPr>
        <p:spPr>
          <a:xfrm>
            <a:off x="7819773" y="3348749"/>
            <a:ext cx="145389" cy="15804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21">
            <a:extLst>
              <a:ext uri="{FF2B5EF4-FFF2-40B4-BE49-F238E27FC236}">
                <a16:creationId xmlns:a16="http://schemas.microsoft.com/office/drawing/2014/main" id="{00FBA2A8-F489-4F49-9070-21411486588F}"/>
              </a:ext>
            </a:extLst>
          </p:cNvPr>
          <p:cNvSpPr/>
          <p:nvPr/>
        </p:nvSpPr>
        <p:spPr>
          <a:xfrm>
            <a:off x="8280635" y="3786741"/>
            <a:ext cx="145389" cy="15804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21">
            <a:extLst>
              <a:ext uri="{FF2B5EF4-FFF2-40B4-BE49-F238E27FC236}">
                <a16:creationId xmlns:a16="http://schemas.microsoft.com/office/drawing/2014/main" id="{171B0909-A4EA-5B40-8C53-8C39343AAA7D}"/>
              </a:ext>
            </a:extLst>
          </p:cNvPr>
          <p:cNvSpPr/>
          <p:nvPr/>
        </p:nvSpPr>
        <p:spPr>
          <a:xfrm>
            <a:off x="8352425" y="3300454"/>
            <a:ext cx="145389" cy="15804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3" name="Straight Arrow Connector 38">
            <a:extLst>
              <a:ext uri="{FF2B5EF4-FFF2-40B4-BE49-F238E27FC236}">
                <a16:creationId xmlns:a16="http://schemas.microsoft.com/office/drawing/2014/main" id="{FB009AD8-7037-A94F-843D-08C7A14007C4}"/>
              </a:ext>
            </a:extLst>
          </p:cNvPr>
          <p:cNvCxnSpPr>
            <a:cxnSpLocks/>
            <a:stCxn id="73" idx="0"/>
            <a:endCxn id="47" idx="3"/>
          </p:cNvCxnSpPr>
          <p:nvPr/>
        </p:nvCxnSpPr>
        <p:spPr>
          <a:xfrm flipV="1">
            <a:off x="6071544" y="4819399"/>
            <a:ext cx="100914" cy="240904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36">
            <a:extLst>
              <a:ext uri="{FF2B5EF4-FFF2-40B4-BE49-F238E27FC236}">
                <a16:creationId xmlns:a16="http://schemas.microsoft.com/office/drawing/2014/main" id="{8157C6AE-DAB5-B045-BAAB-0A6216CCFF77}"/>
              </a:ext>
            </a:extLst>
          </p:cNvPr>
          <p:cNvCxnSpPr>
            <a:cxnSpLocks/>
            <a:stCxn id="68" idx="6"/>
            <a:endCxn id="39" idx="4"/>
          </p:cNvCxnSpPr>
          <p:nvPr/>
        </p:nvCxnSpPr>
        <p:spPr>
          <a:xfrm flipV="1">
            <a:off x="5732614" y="2981361"/>
            <a:ext cx="79770" cy="350284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Oval 12">
            <a:extLst>
              <a:ext uri="{FF2B5EF4-FFF2-40B4-BE49-F238E27FC236}">
                <a16:creationId xmlns:a16="http://schemas.microsoft.com/office/drawing/2014/main" id="{63870C02-19F4-EA4D-95DB-E281F7253621}"/>
              </a:ext>
            </a:extLst>
          </p:cNvPr>
          <p:cNvSpPr/>
          <p:nvPr/>
        </p:nvSpPr>
        <p:spPr>
          <a:xfrm>
            <a:off x="5739689" y="2799280"/>
            <a:ext cx="145389" cy="155846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24">
            <a:extLst>
              <a:ext uri="{FF2B5EF4-FFF2-40B4-BE49-F238E27FC236}">
                <a16:creationId xmlns:a16="http://schemas.microsoft.com/office/drawing/2014/main" id="{5851AE49-2732-F545-BD4B-31CA965E48DB}"/>
              </a:ext>
            </a:extLst>
          </p:cNvPr>
          <p:cNvSpPr/>
          <p:nvPr/>
        </p:nvSpPr>
        <p:spPr>
          <a:xfrm>
            <a:off x="6161326" y="4694335"/>
            <a:ext cx="145389" cy="15584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23">
            <a:extLst>
              <a:ext uri="{FF2B5EF4-FFF2-40B4-BE49-F238E27FC236}">
                <a16:creationId xmlns:a16="http://schemas.microsoft.com/office/drawing/2014/main" id="{8DC594DA-1FBF-A246-870D-DF4EC9342E17}"/>
              </a:ext>
            </a:extLst>
          </p:cNvPr>
          <p:cNvSpPr/>
          <p:nvPr/>
        </p:nvSpPr>
        <p:spPr>
          <a:xfrm>
            <a:off x="8005570" y="3565215"/>
            <a:ext cx="145389" cy="155846"/>
          </a:xfrm>
          <a:prstGeom prst="ellipse">
            <a:avLst/>
          </a:prstGeom>
          <a:solidFill>
            <a:schemeClr val="accent4"/>
          </a:solidFill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01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K-</a:t>
            </a:r>
            <a:r>
              <a:rPr lang="sk-SK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Means</a:t>
            </a:r>
            <a:endParaRPr lang="sk-SK" sz="2400" b="1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algoritmus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4198288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Štandardný algoritmus pre k-</a:t>
            </a:r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1. Inicializácia K centier zhlukov (</a:t>
            </a:r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centroidov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2. Priradenie každej inštancie (vektora) k najbližšiemu </a:t>
            </a:r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centroidu</a:t>
            </a:r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1800" b="1" dirty="0">
                <a:latin typeface="Arial" panose="020B0604020202020204" pitchFamily="34" charset="0"/>
                <a:cs typeface="Arial" panose="020B0604020202020204" pitchFamily="34" charset="0"/>
              </a:rPr>
              <a:t>3. Prepočítanie </a:t>
            </a:r>
            <a:r>
              <a:rPr lang="sk-SK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centroidov</a:t>
            </a:r>
            <a:r>
              <a:rPr lang="sk-SK" sz="1800" b="1" dirty="0">
                <a:latin typeface="Arial" panose="020B0604020202020204" pitchFamily="34" charset="0"/>
                <a:cs typeface="Arial" panose="020B0604020202020204" pitchFamily="34" charset="0"/>
              </a:rPr>
              <a:t> ako priemerných hodnôt inštancií zo zhluku – 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v kroku optimalizácie vezmeme všetky príklady zaradené do daného zhluku a prepočítame nový </a:t>
            </a:r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centroid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 (ako ich priemer)</a:t>
            </a:r>
            <a:endParaRPr lang="sk-SK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Skupina 31">
            <a:extLst>
              <a:ext uri="{FF2B5EF4-FFF2-40B4-BE49-F238E27FC236}">
                <a16:creationId xmlns:a16="http://schemas.microsoft.com/office/drawing/2014/main" id="{F3E46FC3-5025-BF43-A2F0-FF2C565AED00}"/>
              </a:ext>
            </a:extLst>
          </p:cNvPr>
          <p:cNvGrpSpPr/>
          <p:nvPr/>
        </p:nvGrpSpPr>
        <p:grpSpPr>
          <a:xfrm>
            <a:off x="5004601" y="1957243"/>
            <a:ext cx="4198287" cy="3871133"/>
            <a:chOff x="5597611" y="2706130"/>
            <a:chExt cx="3089189" cy="2866767"/>
          </a:xfrm>
        </p:grpSpPr>
        <p:cxnSp>
          <p:nvCxnSpPr>
            <p:cNvPr id="36" name="Straight Arrow Connector 5">
              <a:extLst>
                <a:ext uri="{FF2B5EF4-FFF2-40B4-BE49-F238E27FC236}">
                  <a16:creationId xmlns:a16="http://schemas.microsoft.com/office/drawing/2014/main" id="{046831DE-9F97-6049-AC7F-50DF0D347534}"/>
                </a:ext>
              </a:extLst>
            </p:cNvPr>
            <p:cNvCxnSpPr/>
            <p:nvPr/>
          </p:nvCxnSpPr>
          <p:spPr>
            <a:xfrm flipV="1">
              <a:off x="5597611" y="2706130"/>
              <a:ext cx="0" cy="2854412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6">
              <a:extLst>
                <a:ext uri="{FF2B5EF4-FFF2-40B4-BE49-F238E27FC236}">
                  <a16:creationId xmlns:a16="http://schemas.microsoft.com/office/drawing/2014/main" id="{99942B1B-8532-E44B-8EAE-1D8DC6F74B0B}"/>
                </a:ext>
              </a:extLst>
            </p:cNvPr>
            <p:cNvCxnSpPr/>
            <p:nvPr/>
          </p:nvCxnSpPr>
          <p:spPr>
            <a:xfrm flipV="1">
              <a:off x="5597611" y="5560541"/>
              <a:ext cx="3089189" cy="12356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384561EF-7F2B-9746-B284-3AF37BA4C462}"/>
                </a:ext>
              </a:extLst>
            </p:cNvPr>
            <p:cNvSpPr/>
            <p:nvPr/>
          </p:nvSpPr>
          <p:spPr>
            <a:xfrm>
              <a:off x="6019800" y="3509319"/>
              <a:ext cx="109151" cy="123567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9" name="Oval 12">
              <a:extLst>
                <a:ext uri="{FF2B5EF4-FFF2-40B4-BE49-F238E27FC236}">
                  <a16:creationId xmlns:a16="http://schemas.microsoft.com/office/drawing/2014/main" id="{BE9F8EAC-8622-684D-B549-F30DB7747136}"/>
                </a:ext>
              </a:extLst>
            </p:cNvPr>
            <p:cNvSpPr/>
            <p:nvPr/>
          </p:nvSpPr>
          <p:spPr>
            <a:xfrm>
              <a:off x="6131011" y="3373761"/>
              <a:ext cx="109151" cy="123567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DE618F67-A4FC-D74C-B5F9-AE2D285E3380}"/>
                </a:ext>
              </a:extLst>
            </p:cNvPr>
            <p:cNvSpPr/>
            <p:nvPr/>
          </p:nvSpPr>
          <p:spPr>
            <a:xfrm>
              <a:off x="6422424" y="3509318"/>
              <a:ext cx="109151" cy="123567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14">
              <a:extLst>
                <a:ext uri="{FF2B5EF4-FFF2-40B4-BE49-F238E27FC236}">
                  <a16:creationId xmlns:a16="http://schemas.microsoft.com/office/drawing/2014/main" id="{86927235-0422-2246-816F-624DCD15C5A8}"/>
                </a:ext>
              </a:extLst>
            </p:cNvPr>
            <p:cNvSpPr/>
            <p:nvPr/>
          </p:nvSpPr>
          <p:spPr>
            <a:xfrm>
              <a:off x="6185586" y="3739614"/>
              <a:ext cx="109151" cy="123567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15">
              <a:extLst>
                <a:ext uri="{FF2B5EF4-FFF2-40B4-BE49-F238E27FC236}">
                  <a16:creationId xmlns:a16="http://schemas.microsoft.com/office/drawing/2014/main" id="{B9F034B0-8C0B-8140-8FFD-644739C001EC}"/>
                </a:ext>
              </a:extLst>
            </p:cNvPr>
            <p:cNvSpPr/>
            <p:nvPr/>
          </p:nvSpPr>
          <p:spPr>
            <a:xfrm>
              <a:off x="6422423" y="3739614"/>
              <a:ext cx="109151" cy="123567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20">
              <a:extLst>
                <a:ext uri="{FF2B5EF4-FFF2-40B4-BE49-F238E27FC236}">
                  <a16:creationId xmlns:a16="http://schemas.microsoft.com/office/drawing/2014/main" id="{70FE84FE-792E-2E4D-A393-946AE6CBA8DC}"/>
                </a:ext>
              </a:extLst>
            </p:cNvPr>
            <p:cNvSpPr/>
            <p:nvPr/>
          </p:nvSpPr>
          <p:spPr>
            <a:xfrm>
              <a:off x="7527324" y="3677830"/>
              <a:ext cx="109151" cy="12356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21">
              <a:extLst>
                <a:ext uri="{FF2B5EF4-FFF2-40B4-BE49-F238E27FC236}">
                  <a16:creationId xmlns:a16="http://schemas.microsoft.com/office/drawing/2014/main" id="{EB70AD3F-29F4-8440-9C47-FFA277FB484D}"/>
                </a:ext>
              </a:extLst>
            </p:cNvPr>
            <p:cNvSpPr/>
            <p:nvPr/>
          </p:nvSpPr>
          <p:spPr>
            <a:xfrm>
              <a:off x="7777548" y="3435544"/>
              <a:ext cx="109151" cy="12356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22">
              <a:extLst>
                <a:ext uri="{FF2B5EF4-FFF2-40B4-BE49-F238E27FC236}">
                  <a16:creationId xmlns:a16="http://schemas.microsoft.com/office/drawing/2014/main" id="{2D03800F-E957-4544-9BAD-6C0900231562}"/>
                </a:ext>
              </a:extLst>
            </p:cNvPr>
            <p:cNvSpPr/>
            <p:nvPr/>
          </p:nvSpPr>
          <p:spPr>
            <a:xfrm>
              <a:off x="7984524" y="3677830"/>
              <a:ext cx="109151" cy="12356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23">
              <a:extLst>
                <a:ext uri="{FF2B5EF4-FFF2-40B4-BE49-F238E27FC236}">
                  <a16:creationId xmlns:a16="http://schemas.microsoft.com/office/drawing/2014/main" id="{C498A6D1-B5CC-A144-B8F6-1A06D4E11ABF}"/>
                </a:ext>
              </a:extLst>
            </p:cNvPr>
            <p:cNvSpPr/>
            <p:nvPr/>
          </p:nvSpPr>
          <p:spPr>
            <a:xfrm>
              <a:off x="7832123" y="3940775"/>
              <a:ext cx="109151" cy="12356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24">
              <a:extLst>
                <a:ext uri="{FF2B5EF4-FFF2-40B4-BE49-F238E27FC236}">
                  <a16:creationId xmlns:a16="http://schemas.microsoft.com/office/drawing/2014/main" id="{252C9986-8A1F-5C46-BA51-9D27E1F7D27E}"/>
                </a:ext>
              </a:extLst>
            </p:cNvPr>
            <p:cNvSpPr/>
            <p:nvPr/>
          </p:nvSpPr>
          <p:spPr>
            <a:xfrm>
              <a:off x="6439928" y="4811861"/>
              <a:ext cx="109151" cy="123567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25">
              <a:extLst>
                <a:ext uri="{FF2B5EF4-FFF2-40B4-BE49-F238E27FC236}">
                  <a16:creationId xmlns:a16="http://schemas.microsoft.com/office/drawing/2014/main" id="{953B6B06-6A03-3241-91A2-A254F30FF410}"/>
                </a:ext>
              </a:extLst>
            </p:cNvPr>
            <p:cNvSpPr/>
            <p:nvPr/>
          </p:nvSpPr>
          <p:spPr>
            <a:xfrm>
              <a:off x="6546505" y="5129143"/>
              <a:ext cx="109151" cy="123567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26">
              <a:extLst>
                <a:ext uri="{FF2B5EF4-FFF2-40B4-BE49-F238E27FC236}">
                  <a16:creationId xmlns:a16="http://schemas.microsoft.com/office/drawing/2014/main" id="{EF4F6EA9-5048-C04B-826B-C8EC4CE0ABD3}"/>
                </a:ext>
              </a:extLst>
            </p:cNvPr>
            <p:cNvSpPr/>
            <p:nvPr/>
          </p:nvSpPr>
          <p:spPr>
            <a:xfrm>
              <a:off x="6736490" y="4727116"/>
              <a:ext cx="109151" cy="123567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27">
              <a:extLst>
                <a:ext uri="{FF2B5EF4-FFF2-40B4-BE49-F238E27FC236}">
                  <a16:creationId xmlns:a16="http://schemas.microsoft.com/office/drawing/2014/main" id="{D71BBDE9-8E02-FD41-8BC9-94CA4F77493D}"/>
                </a:ext>
              </a:extLst>
            </p:cNvPr>
            <p:cNvSpPr/>
            <p:nvPr/>
          </p:nvSpPr>
          <p:spPr>
            <a:xfrm>
              <a:off x="7033053" y="4765939"/>
              <a:ext cx="109151" cy="123567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28">
              <a:extLst>
                <a:ext uri="{FF2B5EF4-FFF2-40B4-BE49-F238E27FC236}">
                  <a16:creationId xmlns:a16="http://schemas.microsoft.com/office/drawing/2014/main" id="{59C9570D-26AE-FB4F-B390-4A51D65E5857}"/>
                </a:ext>
              </a:extLst>
            </p:cNvPr>
            <p:cNvSpPr/>
            <p:nvPr/>
          </p:nvSpPr>
          <p:spPr>
            <a:xfrm>
              <a:off x="6800333" y="5101456"/>
              <a:ext cx="109151" cy="123567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2" name="Straight Arrow Connector 8">
              <a:extLst>
                <a:ext uri="{FF2B5EF4-FFF2-40B4-BE49-F238E27FC236}">
                  <a16:creationId xmlns:a16="http://schemas.microsoft.com/office/drawing/2014/main" id="{ADD1C906-BD00-074B-A5C2-6E7E75EEE978}"/>
                </a:ext>
              </a:extLst>
            </p:cNvPr>
            <p:cNvCxnSpPr>
              <a:stCxn id="39" idx="5"/>
            </p:cNvCxnSpPr>
            <p:nvPr/>
          </p:nvCxnSpPr>
          <p:spPr>
            <a:xfrm>
              <a:off x="6224177" y="3479232"/>
              <a:ext cx="70560" cy="153653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44">
              <a:extLst>
                <a:ext uri="{FF2B5EF4-FFF2-40B4-BE49-F238E27FC236}">
                  <a16:creationId xmlns:a16="http://schemas.microsoft.com/office/drawing/2014/main" id="{DAF3E8E4-DC2F-4345-A484-FC5BA754D095}"/>
                </a:ext>
              </a:extLst>
            </p:cNvPr>
            <p:cNvCxnSpPr>
              <a:stCxn id="46" idx="0"/>
            </p:cNvCxnSpPr>
            <p:nvPr/>
          </p:nvCxnSpPr>
          <p:spPr>
            <a:xfrm flipH="1" flipV="1">
              <a:off x="7832124" y="3739615"/>
              <a:ext cx="54575" cy="20116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45">
              <a:extLst>
                <a:ext uri="{FF2B5EF4-FFF2-40B4-BE49-F238E27FC236}">
                  <a16:creationId xmlns:a16="http://schemas.microsoft.com/office/drawing/2014/main" id="{14DB02EC-14BD-354B-81E7-C10E30E7A157}"/>
                </a:ext>
              </a:extLst>
            </p:cNvPr>
            <p:cNvCxnSpPr>
              <a:cxnSpLocks/>
              <a:stCxn id="47" idx="6"/>
            </p:cNvCxnSpPr>
            <p:nvPr/>
          </p:nvCxnSpPr>
          <p:spPr>
            <a:xfrm>
              <a:off x="6549079" y="4873645"/>
              <a:ext cx="296562" cy="130456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Oval 13">
            <a:extLst>
              <a:ext uri="{FF2B5EF4-FFF2-40B4-BE49-F238E27FC236}">
                <a16:creationId xmlns:a16="http://schemas.microsoft.com/office/drawing/2014/main" id="{D27F83B3-4A7D-FE40-A402-A558FFB6472B}"/>
              </a:ext>
            </a:extLst>
          </p:cNvPr>
          <p:cNvSpPr/>
          <p:nvPr/>
        </p:nvSpPr>
        <p:spPr>
          <a:xfrm>
            <a:off x="6300411" y="3149581"/>
            <a:ext cx="145389" cy="15804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13">
            <a:extLst>
              <a:ext uri="{FF2B5EF4-FFF2-40B4-BE49-F238E27FC236}">
                <a16:creationId xmlns:a16="http://schemas.microsoft.com/office/drawing/2014/main" id="{A2424A56-664F-864B-A24E-D9DB01444234}"/>
              </a:ext>
            </a:extLst>
          </p:cNvPr>
          <p:cNvSpPr/>
          <p:nvPr/>
        </p:nvSpPr>
        <p:spPr>
          <a:xfrm>
            <a:off x="6076433" y="3190174"/>
            <a:ext cx="145389" cy="15804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13">
            <a:extLst>
              <a:ext uri="{FF2B5EF4-FFF2-40B4-BE49-F238E27FC236}">
                <a16:creationId xmlns:a16="http://schemas.microsoft.com/office/drawing/2014/main" id="{6F7E59AB-FA02-B94E-823E-630E604726B2}"/>
              </a:ext>
            </a:extLst>
          </p:cNvPr>
          <p:cNvSpPr/>
          <p:nvPr/>
        </p:nvSpPr>
        <p:spPr>
          <a:xfrm>
            <a:off x="5985780" y="2955444"/>
            <a:ext cx="145389" cy="15804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13">
            <a:extLst>
              <a:ext uri="{FF2B5EF4-FFF2-40B4-BE49-F238E27FC236}">
                <a16:creationId xmlns:a16="http://schemas.microsoft.com/office/drawing/2014/main" id="{C79B9743-3994-1C4C-9C12-0F2FD316B4F2}"/>
              </a:ext>
            </a:extLst>
          </p:cNvPr>
          <p:cNvSpPr/>
          <p:nvPr/>
        </p:nvSpPr>
        <p:spPr>
          <a:xfrm>
            <a:off x="6321549" y="3403777"/>
            <a:ext cx="145389" cy="15804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13">
            <a:extLst>
              <a:ext uri="{FF2B5EF4-FFF2-40B4-BE49-F238E27FC236}">
                <a16:creationId xmlns:a16="http://schemas.microsoft.com/office/drawing/2014/main" id="{C7238EF5-BF46-8D47-8586-6E43877A95B2}"/>
              </a:ext>
            </a:extLst>
          </p:cNvPr>
          <p:cNvSpPr/>
          <p:nvPr/>
        </p:nvSpPr>
        <p:spPr>
          <a:xfrm>
            <a:off x="6445800" y="2801249"/>
            <a:ext cx="145389" cy="15804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13">
            <a:extLst>
              <a:ext uri="{FF2B5EF4-FFF2-40B4-BE49-F238E27FC236}">
                <a16:creationId xmlns:a16="http://schemas.microsoft.com/office/drawing/2014/main" id="{2767E33B-33D9-E345-96EE-78280FC99C53}"/>
              </a:ext>
            </a:extLst>
          </p:cNvPr>
          <p:cNvSpPr/>
          <p:nvPr/>
        </p:nvSpPr>
        <p:spPr>
          <a:xfrm>
            <a:off x="5587225" y="3252621"/>
            <a:ext cx="145389" cy="15804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13">
            <a:extLst>
              <a:ext uri="{FF2B5EF4-FFF2-40B4-BE49-F238E27FC236}">
                <a16:creationId xmlns:a16="http://schemas.microsoft.com/office/drawing/2014/main" id="{20B76CE7-6137-2A42-A628-343176EB1BA9}"/>
              </a:ext>
            </a:extLst>
          </p:cNvPr>
          <p:cNvSpPr/>
          <p:nvPr/>
        </p:nvSpPr>
        <p:spPr>
          <a:xfrm>
            <a:off x="5969553" y="3530201"/>
            <a:ext cx="145389" cy="15804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25">
            <a:extLst>
              <a:ext uri="{FF2B5EF4-FFF2-40B4-BE49-F238E27FC236}">
                <a16:creationId xmlns:a16="http://schemas.microsoft.com/office/drawing/2014/main" id="{D73CFB6B-1D17-6F45-85DE-BA7F7521EA06}"/>
              </a:ext>
            </a:extLst>
          </p:cNvPr>
          <p:cNvSpPr/>
          <p:nvPr/>
        </p:nvSpPr>
        <p:spPr>
          <a:xfrm>
            <a:off x="6427609" y="4806249"/>
            <a:ext cx="145389" cy="15804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25">
            <a:extLst>
              <a:ext uri="{FF2B5EF4-FFF2-40B4-BE49-F238E27FC236}">
                <a16:creationId xmlns:a16="http://schemas.microsoft.com/office/drawing/2014/main" id="{BF0578A9-3684-CE45-9F46-5FE67BF86901}"/>
              </a:ext>
            </a:extLst>
          </p:cNvPr>
          <p:cNvSpPr/>
          <p:nvPr/>
        </p:nvSpPr>
        <p:spPr>
          <a:xfrm>
            <a:off x="7050359" y="4954564"/>
            <a:ext cx="145389" cy="15804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25">
            <a:extLst>
              <a:ext uri="{FF2B5EF4-FFF2-40B4-BE49-F238E27FC236}">
                <a16:creationId xmlns:a16="http://schemas.microsoft.com/office/drawing/2014/main" id="{0929AFF4-83BB-394D-A371-D8FF63960550}"/>
              </a:ext>
            </a:extLst>
          </p:cNvPr>
          <p:cNvSpPr/>
          <p:nvPr/>
        </p:nvSpPr>
        <p:spPr>
          <a:xfrm>
            <a:off x="6618087" y="5373800"/>
            <a:ext cx="145389" cy="15804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25">
            <a:extLst>
              <a:ext uri="{FF2B5EF4-FFF2-40B4-BE49-F238E27FC236}">
                <a16:creationId xmlns:a16="http://schemas.microsoft.com/office/drawing/2014/main" id="{D0B2925D-B595-0D49-857B-5159E84FDFF7}"/>
              </a:ext>
            </a:extLst>
          </p:cNvPr>
          <p:cNvSpPr/>
          <p:nvPr/>
        </p:nvSpPr>
        <p:spPr>
          <a:xfrm>
            <a:off x="5998849" y="5060303"/>
            <a:ext cx="145389" cy="15804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25">
            <a:extLst>
              <a:ext uri="{FF2B5EF4-FFF2-40B4-BE49-F238E27FC236}">
                <a16:creationId xmlns:a16="http://schemas.microsoft.com/office/drawing/2014/main" id="{767821B4-81AC-064A-8E44-24D2A49DC531}"/>
              </a:ext>
            </a:extLst>
          </p:cNvPr>
          <p:cNvSpPr/>
          <p:nvPr/>
        </p:nvSpPr>
        <p:spPr>
          <a:xfrm>
            <a:off x="6711214" y="4784458"/>
            <a:ext cx="145389" cy="15804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21">
            <a:extLst>
              <a:ext uri="{FF2B5EF4-FFF2-40B4-BE49-F238E27FC236}">
                <a16:creationId xmlns:a16="http://schemas.microsoft.com/office/drawing/2014/main" id="{F320D449-34E7-364F-9703-97E596E19BD5}"/>
              </a:ext>
            </a:extLst>
          </p:cNvPr>
          <p:cNvSpPr/>
          <p:nvPr/>
        </p:nvSpPr>
        <p:spPr>
          <a:xfrm>
            <a:off x="8025729" y="3186014"/>
            <a:ext cx="145389" cy="15804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21">
            <a:extLst>
              <a:ext uri="{FF2B5EF4-FFF2-40B4-BE49-F238E27FC236}">
                <a16:creationId xmlns:a16="http://schemas.microsoft.com/office/drawing/2014/main" id="{58FBA96F-6D36-1F4E-B791-3488D674EE25}"/>
              </a:ext>
            </a:extLst>
          </p:cNvPr>
          <p:cNvSpPr/>
          <p:nvPr/>
        </p:nvSpPr>
        <p:spPr>
          <a:xfrm>
            <a:off x="8207036" y="3420981"/>
            <a:ext cx="145389" cy="15804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21">
            <a:extLst>
              <a:ext uri="{FF2B5EF4-FFF2-40B4-BE49-F238E27FC236}">
                <a16:creationId xmlns:a16="http://schemas.microsoft.com/office/drawing/2014/main" id="{2007D87B-AC82-CD41-9A5A-0860D23458F3}"/>
              </a:ext>
            </a:extLst>
          </p:cNvPr>
          <p:cNvSpPr/>
          <p:nvPr/>
        </p:nvSpPr>
        <p:spPr>
          <a:xfrm>
            <a:off x="7692432" y="3520476"/>
            <a:ext cx="145389" cy="15804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21">
            <a:extLst>
              <a:ext uri="{FF2B5EF4-FFF2-40B4-BE49-F238E27FC236}">
                <a16:creationId xmlns:a16="http://schemas.microsoft.com/office/drawing/2014/main" id="{A309F7CF-65CF-A84E-8BA1-EFE1F51D9EB0}"/>
              </a:ext>
            </a:extLst>
          </p:cNvPr>
          <p:cNvSpPr/>
          <p:nvPr/>
        </p:nvSpPr>
        <p:spPr>
          <a:xfrm>
            <a:off x="7677346" y="3041681"/>
            <a:ext cx="145389" cy="15804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21">
            <a:extLst>
              <a:ext uri="{FF2B5EF4-FFF2-40B4-BE49-F238E27FC236}">
                <a16:creationId xmlns:a16="http://schemas.microsoft.com/office/drawing/2014/main" id="{F374FAA6-4EA7-4644-8E91-05ADB501D43C}"/>
              </a:ext>
            </a:extLst>
          </p:cNvPr>
          <p:cNvSpPr/>
          <p:nvPr/>
        </p:nvSpPr>
        <p:spPr>
          <a:xfrm>
            <a:off x="8207036" y="2893190"/>
            <a:ext cx="145389" cy="15804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21">
            <a:extLst>
              <a:ext uri="{FF2B5EF4-FFF2-40B4-BE49-F238E27FC236}">
                <a16:creationId xmlns:a16="http://schemas.microsoft.com/office/drawing/2014/main" id="{2D47E75C-876F-724F-B25F-D7D947639872}"/>
              </a:ext>
            </a:extLst>
          </p:cNvPr>
          <p:cNvSpPr/>
          <p:nvPr/>
        </p:nvSpPr>
        <p:spPr>
          <a:xfrm>
            <a:off x="7819773" y="3348749"/>
            <a:ext cx="145389" cy="15804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EFE3584C-8E97-2848-B1CB-86E37D32F4A4}"/>
              </a:ext>
            </a:extLst>
          </p:cNvPr>
          <p:cNvSpPr/>
          <p:nvPr/>
        </p:nvSpPr>
        <p:spPr>
          <a:xfrm>
            <a:off x="8280635" y="3786741"/>
            <a:ext cx="145389" cy="15804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21">
            <a:extLst>
              <a:ext uri="{FF2B5EF4-FFF2-40B4-BE49-F238E27FC236}">
                <a16:creationId xmlns:a16="http://schemas.microsoft.com/office/drawing/2014/main" id="{9F787006-D22B-0C4B-BFC9-C839E80CEC13}"/>
              </a:ext>
            </a:extLst>
          </p:cNvPr>
          <p:cNvSpPr/>
          <p:nvPr/>
        </p:nvSpPr>
        <p:spPr>
          <a:xfrm>
            <a:off x="8352425" y="3300454"/>
            <a:ext cx="145389" cy="15804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12">
            <a:extLst>
              <a:ext uri="{FF2B5EF4-FFF2-40B4-BE49-F238E27FC236}">
                <a16:creationId xmlns:a16="http://schemas.microsoft.com/office/drawing/2014/main" id="{A0962E65-9321-AA4F-B1F2-D578C94F6A89}"/>
              </a:ext>
            </a:extLst>
          </p:cNvPr>
          <p:cNvSpPr/>
          <p:nvPr/>
        </p:nvSpPr>
        <p:spPr>
          <a:xfrm>
            <a:off x="5739689" y="2870400"/>
            <a:ext cx="145389" cy="155846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24">
            <a:extLst>
              <a:ext uri="{FF2B5EF4-FFF2-40B4-BE49-F238E27FC236}">
                <a16:creationId xmlns:a16="http://schemas.microsoft.com/office/drawing/2014/main" id="{1C8195CB-9E93-F94D-B639-979A82754448}"/>
              </a:ext>
            </a:extLst>
          </p:cNvPr>
          <p:cNvSpPr/>
          <p:nvPr/>
        </p:nvSpPr>
        <p:spPr>
          <a:xfrm>
            <a:off x="6161326" y="4816255"/>
            <a:ext cx="145389" cy="15584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23">
            <a:extLst>
              <a:ext uri="{FF2B5EF4-FFF2-40B4-BE49-F238E27FC236}">
                <a16:creationId xmlns:a16="http://schemas.microsoft.com/office/drawing/2014/main" id="{C8A31C88-30E8-084B-BF43-BF9280B25ACB}"/>
              </a:ext>
            </a:extLst>
          </p:cNvPr>
          <p:cNvSpPr/>
          <p:nvPr/>
        </p:nvSpPr>
        <p:spPr>
          <a:xfrm>
            <a:off x="8046210" y="3636335"/>
            <a:ext cx="145389" cy="155846"/>
          </a:xfrm>
          <a:prstGeom prst="ellipse">
            <a:avLst/>
          </a:prstGeom>
          <a:solidFill>
            <a:schemeClr val="accent4"/>
          </a:solidFill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17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Iné typy reprezentantov zhlukov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k-</a:t>
            </a:r>
            <a:r>
              <a:rPr lang="sk-SK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Medians</a:t>
            </a: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, k-</a:t>
            </a:r>
            <a:r>
              <a:rPr lang="sk-SK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Medoids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1" y="1957243"/>
            <a:ext cx="8993173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</a:t>
            </a:r>
            <a:r>
              <a:rPr lang="sk-SK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Medians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– ak miesto aritmetického priemeru použijeme medián dátových bodov v rámci príkladov z jedného zhluku</a:t>
            </a:r>
          </a:p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algoritmus vyberá príklady trocha robustnejšie ako k-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, nakoľko medián nie je tak citlivý na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outliery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(výrazne odchýlené hodnoty) ako priemer</a:t>
            </a:r>
          </a:p>
          <a:p>
            <a:r>
              <a:rPr lang="sk-SK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</a:t>
            </a:r>
            <a:r>
              <a:rPr lang="sk-SK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Medoids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– v prípade k-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Medoids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sú reprezentanti vždy konkrétne príklady z dátovej množiny</a:t>
            </a:r>
          </a:p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Vhodné vtedy, ak chceme aby bol reprezentant zhluku konkrétny objekt – napr. segmentácia zákazníkov (typický zákazník danej skupiny zákazníkov)</a:t>
            </a:r>
          </a:p>
          <a:p>
            <a:endParaRPr lang="sk-SK" sz="1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05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Vlastnosti k-stredových metód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1" y="1957243"/>
            <a:ext cx="8993173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Inicializácia </a:t>
            </a:r>
          </a:p>
          <a:p>
            <a:pPr lvl="1"/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najjednoduššia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voľba – náhodný výber k dátových bodov</a:t>
            </a:r>
          </a:p>
          <a:p>
            <a:pPr lvl="1"/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ak ale vyberieme výrazne odchýlený „štartovací“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centroid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– vedie to chybám</a:t>
            </a:r>
          </a:p>
          <a:p>
            <a:pPr lvl="1"/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možné pridať krok, ktorý v každej iterácií „zruší“ veľmi malé zhluky</a:t>
            </a:r>
          </a:p>
          <a:p>
            <a:r>
              <a:rPr lang="sk-SK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Voľba parametra k </a:t>
            </a:r>
          </a:p>
          <a:p>
            <a:pPr lvl="1"/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počet zhlukov nie je vopred známy</a:t>
            </a:r>
          </a:p>
          <a:p>
            <a:pPr lvl="1"/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rozumné zvoliť trocha väčšiu hodnotu parametra k ako je očakávaný počet zhlukov</a:t>
            </a:r>
          </a:p>
          <a:p>
            <a:pPr lvl="1"/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v post-spracovaní potom možno niektoré zhluky zlúčiť na základe ich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intra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/medzi-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zhlukovej</a:t>
            </a:r>
            <a:r>
              <a:rPr lang="sk-SK" sz="2400">
                <a:latin typeface="Arial" panose="020B0604020202020204" pitchFamily="34" charset="0"/>
                <a:cs typeface="Arial" panose="020B0604020202020204" pitchFamily="34" charset="0"/>
              </a:rPr>
              <a:t> vzdialenosti</a:t>
            </a:r>
            <a:endParaRPr lang="sk-SK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229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5 ways to keep your work safe and secure.potx" id="{4893428C-CB0A-49E9-96F4-7A735F1E22B6}" vid="{5E3D7976-14F6-4FDF-A4FC-DC3893D129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451</Words>
  <Application>Microsoft Macintosh PowerPoint</Application>
  <PresentationFormat>Vlastná</PresentationFormat>
  <Paragraphs>74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2019-03-02T19:53:44Z</dcterms:created>
  <dcterms:modified xsi:type="dcterms:W3CDTF">2019-04-13T13:25:30Z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2018-09-20T17:05:47.7837537Z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