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56" r:id="rId4"/>
    <p:sldId id="258" r:id="rId5"/>
    <p:sldId id="263" r:id="rId6"/>
    <p:sldId id="257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91607-4BE5-4443-B934-F226D0F3FCB4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95F76-CC4D-4813-89AB-163D4F5F62C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55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https://geonetcast.wordpress.com/2021/04/12/reprojection-to-mercator-epsg3857/</a:t>
            </a:r>
          </a:p>
          <a:p>
            <a:r>
              <a:rPr lang="en-NZ" dirty="0"/>
              <a:t>https://michaelminn.net/tutorials/gis-projections/</a:t>
            </a:r>
            <a:endParaRPr lang="pt-BR" dirty="0"/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295F76-CC4D-4813-89AB-163D4F5F62CF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276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49B6-BDE9-4E2B-9D74-20C51FC4B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B6285-41AC-0D9F-2B28-9CB797A7B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BF75-9CA4-3BCC-8AB7-9B7454A6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E28-A382-4A31-A3C7-2075EE9F3B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F4D7F-A4B4-F45F-7084-E62C0AED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F8DCE-7D91-4111-812D-4097A30A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BF6-BF97-4016-B6D7-F9320F0E5A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085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0CB8B-D4A1-BE98-CD46-B4F73377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C5947-AD09-09B7-7A17-CA1369A4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23F96-00F5-8100-AF0F-F6D8D524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E28-A382-4A31-A3C7-2075EE9F3B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A99D6-63F6-E2E9-7AC6-F63D2ECB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C9089-E954-4491-D942-ED2BA3D4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BF6-BF97-4016-B6D7-F9320F0E5A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758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91999-71FD-8560-20E2-5D0ADB636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1269D-7562-BBA5-8EA3-B26C78DE5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3BBB8-A2C2-8BBE-24CC-CE32E0F3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E28-A382-4A31-A3C7-2075EE9F3B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EC597-E4B1-7589-B22F-7D1A2B9E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BDE99-62D5-1234-B5EA-D4973A58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BF6-BF97-4016-B6D7-F9320F0E5A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499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165F-93C4-EECB-EB7E-89DF8F1A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EC17-AC4D-4804-7D51-36BF23393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B82E6-113F-DFF5-1555-1BAA8597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E28-A382-4A31-A3C7-2075EE9F3B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A98A2-3348-84F1-F580-074354F4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8DB40-EDAC-F24D-8D8D-DAF3D0A6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BF6-BF97-4016-B6D7-F9320F0E5A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804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ADA1-5A4C-D065-908B-CCAFFA22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CD897-7CBC-EB74-C53B-C0E5E1617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5246-6522-32D4-B9A0-B404738B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E28-A382-4A31-A3C7-2075EE9F3B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595A-F107-FB5A-577A-D59F3108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4CB0D-242B-C2A6-9144-77E4E284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BF6-BF97-4016-B6D7-F9320F0E5A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631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F88A-ABEB-7EED-4C60-1DED92F1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86A8-C22A-E78E-2FDB-FC3F75B3C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39424-3960-3C5D-9A41-8558BCEF5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6D3C2-FA62-77E6-A3EF-9A3AD755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E28-A382-4A31-A3C7-2075EE9F3B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E1DC1-28D5-CE2C-005E-F28D3244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26F53-1D78-F0AA-D7EE-42F3B13D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BF6-BF97-4016-B6D7-F9320F0E5A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591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29EB-17AE-3039-CCB1-B1BDE3A9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120F-9592-053F-D996-3C551A56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0D487-577B-1E0A-3DDA-F36B8F1A2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28703-5C20-3DE8-E914-AD3BF223B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00501-8A9A-E65A-40E4-EC2334A05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CAD12-F88D-73B1-CB21-3BFC7F2C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E28-A382-4A31-A3C7-2075EE9F3B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6263A-ECEE-6E0F-A249-78F41A50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362EE-F4FC-3340-E817-4BBFEE59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BF6-BF97-4016-B6D7-F9320F0E5A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770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015B-888B-9F9D-7F04-1A1D350D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BD4C3-FEED-CAF7-36C2-75C413D6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E28-A382-4A31-A3C7-2075EE9F3B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F69E5-38C9-7BAC-2DD1-F22665DA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99FA3-EA86-CF2E-2FB8-EC0216F1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BF6-BF97-4016-B6D7-F9320F0E5A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851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B538E-FC41-B70C-A306-56F5BDEB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E28-A382-4A31-A3C7-2075EE9F3B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624002-1055-CD8E-61E5-2E470DDD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D5EE3-8C4A-5066-4D8E-8D295ECB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BF6-BF97-4016-B6D7-F9320F0E5A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767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F05B-26F5-1E39-BCE1-DC3EB478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724C-43EF-D2F0-5BEE-B9718079B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9613E-4015-A68E-C44F-F6435FE2D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FF7FA-5BD1-95B3-3A7E-6311A811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E28-A382-4A31-A3C7-2075EE9F3B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4A30A-3325-D77B-4C13-BD425601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5C8BE-13B1-3EC5-B8A8-56B7FDE4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BF6-BF97-4016-B6D7-F9320F0E5A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2713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9075-8987-FAA6-66D1-D0B052E5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8ADCC-40D0-0616-6262-ED968FA9C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7E22A-36F1-E4F7-94D4-0D326DE77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F4243-9E2E-5736-235A-5AE14D85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CE28-A382-4A31-A3C7-2075EE9F3B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B63E-F075-D826-8C31-9361BA6C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21A87-9770-D736-99B2-56223D01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29BF6-BF97-4016-B6D7-F9320F0E5A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29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E2B8D-96EB-53A8-560B-AAA8BEF9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3E437-F7D3-2627-9E3D-C3511E50C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13F7-6EDA-8114-53AA-98F707ED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90CE28-A382-4A31-A3C7-2075EE9F3B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4532A-8F0B-D1C4-280F-0FBDE0C11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1661D-AE47-6C26-79E0-D3C7C7F9B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529BF6-BF97-4016-B6D7-F9320F0E5AD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97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0CA149-58EB-BBAA-2A6F-DB393A03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11A41B-5FC4-A71D-72C8-1542B98C3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Create a correction formula for richness of an area that is corrected by latitude.  The rule is: areas with smaller values for latitudes will have higher maximum richness numbers allowed, while areas that that have higher absolute values for latitude will never reach large numbers for richness.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5994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33218E-DF79-EC36-152E-C974A7298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11" y="849139"/>
            <a:ext cx="8646159" cy="55862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820D0-E587-D587-B784-11ED64E4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Mammal hosts 1km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2053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67F3ED-D59F-140A-87C9-3296B321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Tropical area  700km below the ecuator</a:t>
            </a:r>
            <a:br>
              <a:rPr lang="pt-BR" dirty="0"/>
            </a:br>
            <a:r>
              <a:rPr lang="pt-BR" dirty="0"/>
              <a:t>abs(700000)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BF1BB-239D-1835-A2A7-D501C40D4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6" y="1482435"/>
            <a:ext cx="4743800" cy="4683327"/>
          </a:xfrm>
          <a:prstGeom prst="rect">
            <a:avLst/>
          </a:prstGeom>
        </p:spPr>
      </p:pic>
      <p:sp>
        <p:nvSpPr>
          <p:cNvPr id="10" name="AutoShape 4">
            <a:extLst>
              <a:ext uri="{FF2B5EF4-FFF2-40B4-BE49-F238E27FC236}">
                <a16:creationId xmlns:a16="http://schemas.microsoft.com/office/drawing/2014/main" id="{DF67269A-3CB5-8492-E08B-439408D2EC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39EEA1-43D7-738A-19F4-E0C436360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876" y="1690688"/>
            <a:ext cx="6023379" cy="42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32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A0AD-1344-766A-4FB5-40D47401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Beijing ~40N 4851km</a:t>
            </a:r>
            <a:br>
              <a:rPr lang="pt-BR" dirty="0"/>
            </a:br>
            <a:r>
              <a:rPr lang="pt-BR" dirty="0"/>
              <a:t>4851421 m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1F0B-1AD8-1FE5-E623-85B83C43F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13DB5D5-84DA-F1B3-BBBA-F6B8465D7E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C36E5-F5E9-5355-2F29-47B576567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642" y="1954695"/>
            <a:ext cx="7036895" cy="46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4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8646-AECC-D314-7DE1-12D864AC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5A88-BE53-74D4-961D-9A93511E3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128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4E71-12A4-13B4-2330-18C2560B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Alaska 60N  ~ 8400 km above equator</a:t>
            </a:r>
            <a:br>
              <a:rPr lang="pt-BR" dirty="0"/>
            </a:br>
            <a:r>
              <a:rPr lang="en-NZ" dirty="0"/>
              <a:t>8399738 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6638-1AAD-FB50-16E3-71F5FCC7F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566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0725-531F-A8C4-67CA-DD34C9A3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New Zealand 40S 4.8k km</a:t>
            </a:r>
            <a:br>
              <a:rPr lang="pt-BR" dirty="0"/>
            </a:br>
            <a:r>
              <a:rPr lang="en-NZ" dirty="0"/>
              <a:t>-4865942  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BE1C-F788-E3C3-241C-C14216471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503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F24D-8623-9855-D44A-DE2BBEA1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333F1-B206-E157-19A8-60FE80C03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1026" name="Picture 2" descr="Mercator Projection illustration: shows the consequences of flattening out a spherical globe. Whilst it's a handy exercise for navigating and producing maps, it can inflate the size of land masses the in the north and the south. In a Mercator projection Greenland is comparable in size with Africa. In reality, it's much smaller. ">
            <a:extLst>
              <a:ext uri="{FF2B5EF4-FFF2-40B4-BE49-F238E27FC236}">
                <a16:creationId xmlns:a16="http://schemas.microsoft.com/office/drawing/2014/main" id="{D17DCA98-6602-EBCA-648B-277A3C740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59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30E2777-53BF-AF50-9623-D6F740B89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097" y="471487"/>
            <a:ext cx="3705225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779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4387-FC9D-1EA3-999D-2BD9AC72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9D0EC-E49D-9EDF-FF13-9D7A20FF7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3074" name="Picture 2" descr="Map Projections: Mercator Vs The True Size of Each Country ...">
            <a:extLst>
              <a:ext uri="{FF2B5EF4-FFF2-40B4-BE49-F238E27FC236}">
                <a16:creationId xmlns:a16="http://schemas.microsoft.com/office/drawing/2014/main" id="{D7A5D93B-15A1-E699-D622-BCFF2047E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04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114</Words>
  <Application>Microsoft Office PowerPoint</Application>
  <PresentationFormat>Widescreen</PresentationFormat>
  <Paragraphs>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Mammal hosts 1km</vt:lpstr>
      <vt:lpstr>Tropical area  700km below the ecuator abs(700000)</vt:lpstr>
      <vt:lpstr>Beijing ~40N 4851km 4851421 m</vt:lpstr>
      <vt:lpstr>PowerPoint Presentation</vt:lpstr>
      <vt:lpstr>Alaska 60N  ~ 8400 km above equator 8399738 m</vt:lpstr>
      <vt:lpstr>New Zealand 40S 4.8k km -4865942  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Renata de Lara Muylaert</dc:creator>
  <cp:lastModifiedBy>Renata de Lara Muylaert</cp:lastModifiedBy>
  <cp:revision>2</cp:revision>
  <dcterms:created xsi:type="dcterms:W3CDTF">2024-08-14T23:29:17Z</dcterms:created>
  <dcterms:modified xsi:type="dcterms:W3CDTF">2024-08-15T04:00:20Z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2024-08-14T23:46:55Z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5408a7f1-a632-459f-bf24-1c43d3bf3bcf</vt:lpwstr>
  </property>
  <property fmtid="{D5CDD505-2E9C-101B-9397-08002B2CF9AE}" pid="8" name="MSIP_Label_bd9e4d68-54d0-40a5-8c9a-85a36c87352c_ContentBits">
    <vt:lpwstr>0</vt:lpwstr>
  </property>
</Properties>
</file>