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09" r:id="rId2"/>
    <p:sldId id="257" r:id="rId3"/>
    <p:sldId id="382" r:id="rId4"/>
    <p:sldId id="284" r:id="rId5"/>
    <p:sldId id="360" r:id="rId6"/>
    <p:sldId id="361" r:id="rId7"/>
    <p:sldId id="362" r:id="rId8"/>
    <p:sldId id="367" r:id="rId9"/>
    <p:sldId id="368" r:id="rId10"/>
    <p:sldId id="378" r:id="rId11"/>
    <p:sldId id="379" r:id="rId12"/>
    <p:sldId id="369" r:id="rId13"/>
    <p:sldId id="380" r:id="rId14"/>
    <p:sldId id="381" r:id="rId15"/>
    <p:sldId id="373" r:id="rId16"/>
    <p:sldId id="370" r:id="rId17"/>
    <p:sldId id="357" r:id="rId18"/>
    <p:sldId id="358" r:id="rId19"/>
    <p:sldId id="339" r:id="rId20"/>
  </p:sldIdLst>
  <p:sldSz cx="18288000" cy="10287000"/>
  <p:notesSz cx="6858000" cy="9144000"/>
  <p:embeddedFontLst>
    <p:embeddedFont>
      <p:font typeface="HK Grotesk Bold" panose="020B0604020202020204" charset="0"/>
      <p:regular r:id="rId22"/>
    </p:embeddedFont>
    <p:embeddedFont>
      <p:font typeface="HK Grotesk Light" panose="020B0604020202020204" charset="0"/>
      <p:regular r:id="rId23"/>
    </p:embeddedFont>
    <p:embeddedFont>
      <p:font typeface="HK Grotesk Medium" panose="020B0604020202020204" charset="0"/>
      <p:regular r:id="rId24"/>
    </p:embeddedFont>
    <p:embeddedFont>
      <p:font typeface="Garamond" panose="02020404030301010803" pitchFamily="18" charset="0"/>
      <p:regular r:id="rId25"/>
      <p:bold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33"/>
    <a:srgbClr val="222222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22" autoAdjust="0"/>
  </p:normalViewPr>
  <p:slideViewPr>
    <p:cSldViewPr>
      <p:cViewPr varScale="1">
        <p:scale>
          <a:sx n="28" d="100"/>
          <a:sy n="28" d="100"/>
        </p:scale>
        <p:origin x="152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C04CB-8148-4EFF-B7C1-4583CC8B57E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7A92C-73D8-427A-BACC-AE91E65D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4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A92C-73D8-427A-BACC-AE91E65DC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A92C-73D8-427A-BACC-AE91E65DC4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A92C-73D8-427A-BACC-AE91E65DC4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9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A92C-73D8-427A-BACC-AE91E65DC4F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A92C-73D8-427A-BACC-AE91E65DC4F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1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A92C-73D8-427A-BACC-AE91E65DC4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7A92C-73D8-427A-BACC-AE91E65DC4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217324" y="-296711"/>
            <a:ext cx="16286730" cy="7442828"/>
            <a:chOff x="0" y="0"/>
            <a:chExt cx="15665120" cy="71587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65120" cy="7158760"/>
            </a:xfrm>
            <a:custGeom>
              <a:avLst/>
              <a:gdLst/>
              <a:ahLst/>
              <a:cxnLst/>
              <a:rect l="l" t="t" r="r" b="b"/>
              <a:pathLst>
                <a:path w="15665120" h="7158760">
                  <a:moveTo>
                    <a:pt x="1536032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853960"/>
                  </a:lnTo>
                  <a:cubicBezTo>
                    <a:pt x="0" y="7022871"/>
                    <a:pt x="135890" y="7158760"/>
                    <a:pt x="304800" y="7158760"/>
                  </a:cubicBezTo>
                  <a:lnTo>
                    <a:pt x="15360320" y="7158760"/>
                  </a:lnTo>
                  <a:cubicBezTo>
                    <a:pt x="15529230" y="7158760"/>
                    <a:pt x="15665120" y="7022871"/>
                    <a:pt x="15665120" y="6853960"/>
                  </a:cubicBezTo>
                  <a:lnTo>
                    <a:pt x="15665120" y="304800"/>
                  </a:lnTo>
                  <a:cubicBezTo>
                    <a:pt x="15665120" y="135890"/>
                    <a:pt x="15529230" y="0"/>
                    <a:pt x="1536032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825656" y="1028700"/>
            <a:ext cx="433644" cy="10801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467324" y="2042081"/>
            <a:ext cx="14798602" cy="530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dirty="0" err="1">
                <a:solidFill>
                  <a:srgbClr val="FFC033"/>
                </a:solidFill>
                <a:latin typeface="HK Grotesk Bold"/>
              </a:rPr>
              <a:t>Analisis</a:t>
            </a:r>
            <a:r>
              <a:rPr lang="en-US" sz="66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6600" dirty="0" err="1">
                <a:solidFill>
                  <a:srgbClr val="FFC033"/>
                </a:solidFill>
                <a:latin typeface="HK Grotesk Bold"/>
              </a:rPr>
              <a:t>Pengaruh</a:t>
            </a:r>
            <a:r>
              <a:rPr lang="en-US" sz="66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6600" dirty="0" err="1">
                <a:solidFill>
                  <a:srgbClr val="FFC033"/>
                </a:solidFill>
                <a:latin typeface="HK Grotesk Bold"/>
              </a:rPr>
              <a:t>Realisasi</a:t>
            </a:r>
            <a:r>
              <a:rPr lang="en-US" sz="6600" dirty="0">
                <a:solidFill>
                  <a:srgbClr val="FFC033"/>
                </a:solidFill>
                <a:latin typeface="HK Grotesk Bold"/>
              </a:rPr>
              <a:t> APBD </a:t>
            </a:r>
            <a:r>
              <a:rPr lang="en-US" sz="6600" dirty="0" err="1">
                <a:solidFill>
                  <a:srgbClr val="FFC033"/>
                </a:solidFill>
                <a:latin typeface="HK Grotesk Bold"/>
              </a:rPr>
              <a:t>Terhadap</a:t>
            </a:r>
            <a:r>
              <a:rPr lang="en-US" sz="66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6600" dirty="0" err="1">
                <a:solidFill>
                  <a:srgbClr val="FFC033"/>
                </a:solidFill>
                <a:latin typeface="HK Grotesk Bold"/>
              </a:rPr>
              <a:t>Indeks</a:t>
            </a:r>
            <a:r>
              <a:rPr lang="en-US" sz="6600" dirty="0">
                <a:solidFill>
                  <a:srgbClr val="FFC033"/>
                </a:solidFill>
                <a:latin typeface="HK Grotesk Bold"/>
              </a:rPr>
              <a:t> Pembangunan Indonesia </a:t>
            </a:r>
            <a:r>
              <a:rPr lang="en-US" sz="6600" dirty="0" err="1">
                <a:solidFill>
                  <a:srgbClr val="FFC033"/>
                </a:solidFill>
                <a:latin typeface="HK Grotesk Bold"/>
              </a:rPr>
              <a:t>Tahun</a:t>
            </a:r>
            <a:r>
              <a:rPr lang="en-US" sz="6600" dirty="0">
                <a:solidFill>
                  <a:srgbClr val="FFC033"/>
                </a:solidFill>
                <a:latin typeface="HK Grotesk Bold"/>
              </a:rPr>
              <a:t> 2021</a:t>
            </a:r>
          </a:p>
          <a:p>
            <a:pPr algn="ctr">
              <a:lnSpc>
                <a:spcPts val="8800"/>
              </a:lnSpc>
            </a:pPr>
            <a:r>
              <a:rPr lang="en-US" sz="4000" dirty="0">
                <a:solidFill>
                  <a:schemeClr val="bg1"/>
                </a:solidFill>
                <a:latin typeface="HK Grotesk Bold"/>
              </a:rPr>
              <a:t>Menggunakan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Analisis</a:t>
            </a:r>
            <a:r>
              <a:rPr lang="en-US" sz="4000" dirty="0">
                <a:solidFill>
                  <a:schemeClr val="bg1"/>
                </a:solidFill>
                <a:latin typeface="HK Grotesk Bold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Regresi</a:t>
            </a:r>
            <a:r>
              <a:rPr lang="en-US" sz="4000" dirty="0">
                <a:solidFill>
                  <a:schemeClr val="bg1"/>
                </a:solidFill>
                <a:latin typeface="HK Grotesk Bold"/>
              </a:rPr>
              <a:t> Linier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Berganda</a:t>
            </a:r>
            <a:endParaRPr lang="en-US" sz="4800" dirty="0">
              <a:solidFill>
                <a:schemeClr val="bg1"/>
              </a:solidFill>
              <a:latin typeface="HK Grotesk Bold"/>
            </a:endParaRPr>
          </a:p>
          <a:p>
            <a:pPr>
              <a:lnSpc>
                <a:spcPts val="8800"/>
              </a:lnSpc>
            </a:pPr>
            <a:endParaRPr lang="en-US" sz="6000" dirty="0">
              <a:solidFill>
                <a:schemeClr val="bg1"/>
              </a:solidFill>
              <a:latin typeface="HK Grotesk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grpSp>
        <p:nvGrpSpPr>
          <p:cNvPr id="13" name="Group 12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19" name="Flowchart: Off-page Connector 18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0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16" name="Picture 4">
            <a:extLst>
              <a:ext uri="{FF2B5EF4-FFF2-40B4-BE49-F238E27FC236}">
                <a16:creationId xmlns:a16="http://schemas.microsoft.com/office/drawing/2014/main" id="{09B3BF5D-D9E8-B73E-3D9F-863C74B98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83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8000" b="1" dirty="0">
                <a:solidFill>
                  <a:srgbClr val="FFC033"/>
                </a:solidFill>
              </a:rPr>
              <a:t>RLB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1396864" y="1613168"/>
            <a:ext cx="134480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FFC033"/>
                </a:solidFill>
                <a:latin typeface="HK Grotesk Bold"/>
              </a:rPr>
              <a:t>Regresi</a:t>
            </a:r>
            <a:r>
              <a:rPr lang="en-US" sz="4000" dirty="0">
                <a:solidFill>
                  <a:srgbClr val="FFC033"/>
                </a:solidFill>
                <a:latin typeface="HK Grotesk Bold"/>
              </a:rPr>
              <a:t> Linier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Berganda</a:t>
            </a:r>
            <a:endParaRPr lang="en-US" sz="4000" dirty="0">
              <a:solidFill>
                <a:schemeClr val="bg1"/>
              </a:solidFill>
              <a:latin typeface="HK Grotesk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0253" y="2273770"/>
            <a:ext cx="75438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Penentuan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Variabel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 yang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Signifikan</a:t>
            </a:r>
            <a:endParaRPr lang="en-US" sz="3600" dirty="0">
              <a:solidFill>
                <a:srgbClr val="FFC033"/>
              </a:solidFill>
              <a:latin typeface="HK Grotesk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0253" y="3015512"/>
            <a:ext cx="1390986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K Grotesk Bold"/>
              </a:rPr>
              <a:t>* </a:t>
            </a:r>
            <a:r>
              <a:rPr lang="en-US" sz="3200" dirty="0" err="1">
                <a:solidFill>
                  <a:schemeClr val="bg1"/>
                </a:solidFill>
                <a:latin typeface="HK Grotesk Bold"/>
              </a:rPr>
              <a:t>Indikator</a:t>
            </a:r>
            <a:r>
              <a:rPr lang="en-US" sz="3200" dirty="0">
                <a:solidFill>
                  <a:schemeClr val="bg1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HK Grotesk Bold"/>
              </a:rPr>
              <a:t>pendidikan</a:t>
            </a:r>
            <a:endParaRPr lang="en-US" sz="3200" i="1" dirty="0">
              <a:solidFill>
                <a:schemeClr val="bg1"/>
              </a:solidFill>
              <a:latin typeface="HK Grotesk Bold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29" name="Flowchart: Off-page Connector 28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3047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id="{80437D30-55DD-1E6B-0F9D-FFF3FE39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278A6F-6616-C7C5-AE24-166F8130CA97}"/>
              </a:ext>
            </a:extLst>
          </p:cNvPr>
          <p:cNvSpPr txBox="1"/>
          <p:nvPr/>
        </p:nvSpPr>
        <p:spPr>
          <a:xfrm>
            <a:off x="10593450" y="3619500"/>
            <a:ext cx="5713349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solidFill>
                  <a:prstClr val="white"/>
                </a:solidFill>
                <a:latin typeface="HK Grotesk Bold"/>
              </a:rPr>
              <a:t>Dari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hasil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pengujian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didapatkan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nilai adj R-Square yang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positif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namun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sangat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kecil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sehingga dapat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dikatakan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realisasi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APBD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pendidikan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berkorelasi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negatif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dan sangat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lemah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.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Selain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itu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,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dari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uji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simultan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didapatkan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hasil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bahwa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X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tidak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berpengaruh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signifikan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terhadap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indikator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pendidikan</a:t>
            </a:r>
            <a:endParaRPr lang="en-US" sz="3200" dirty="0">
              <a:solidFill>
                <a:prstClr val="white"/>
              </a:solidFill>
              <a:latin typeface="HK Grotesk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4C556-947D-84F2-2D95-A2398CA50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689" y="3695700"/>
            <a:ext cx="875469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2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8000" b="1" dirty="0">
                <a:solidFill>
                  <a:srgbClr val="FFC033"/>
                </a:solidFill>
              </a:rPr>
              <a:t>RLB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1396864" y="1613168"/>
            <a:ext cx="134480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FFC033"/>
                </a:solidFill>
                <a:latin typeface="HK Grotesk Bold"/>
              </a:rPr>
              <a:t>Regresi</a:t>
            </a:r>
            <a:r>
              <a:rPr lang="en-US" sz="4000" dirty="0">
                <a:solidFill>
                  <a:srgbClr val="FFC033"/>
                </a:solidFill>
                <a:latin typeface="HK Grotesk Bold"/>
              </a:rPr>
              <a:t> Linier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Berganda</a:t>
            </a:r>
            <a:endParaRPr lang="en-US" sz="4000" dirty="0">
              <a:solidFill>
                <a:schemeClr val="bg1"/>
              </a:solidFill>
              <a:latin typeface="HK Grotesk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0253" y="2273770"/>
            <a:ext cx="75438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Penentuan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Variabel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 yang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Signifikan</a:t>
            </a:r>
            <a:endParaRPr lang="en-US" sz="3600" dirty="0">
              <a:solidFill>
                <a:srgbClr val="FFC033"/>
              </a:solidFill>
              <a:latin typeface="HK Grotesk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0253" y="3015512"/>
            <a:ext cx="1390986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K Grotesk Bold"/>
              </a:rPr>
              <a:t>* </a:t>
            </a:r>
            <a:r>
              <a:rPr lang="en-US" sz="3200" dirty="0" err="1">
                <a:solidFill>
                  <a:schemeClr val="bg1"/>
                </a:solidFill>
                <a:latin typeface="HK Grotesk Bold"/>
              </a:rPr>
              <a:t>Indikator</a:t>
            </a:r>
            <a:r>
              <a:rPr lang="en-US" sz="3200" dirty="0">
                <a:solidFill>
                  <a:schemeClr val="bg1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HK Grotesk Bold"/>
              </a:rPr>
              <a:t>pengeluaran</a:t>
            </a:r>
            <a:r>
              <a:rPr lang="en-US" sz="3200" dirty="0">
                <a:solidFill>
                  <a:schemeClr val="bg1"/>
                </a:solidFill>
                <a:latin typeface="HK Grotesk Bold"/>
              </a:rPr>
              <a:t> per </a:t>
            </a:r>
            <a:r>
              <a:rPr lang="en-US" sz="3200" dirty="0" err="1">
                <a:solidFill>
                  <a:schemeClr val="bg1"/>
                </a:solidFill>
                <a:latin typeface="HK Grotesk Bold"/>
              </a:rPr>
              <a:t>kapita</a:t>
            </a:r>
            <a:endParaRPr lang="en-US" sz="3200" i="1" dirty="0">
              <a:solidFill>
                <a:schemeClr val="bg1"/>
              </a:solidFill>
              <a:latin typeface="HK Grotesk Bold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29" name="Flowchart: Off-page Connector 28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3047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id="{80437D30-55DD-1E6B-0F9D-FFF3FE39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278A6F-6616-C7C5-AE24-166F8130CA97}"/>
              </a:ext>
            </a:extLst>
          </p:cNvPr>
          <p:cNvSpPr txBox="1"/>
          <p:nvPr/>
        </p:nvSpPr>
        <p:spPr>
          <a:xfrm>
            <a:off x="10581720" y="3653790"/>
            <a:ext cx="580128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solidFill>
                  <a:prstClr val="white"/>
                </a:solidFill>
                <a:latin typeface="HK Grotesk Bold"/>
              </a:rPr>
              <a:t>Dari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hasil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pengujian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didapatkan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nilai adj R-Square yang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positif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dan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cukup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besar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sehingga dapat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dikatakan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pdb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,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tingkat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pengangguran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terbuka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, dan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jumlah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kunjungan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berkorelasi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positif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dan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cukup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kuat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.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Selain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itu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,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dari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uji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simultan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didapatkan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hasil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bahwa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X 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berpengaruh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signifikan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terhadap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indikator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pengeluaran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per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kapita</a:t>
            </a:r>
            <a:endParaRPr lang="en-US" sz="3200" dirty="0">
              <a:solidFill>
                <a:prstClr val="white"/>
              </a:solidFill>
              <a:latin typeface="HK Grotesk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0ADA1-F6E3-D3C5-809B-DC2F07AF6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695700"/>
            <a:ext cx="872611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2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8000" b="1" dirty="0">
                <a:solidFill>
                  <a:srgbClr val="FFC033"/>
                </a:solidFill>
              </a:rPr>
              <a:t>RLB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24301" y="2689682"/>
            <a:ext cx="529468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solidFill>
                  <a:srgbClr val="FFC033"/>
                </a:solidFill>
                <a:latin typeface="HK Grotesk Bold"/>
              </a:rPr>
              <a:t>Model yang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terbentuk</a:t>
            </a:r>
            <a:endParaRPr lang="en-US" sz="3600" dirty="0">
              <a:solidFill>
                <a:srgbClr val="FFC033"/>
              </a:solidFill>
              <a:latin typeface="HK Grotesk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29768" y="6515100"/>
            <a:ext cx="1212904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solidFill>
                  <a:prstClr val="white"/>
                </a:solidFill>
                <a:latin typeface="HK Grotesk Bold"/>
              </a:rPr>
              <a:t>Dari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hasil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analisis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model yang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terbentuk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adalah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:</a:t>
            </a:r>
          </a:p>
          <a:p>
            <a:pPr algn="just"/>
            <a:r>
              <a:rPr lang="en-US" sz="3200" dirty="0">
                <a:solidFill>
                  <a:srgbClr val="FFC000"/>
                </a:solidFill>
                <a:latin typeface="HK Grotesk Bold"/>
              </a:rPr>
              <a:t>Y = 69.9247 + 18.2673 X1 – 15.0969X2</a:t>
            </a:r>
          </a:p>
          <a:p>
            <a:pPr algn="just"/>
            <a:endParaRPr lang="en-US" sz="3200" dirty="0">
              <a:solidFill>
                <a:prstClr val="white"/>
              </a:solidFill>
              <a:latin typeface="HK Grotesk Bold"/>
            </a:endParaRPr>
          </a:p>
          <a:p>
            <a:pPr algn="just"/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Namun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dilihat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bahwa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hanya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konstanta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yang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berpengaruh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signifikan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terhadap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model,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jumlah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vaksin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dan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realisasi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APBD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kesehatan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tidak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berpengaruh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positif</a:t>
            </a:r>
            <a:endParaRPr lang="en-US" sz="3200" dirty="0">
              <a:solidFill>
                <a:prstClr val="white"/>
              </a:solidFill>
              <a:latin typeface="HK Grotesk Bold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31" name="Flowchart: Off-page Connector 30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0" y="412372"/>
              <a:ext cx="687753" cy="687753"/>
            </a:xfrm>
            <a:prstGeom prst="rect">
              <a:avLst/>
            </a:prstGeom>
          </p:spPr>
        </p:pic>
      </p:grpSp>
      <p:sp>
        <p:nvSpPr>
          <p:cNvPr id="22" name="TextBox 19">
            <a:extLst>
              <a:ext uri="{FF2B5EF4-FFF2-40B4-BE49-F238E27FC236}">
                <a16:creationId xmlns:a16="http://schemas.microsoft.com/office/drawing/2014/main" id="{2C2AC856-7D47-BE84-C7B3-4E3032DBE015}"/>
              </a:ext>
            </a:extLst>
          </p:cNvPr>
          <p:cNvSpPr txBox="1"/>
          <p:nvPr/>
        </p:nvSpPr>
        <p:spPr>
          <a:xfrm>
            <a:off x="1376727" y="1751069"/>
            <a:ext cx="134480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FFC033"/>
                </a:solidFill>
                <a:latin typeface="HK Grotesk Bold"/>
              </a:rPr>
              <a:t>Analisis</a:t>
            </a:r>
            <a:r>
              <a:rPr lang="en-US" sz="40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4000" dirty="0" err="1">
                <a:solidFill>
                  <a:srgbClr val="FFC033"/>
                </a:solidFill>
                <a:latin typeface="HK Grotesk Bold"/>
              </a:rPr>
              <a:t>Parsial</a:t>
            </a:r>
            <a:r>
              <a:rPr lang="en-US" sz="40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Regresi</a:t>
            </a:r>
            <a:r>
              <a:rPr lang="en-US" sz="4000" dirty="0">
                <a:solidFill>
                  <a:schemeClr val="bg1"/>
                </a:solidFill>
                <a:latin typeface="HK Grotesk Bold"/>
              </a:rPr>
              <a:t> Linier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Berganda</a:t>
            </a:r>
            <a:endParaRPr lang="en-US" sz="4000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A7A7D8A-D22A-A624-4663-77068B24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BB6AF0-1416-3C7F-BEB8-1151BBDDC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301" y="3524075"/>
            <a:ext cx="12094366" cy="19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8000" b="1" dirty="0">
                <a:solidFill>
                  <a:srgbClr val="FFC033"/>
                </a:solidFill>
              </a:rPr>
              <a:t>RLB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24301" y="2689682"/>
            <a:ext cx="529468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solidFill>
                  <a:srgbClr val="FFC033"/>
                </a:solidFill>
                <a:latin typeface="HK Grotesk Bold"/>
              </a:rPr>
              <a:t>Model yang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terbentuk</a:t>
            </a:r>
            <a:endParaRPr lang="en-US" sz="3600" dirty="0">
              <a:solidFill>
                <a:srgbClr val="FFC033"/>
              </a:solidFill>
              <a:latin typeface="HK Grotesk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29768" y="6515100"/>
            <a:ext cx="1212904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solidFill>
                  <a:prstClr val="white"/>
                </a:solidFill>
                <a:latin typeface="HK Grotesk Bold"/>
              </a:rPr>
              <a:t>Dari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hasil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analisis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model yang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terbentuk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adalah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:</a:t>
            </a:r>
          </a:p>
          <a:p>
            <a:pPr algn="just"/>
            <a:r>
              <a:rPr lang="en-US" sz="3200" dirty="0">
                <a:solidFill>
                  <a:srgbClr val="FFC000"/>
                </a:solidFill>
                <a:latin typeface="HK Grotesk Bold"/>
              </a:rPr>
              <a:t>Y = 13.2586 – 0.2893 X1</a:t>
            </a:r>
          </a:p>
          <a:p>
            <a:pPr algn="just"/>
            <a:endParaRPr lang="en-US" sz="3200" dirty="0">
              <a:solidFill>
                <a:prstClr val="white"/>
              </a:solidFill>
              <a:latin typeface="HK Grotesk Bold"/>
            </a:endParaRPr>
          </a:p>
          <a:p>
            <a:pPr algn="just"/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Namun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dilihat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bahwa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hanya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konstanta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yang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berpengaruh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signifikan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terhadap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model,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APBD di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bidang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pendidikan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tidak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berpengaruh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positif</a:t>
            </a:r>
            <a:endParaRPr lang="en-US" sz="3200" dirty="0">
              <a:solidFill>
                <a:prstClr val="white"/>
              </a:solidFill>
              <a:latin typeface="HK Grotesk Bold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31" name="Flowchart: Off-page Connector 30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0" y="412372"/>
              <a:ext cx="687753" cy="687753"/>
            </a:xfrm>
            <a:prstGeom prst="rect">
              <a:avLst/>
            </a:prstGeom>
          </p:spPr>
        </p:pic>
      </p:grpSp>
      <p:sp>
        <p:nvSpPr>
          <p:cNvPr id="22" name="TextBox 19">
            <a:extLst>
              <a:ext uri="{FF2B5EF4-FFF2-40B4-BE49-F238E27FC236}">
                <a16:creationId xmlns:a16="http://schemas.microsoft.com/office/drawing/2014/main" id="{2C2AC856-7D47-BE84-C7B3-4E3032DBE015}"/>
              </a:ext>
            </a:extLst>
          </p:cNvPr>
          <p:cNvSpPr txBox="1"/>
          <p:nvPr/>
        </p:nvSpPr>
        <p:spPr>
          <a:xfrm>
            <a:off x="1376727" y="1751069"/>
            <a:ext cx="134480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FFC033"/>
                </a:solidFill>
                <a:latin typeface="HK Grotesk Bold"/>
              </a:rPr>
              <a:t>Analisis</a:t>
            </a:r>
            <a:r>
              <a:rPr lang="en-US" sz="40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4000" dirty="0" err="1">
                <a:solidFill>
                  <a:srgbClr val="FFC033"/>
                </a:solidFill>
                <a:latin typeface="HK Grotesk Bold"/>
              </a:rPr>
              <a:t>Parsial</a:t>
            </a:r>
            <a:r>
              <a:rPr lang="en-US" sz="40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Regresi</a:t>
            </a:r>
            <a:r>
              <a:rPr lang="en-US" sz="4000" dirty="0">
                <a:solidFill>
                  <a:schemeClr val="bg1"/>
                </a:solidFill>
                <a:latin typeface="HK Grotesk Bold"/>
              </a:rPr>
              <a:t> Linier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Berganda</a:t>
            </a:r>
            <a:endParaRPr lang="en-US" sz="4000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A7A7D8A-D22A-A624-4663-77068B24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6AA4B-3C7C-2FEC-04AD-4B5C8D061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301" y="3435016"/>
            <a:ext cx="13479938" cy="170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5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8000" b="1" dirty="0">
                <a:solidFill>
                  <a:srgbClr val="FFC033"/>
                </a:solidFill>
              </a:rPr>
              <a:t>RLB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24301" y="2689682"/>
            <a:ext cx="529468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solidFill>
                  <a:srgbClr val="FFC033"/>
                </a:solidFill>
                <a:latin typeface="HK Grotesk Bold"/>
              </a:rPr>
              <a:t>Model yang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terbentuk</a:t>
            </a:r>
            <a:endParaRPr lang="en-US" sz="3600" dirty="0">
              <a:solidFill>
                <a:srgbClr val="FFC033"/>
              </a:solidFill>
              <a:latin typeface="HK Grotesk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29768" y="6515100"/>
            <a:ext cx="1212904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solidFill>
                  <a:prstClr val="white"/>
                </a:solidFill>
                <a:latin typeface="HK Grotesk Bold"/>
              </a:rPr>
              <a:t>Dari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hasil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analisis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model yang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terbentuk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adalah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:</a:t>
            </a:r>
          </a:p>
          <a:p>
            <a:pPr algn="just"/>
            <a:r>
              <a:rPr lang="en-US" sz="3200" dirty="0">
                <a:solidFill>
                  <a:srgbClr val="FFC000"/>
                </a:solidFill>
                <a:latin typeface="HK Grotesk Bold"/>
              </a:rPr>
              <a:t>Y = 9.654e+06 + 5.723e+06X1 + 2.024+e+06X2 + 1.381e+06X3</a:t>
            </a:r>
          </a:p>
          <a:p>
            <a:pPr algn="just"/>
            <a:endParaRPr lang="en-US" sz="3200" dirty="0">
              <a:solidFill>
                <a:prstClr val="white"/>
              </a:solidFill>
              <a:latin typeface="HK Grotesk Bold"/>
            </a:endParaRPr>
          </a:p>
          <a:p>
            <a:pPr algn="just"/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Namun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dilihat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bahwa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konstanta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dan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jumlah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kunjungan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berpengaruh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signifikan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terhadap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model,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pdrb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dan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tpt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kesehatan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tidak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berpengaruh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positif</a:t>
            </a:r>
            <a:endParaRPr lang="en-US" sz="3200" dirty="0">
              <a:solidFill>
                <a:prstClr val="white"/>
              </a:solidFill>
              <a:latin typeface="HK Grotesk Bold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31" name="Flowchart: Off-page Connector 30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0" y="412372"/>
              <a:ext cx="687753" cy="687753"/>
            </a:xfrm>
            <a:prstGeom prst="rect">
              <a:avLst/>
            </a:prstGeom>
          </p:spPr>
        </p:pic>
      </p:grpSp>
      <p:sp>
        <p:nvSpPr>
          <p:cNvPr id="22" name="TextBox 19">
            <a:extLst>
              <a:ext uri="{FF2B5EF4-FFF2-40B4-BE49-F238E27FC236}">
                <a16:creationId xmlns:a16="http://schemas.microsoft.com/office/drawing/2014/main" id="{2C2AC856-7D47-BE84-C7B3-4E3032DBE015}"/>
              </a:ext>
            </a:extLst>
          </p:cNvPr>
          <p:cNvSpPr txBox="1"/>
          <p:nvPr/>
        </p:nvSpPr>
        <p:spPr>
          <a:xfrm>
            <a:off x="1376727" y="1751069"/>
            <a:ext cx="134480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FFC033"/>
                </a:solidFill>
                <a:latin typeface="HK Grotesk Bold"/>
              </a:rPr>
              <a:t>Analisis</a:t>
            </a:r>
            <a:r>
              <a:rPr lang="en-US" sz="40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4000" dirty="0" err="1">
                <a:solidFill>
                  <a:srgbClr val="FFC033"/>
                </a:solidFill>
                <a:latin typeface="HK Grotesk Bold"/>
              </a:rPr>
              <a:t>Parsial</a:t>
            </a:r>
            <a:r>
              <a:rPr lang="en-US" sz="40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Regresi</a:t>
            </a:r>
            <a:r>
              <a:rPr lang="en-US" sz="4000" dirty="0">
                <a:solidFill>
                  <a:schemeClr val="bg1"/>
                </a:solidFill>
                <a:latin typeface="HK Grotesk Bold"/>
              </a:rPr>
              <a:t> Linier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Berganda</a:t>
            </a:r>
            <a:endParaRPr lang="en-US" sz="4000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A7A7D8A-D22A-A624-4663-77068B24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DAD44-A8BC-C3B0-79F9-D85CE270D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301" y="3504932"/>
            <a:ext cx="12577499" cy="22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8000" b="1" dirty="0">
                <a:solidFill>
                  <a:srgbClr val="FFC033"/>
                </a:solidFill>
              </a:rPr>
              <a:t>MANOVA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1376727" y="1751069"/>
            <a:ext cx="555183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K Grotesk Bold"/>
              </a:rPr>
              <a:t>ANOVA</a:t>
            </a:r>
            <a:endParaRPr lang="en-US" sz="4000" dirty="0">
              <a:solidFill>
                <a:prstClr val="white"/>
              </a:solidFill>
              <a:latin typeface="HK Grotesk Bold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32" name="Flowchart: Off-page Connector 31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0" y="412372"/>
              <a:ext cx="687753" cy="687753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277BE11-A9D5-A664-8971-78A464BC9BDA}"/>
              </a:ext>
            </a:extLst>
          </p:cNvPr>
          <p:cNvSpPr txBox="1"/>
          <p:nvPr/>
        </p:nvSpPr>
        <p:spPr>
          <a:xfrm>
            <a:off x="1600200" y="2711256"/>
            <a:ext cx="915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Variabel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yang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Signifikan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33"/>
              </a:solidFill>
              <a:effectLst/>
              <a:uLnTx/>
              <a:uFillTx/>
              <a:latin typeface="HK Grotesk Bold"/>
              <a:ea typeface="+mn-ea"/>
              <a:cs typeface="+mn-cs"/>
            </a:endParaRP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9B157AEA-FE6C-8243-64A7-675B69A23899}"/>
              </a:ext>
            </a:extLst>
          </p:cNvPr>
          <p:cNvSpPr txBox="1"/>
          <p:nvPr/>
        </p:nvSpPr>
        <p:spPr>
          <a:xfrm>
            <a:off x="2181845" y="3901799"/>
            <a:ext cx="1442527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ID" sz="3200" dirty="0" err="1">
                <a:solidFill>
                  <a:prstClr val="white"/>
                </a:solidFill>
                <a:latin typeface="HK Grotesk Bold"/>
              </a:rPr>
              <a:t>Jumlah</a:t>
            </a:r>
            <a:r>
              <a:rPr lang="en-ID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ID" sz="3200" dirty="0" err="1">
                <a:solidFill>
                  <a:prstClr val="white"/>
                </a:solidFill>
                <a:latin typeface="HK Grotesk Bold"/>
              </a:rPr>
              <a:t>kunjungan</a:t>
            </a:r>
            <a:r>
              <a:rPr lang="en-ID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ID" sz="3200" dirty="0" err="1">
                <a:solidFill>
                  <a:prstClr val="white"/>
                </a:solidFill>
                <a:latin typeface="HK Grotesk Bold"/>
              </a:rPr>
              <a:t>ke</a:t>
            </a:r>
            <a:r>
              <a:rPr lang="en-ID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ID" sz="3200" dirty="0" err="1">
                <a:solidFill>
                  <a:prstClr val="white"/>
                </a:solidFill>
                <a:latin typeface="HK Grotesk Bold"/>
              </a:rPr>
              <a:t>tempat</a:t>
            </a:r>
            <a:r>
              <a:rPr lang="en-ID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yang </a:t>
            </a:r>
            <a:r>
              <a:rPr lang="en-US" sz="32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berpotensi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 </a:t>
            </a:r>
            <a:r>
              <a:rPr lang="en-US" sz="32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terjadinya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 </a:t>
            </a:r>
            <a:r>
              <a:rPr lang="en-US" sz="32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transaksi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 </a:t>
            </a:r>
            <a:r>
              <a:rPr lang="en-US" sz="32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ekonomi</a:t>
            </a:r>
            <a:r>
              <a:rPr lang="en-US" sz="3200" dirty="0">
                <a:solidFill>
                  <a:schemeClr val="bg1"/>
                </a:solidFill>
                <a:latin typeface="HK Grotesk Bold" panose="020B0604020202020204" charset="0"/>
              </a:rPr>
              <a:t> </a:t>
            </a:r>
            <a:r>
              <a:rPr lang="en-ID" sz="3200" dirty="0">
                <a:solidFill>
                  <a:schemeClr val="bg1"/>
                </a:solidFill>
                <a:latin typeface="HK Grotesk Bold"/>
                <a:sym typeface="Wingdings" panose="05000000000000000000" pitchFamily="2" charset="2"/>
              </a:rPr>
              <a:t> </a:t>
            </a:r>
            <a:r>
              <a:rPr lang="en-ID" sz="3200" i="1" dirty="0">
                <a:solidFill>
                  <a:srgbClr val="FFC000"/>
                </a:solidFill>
                <a:latin typeface="HK Grotesk Bold"/>
                <a:sym typeface="Wingdings" panose="05000000000000000000" pitchFamily="2" charset="2"/>
              </a:rPr>
              <a:t>p-value </a:t>
            </a:r>
            <a:r>
              <a:rPr lang="en-ID" sz="3200" dirty="0">
                <a:solidFill>
                  <a:srgbClr val="FFC000"/>
                </a:solidFill>
                <a:latin typeface="HK Grotesk Bold"/>
                <a:sym typeface="Wingdings" panose="05000000000000000000" pitchFamily="2" charset="2"/>
              </a:rPr>
              <a:t>= 0.025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C404596-BA54-82F2-BADC-E1323197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12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8000" b="1" dirty="0">
                <a:solidFill>
                  <a:srgbClr val="FFC033"/>
                </a:solidFill>
              </a:rPr>
              <a:t>ANOVA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1376727" y="1751069"/>
            <a:ext cx="555183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K Grotesk Bold"/>
              </a:rPr>
              <a:t>ANOVA</a:t>
            </a:r>
            <a:endParaRPr lang="en-US" sz="4000" dirty="0">
              <a:solidFill>
                <a:prstClr val="white"/>
              </a:solidFill>
              <a:latin typeface="HK Grotesk Bold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32" name="Flowchart: Off-page Connector 31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0" y="412372"/>
              <a:ext cx="687753" cy="687753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277BE11-A9D5-A664-8971-78A464BC9BDA}"/>
              </a:ext>
            </a:extLst>
          </p:cNvPr>
          <p:cNvSpPr txBox="1"/>
          <p:nvPr/>
        </p:nvSpPr>
        <p:spPr>
          <a:xfrm>
            <a:off x="1600200" y="2711256"/>
            <a:ext cx="915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Variabel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yang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Tidak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Signifikan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33"/>
              </a:solidFill>
              <a:effectLst/>
              <a:uLnTx/>
              <a:uFillTx/>
              <a:latin typeface="HK Grotesk Bold"/>
              <a:ea typeface="+mn-ea"/>
              <a:cs typeface="+mn-cs"/>
            </a:endParaRP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9B157AEA-FE6C-8243-64A7-675B69A23899}"/>
              </a:ext>
            </a:extLst>
          </p:cNvPr>
          <p:cNvSpPr txBox="1"/>
          <p:nvPr/>
        </p:nvSpPr>
        <p:spPr>
          <a:xfrm>
            <a:off x="2143546" y="3702221"/>
            <a:ext cx="1442527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ID" sz="3200" dirty="0" err="1">
                <a:solidFill>
                  <a:prstClr val="white"/>
                </a:solidFill>
                <a:latin typeface="HK Grotesk Bold"/>
              </a:rPr>
              <a:t>Jumlah</a:t>
            </a:r>
            <a:r>
              <a:rPr lang="en-ID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ID" sz="3200" dirty="0" err="1">
                <a:solidFill>
                  <a:prstClr val="white"/>
                </a:solidFill>
                <a:latin typeface="HK Grotesk Bold"/>
              </a:rPr>
              <a:t>penggunaan</a:t>
            </a:r>
            <a:r>
              <a:rPr lang="en-ID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ID" sz="3200" dirty="0" err="1">
                <a:solidFill>
                  <a:prstClr val="white"/>
                </a:solidFill>
                <a:latin typeface="HK Grotesk Bold"/>
              </a:rPr>
              <a:t>vaksin</a:t>
            </a:r>
            <a:r>
              <a:rPr lang="en-ID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ID" sz="3200" dirty="0">
                <a:solidFill>
                  <a:prstClr val="white"/>
                </a:solidFill>
                <a:latin typeface="HK Grotesk Bold"/>
                <a:sym typeface="Wingdings" panose="05000000000000000000" pitchFamily="2" charset="2"/>
              </a:rPr>
              <a:t> </a:t>
            </a:r>
            <a:r>
              <a:rPr lang="en-ID" sz="3200" i="1" dirty="0">
                <a:solidFill>
                  <a:srgbClr val="FFC000"/>
                </a:solidFill>
                <a:latin typeface="HK Grotesk Bold"/>
                <a:sym typeface="Wingdings" panose="05000000000000000000" pitchFamily="2" charset="2"/>
              </a:rPr>
              <a:t>p-value</a:t>
            </a:r>
            <a:r>
              <a:rPr lang="en-ID" sz="3200" dirty="0">
                <a:solidFill>
                  <a:srgbClr val="FFC033"/>
                </a:solidFill>
                <a:latin typeface="HK Grotesk Bold"/>
              </a:rPr>
              <a:t> = 0.314</a:t>
            </a:r>
          </a:p>
          <a:p>
            <a:pPr marL="514350" indent="-514350">
              <a:buAutoNum type="arabicPeriod"/>
            </a:pPr>
            <a:r>
              <a:rPr lang="en-ID" sz="3200" dirty="0" err="1">
                <a:solidFill>
                  <a:prstClr val="white"/>
                </a:solidFill>
                <a:latin typeface="HK Grotesk Bold"/>
              </a:rPr>
              <a:t>Realisasi</a:t>
            </a:r>
            <a:r>
              <a:rPr lang="en-ID" sz="3200" dirty="0">
                <a:solidFill>
                  <a:prstClr val="white"/>
                </a:solidFill>
                <a:latin typeface="HK Grotesk Bold"/>
              </a:rPr>
              <a:t> APBN di </a:t>
            </a:r>
            <a:r>
              <a:rPr lang="en-ID" sz="3200" dirty="0" err="1">
                <a:solidFill>
                  <a:prstClr val="white"/>
                </a:solidFill>
                <a:latin typeface="HK Grotesk Bold"/>
              </a:rPr>
              <a:t>bidang</a:t>
            </a:r>
            <a:r>
              <a:rPr lang="en-ID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ID" sz="3200" dirty="0" err="1">
                <a:solidFill>
                  <a:prstClr val="white"/>
                </a:solidFill>
                <a:latin typeface="HK Grotesk Bold"/>
              </a:rPr>
              <a:t>kesehatan</a:t>
            </a:r>
            <a:r>
              <a:rPr lang="en-ID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ID" sz="3200" dirty="0">
                <a:solidFill>
                  <a:prstClr val="white"/>
                </a:solidFill>
                <a:latin typeface="HK Grotesk Bold"/>
                <a:sym typeface="Wingdings" panose="05000000000000000000" pitchFamily="2" charset="2"/>
              </a:rPr>
              <a:t> </a:t>
            </a:r>
            <a:r>
              <a:rPr lang="en-ID" sz="3200" i="1" dirty="0">
                <a:solidFill>
                  <a:srgbClr val="FFC000"/>
                </a:solidFill>
                <a:latin typeface="HK Grotesk Bold"/>
                <a:sym typeface="Wingdings" panose="05000000000000000000" pitchFamily="2" charset="2"/>
              </a:rPr>
              <a:t>p-value</a:t>
            </a:r>
            <a:r>
              <a:rPr lang="en-ID" sz="3200" dirty="0">
                <a:solidFill>
                  <a:srgbClr val="FFC033"/>
                </a:solidFill>
                <a:latin typeface="HK Grotesk Bold"/>
                <a:sym typeface="Wingdings" panose="05000000000000000000" pitchFamily="2" charset="2"/>
              </a:rPr>
              <a:t> = 0.405</a:t>
            </a:r>
          </a:p>
          <a:p>
            <a:pPr marL="514350" indent="-514350">
              <a:buAutoNum type="arabicPeriod"/>
            </a:pPr>
            <a:r>
              <a:rPr lang="en-ID" sz="3200" dirty="0">
                <a:solidFill>
                  <a:prstClr val="white"/>
                </a:solidFill>
                <a:latin typeface="HK Grotesk Bold"/>
                <a:sym typeface="Wingdings" panose="05000000000000000000" pitchFamily="2" charset="2"/>
              </a:rPr>
              <a:t>APBN di </a:t>
            </a:r>
            <a:r>
              <a:rPr lang="en-ID" sz="3200" dirty="0" err="1">
                <a:solidFill>
                  <a:prstClr val="white"/>
                </a:solidFill>
                <a:latin typeface="HK Grotesk Bold"/>
                <a:sym typeface="Wingdings" panose="05000000000000000000" pitchFamily="2" charset="2"/>
              </a:rPr>
              <a:t>bidang</a:t>
            </a:r>
            <a:r>
              <a:rPr lang="en-ID" sz="3200" dirty="0">
                <a:solidFill>
                  <a:prstClr val="white"/>
                </a:solidFill>
                <a:latin typeface="HK Grotesk Bold"/>
                <a:sym typeface="Wingdings" panose="05000000000000000000" pitchFamily="2" charset="2"/>
              </a:rPr>
              <a:t> Pendidikan  </a:t>
            </a:r>
            <a:r>
              <a:rPr lang="en-ID" sz="3200" i="1" dirty="0">
                <a:solidFill>
                  <a:srgbClr val="FFC000"/>
                </a:solidFill>
                <a:latin typeface="HK Grotesk Bold"/>
                <a:sym typeface="Wingdings" panose="05000000000000000000" pitchFamily="2" charset="2"/>
              </a:rPr>
              <a:t>p-value</a:t>
            </a:r>
            <a:r>
              <a:rPr lang="en-ID" sz="3200" dirty="0">
                <a:solidFill>
                  <a:srgbClr val="FFC033"/>
                </a:solidFill>
                <a:latin typeface="HK Grotesk Bold"/>
                <a:sym typeface="Wingdings" panose="05000000000000000000" pitchFamily="2" charset="2"/>
              </a:rPr>
              <a:t> = 0.600</a:t>
            </a:r>
          </a:p>
          <a:p>
            <a:pPr marL="514350" indent="-514350">
              <a:buFontTx/>
              <a:buAutoNum type="arabicPeriod"/>
            </a:pPr>
            <a:r>
              <a:rPr lang="en-ID" sz="3200" dirty="0">
                <a:solidFill>
                  <a:prstClr val="white"/>
                </a:solidFill>
                <a:latin typeface="HK Grotesk Bold"/>
              </a:rPr>
              <a:t>PDRB </a:t>
            </a:r>
            <a:r>
              <a:rPr lang="en-ID" sz="3200" dirty="0">
                <a:solidFill>
                  <a:prstClr val="white"/>
                </a:solidFill>
                <a:latin typeface="HK Grotesk Bold"/>
                <a:sym typeface="Wingdings" panose="05000000000000000000" pitchFamily="2" charset="2"/>
              </a:rPr>
              <a:t> </a:t>
            </a:r>
            <a:r>
              <a:rPr lang="en-ID" sz="3200" i="1" dirty="0">
                <a:solidFill>
                  <a:srgbClr val="FFC000"/>
                </a:solidFill>
                <a:latin typeface="HK Grotesk Bold"/>
                <a:sym typeface="Wingdings" panose="05000000000000000000" pitchFamily="2" charset="2"/>
              </a:rPr>
              <a:t>p-value</a:t>
            </a:r>
            <a:r>
              <a:rPr lang="en-ID" sz="3200" dirty="0">
                <a:solidFill>
                  <a:srgbClr val="FFC033"/>
                </a:solidFill>
                <a:latin typeface="HK Grotesk Bold"/>
                <a:sym typeface="Wingdings" panose="05000000000000000000" pitchFamily="2" charset="2"/>
              </a:rPr>
              <a:t> = 0.333</a:t>
            </a:r>
          </a:p>
          <a:p>
            <a:pPr marL="514350" indent="-514350">
              <a:buFontTx/>
              <a:buAutoNum type="arabicPeriod"/>
            </a:pPr>
            <a:r>
              <a:rPr lang="en-ID" sz="3200" dirty="0">
                <a:solidFill>
                  <a:prstClr val="white"/>
                </a:solidFill>
                <a:latin typeface="HK Grotesk Bold"/>
              </a:rPr>
              <a:t>Tingkat </a:t>
            </a:r>
            <a:r>
              <a:rPr lang="en-ID" sz="3200" dirty="0" err="1">
                <a:solidFill>
                  <a:prstClr val="white"/>
                </a:solidFill>
                <a:latin typeface="HK Grotesk Bold"/>
              </a:rPr>
              <a:t>Pengangguran</a:t>
            </a:r>
            <a:r>
              <a:rPr lang="en-ID" sz="3200" dirty="0">
                <a:solidFill>
                  <a:prstClr val="white"/>
                </a:solidFill>
                <a:latin typeface="HK Grotesk Bold"/>
              </a:rPr>
              <a:t> Terbuka </a:t>
            </a:r>
            <a:r>
              <a:rPr lang="en-ID" sz="3200" dirty="0">
                <a:solidFill>
                  <a:prstClr val="white"/>
                </a:solidFill>
                <a:latin typeface="HK Grotesk Bold"/>
                <a:sym typeface="Wingdings" panose="05000000000000000000" pitchFamily="2" charset="2"/>
              </a:rPr>
              <a:t> </a:t>
            </a:r>
            <a:r>
              <a:rPr lang="en-ID" sz="3200" i="1" dirty="0">
                <a:solidFill>
                  <a:srgbClr val="FFC000"/>
                </a:solidFill>
                <a:latin typeface="HK Grotesk Bold"/>
                <a:sym typeface="Wingdings" panose="05000000000000000000" pitchFamily="2" charset="2"/>
              </a:rPr>
              <a:t>p-value</a:t>
            </a:r>
            <a:r>
              <a:rPr lang="en-ID" sz="3200" dirty="0">
                <a:solidFill>
                  <a:srgbClr val="FFC033"/>
                </a:solidFill>
                <a:latin typeface="HK Grotesk Bold"/>
                <a:sym typeface="Wingdings" panose="05000000000000000000" pitchFamily="2" charset="2"/>
              </a:rPr>
              <a:t> = 0.249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68977B8D-CA77-5B32-8FEB-EF33AA406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9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93943" y="4845606"/>
            <a:ext cx="11500114" cy="1184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800" dirty="0" err="1">
                <a:solidFill>
                  <a:schemeClr val="bg1"/>
                </a:solidFill>
                <a:latin typeface="HK Grotesk Bold"/>
              </a:rPr>
              <a:t>Kesimpulan</a:t>
            </a:r>
            <a:r>
              <a:rPr lang="en-US" sz="8800" dirty="0">
                <a:solidFill>
                  <a:schemeClr val="bg1"/>
                </a:solidFill>
                <a:latin typeface="HK Grotesk Bold"/>
              </a:rPr>
              <a:t> </a:t>
            </a:r>
            <a:r>
              <a:rPr lang="en-US" sz="8800" dirty="0">
                <a:solidFill>
                  <a:srgbClr val="FFC033"/>
                </a:solidFill>
                <a:latin typeface="HK Grotesk Bold"/>
              </a:rPr>
              <a:t>&amp; Saran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21" name="Rectangle 20"/>
          <p:cNvSpPr/>
          <p:nvPr/>
        </p:nvSpPr>
        <p:spPr>
          <a:xfrm>
            <a:off x="3472216" y="3893735"/>
            <a:ext cx="11343569" cy="2750649"/>
          </a:xfrm>
          <a:prstGeom prst="rect">
            <a:avLst/>
          </a:prstGeom>
          <a:noFill/>
          <a:ln w="3175">
            <a:solidFill>
              <a:srgbClr val="FFC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95727" y="2535084"/>
            <a:ext cx="1552978" cy="2038511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22" name="Flowchart: Off-page Connector 21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3047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17" name="Picture 4">
            <a:extLst>
              <a:ext uri="{FF2B5EF4-FFF2-40B4-BE49-F238E27FC236}">
                <a16:creationId xmlns:a16="http://schemas.microsoft.com/office/drawing/2014/main" id="{D0429390-35B6-7259-1B10-119B12ECA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7200" b="1">
                <a:solidFill>
                  <a:srgbClr val="FFC033"/>
                </a:solidFill>
              </a:rPr>
              <a:t>Kesimpulan &amp; Saran</a:t>
            </a:r>
            <a:endParaRPr lang="en-ID" sz="7200" b="1" dirty="0">
              <a:solidFill>
                <a:srgbClr val="FFC033"/>
              </a:solidFill>
            </a:endParaRP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grpSp>
        <p:nvGrpSpPr>
          <p:cNvPr id="28" name="Group 14"/>
          <p:cNvGrpSpPr/>
          <p:nvPr/>
        </p:nvGrpSpPr>
        <p:grpSpPr>
          <a:xfrm>
            <a:off x="1546559" y="2490874"/>
            <a:ext cx="483484" cy="569360"/>
            <a:chOff x="0" y="0"/>
            <a:chExt cx="2311400" cy="2311400"/>
          </a:xfrm>
        </p:grpSpPr>
        <p:sp>
          <p:nvSpPr>
            <p:cNvPr id="29" name="Freeform 15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31" name="Google Shape;2101;p6"/>
          <p:cNvSpPr txBox="1">
            <a:spLocks/>
          </p:cNvSpPr>
          <p:nvPr/>
        </p:nvSpPr>
        <p:spPr>
          <a:xfrm flipH="1">
            <a:off x="2057400" y="2247900"/>
            <a:ext cx="14020800" cy="81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err="1">
                <a:solidFill>
                  <a:srgbClr val="FFC000"/>
                </a:solidFill>
                <a:latin typeface="HK Grotesk Light" panose="020B0604020202020204" charset="0"/>
              </a:rPr>
              <a:t>Kesimpulan</a:t>
            </a:r>
            <a:endParaRPr lang="en-US" sz="3600" b="1" dirty="0">
              <a:solidFill>
                <a:srgbClr val="FFC000"/>
              </a:solidFill>
              <a:latin typeface="HK Grotesk Light" panose="020B0604020202020204" charset="0"/>
            </a:endParaRPr>
          </a:p>
          <a:p>
            <a:pPr algn="just"/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Berdasarkan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analisis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yang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telah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dilakukan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, 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model yang paling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baik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digunakan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adalah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indikator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pengeluaran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per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kapita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karena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memiliki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variabel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x yang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signifikan</a:t>
            </a:r>
            <a:endParaRPr lang="en-US" sz="2600" dirty="0">
              <a:solidFill>
                <a:schemeClr val="bg1"/>
              </a:solidFill>
              <a:latin typeface="HK Grotesk Light" panose="020B0604020202020204" charset="0"/>
            </a:endParaRPr>
          </a:p>
          <a:p>
            <a:pPr algn="just"/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Indikator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kesehatan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dan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pendidikan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ternyata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tidak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berpengaruh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signifikan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dalam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model yang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digunakan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,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namun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bukan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berarti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tidak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dapat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digunakan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dalam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model.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Kesalahan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bisa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berasal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dari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data,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kurangnya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proses </a:t>
            </a:r>
            <a:r>
              <a:rPr lang="en-US" sz="2600" i="1" dirty="0">
                <a:solidFill>
                  <a:schemeClr val="bg1"/>
                </a:solidFill>
                <a:latin typeface="HK Grotesk Light" panose="020B0604020202020204" charset="0"/>
              </a:rPr>
              <a:t>preprocessing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dan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kesalahan</a:t>
            </a:r>
            <a:r>
              <a:rPr lang="en-US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HK Grotesk Light" panose="020B0604020202020204" charset="0"/>
              </a:rPr>
              <a:t>peneliti</a:t>
            </a:r>
            <a:endParaRPr lang="en-US" sz="2600" dirty="0">
              <a:solidFill>
                <a:schemeClr val="bg1"/>
              </a:solidFill>
              <a:latin typeface="HK Grotesk Light" panose="020B0604020202020204" charset="0"/>
            </a:endParaRPr>
          </a:p>
        </p:txBody>
      </p:sp>
      <p:grpSp>
        <p:nvGrpSpPr>
          <p:cNvPr id="32" name="Group 14"/>
          <p:cNvGrpSpPr/>
          <p:nvPr/>
        </p:nvGrpSpPr>
        <p:grpSpPr>
          <a:xfrm>
            <a:off x="1552496" y="6338974"/>
            <a:ext cx="483484" cy="569360"/>
            <a:chOff x="0" y="0"/>
            <a:chExt cx="2311400" cy="2311400"/>
          </a:xfrm>
        </p:grpSpPr>
        <p:sp>
          <p:nvSpPr>
            <p:cNvPr id="33" name="Freeform 15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34" name="Google Shape;2101;p6"/>
          <p:cNvSpPr txBox="1">
            <a:spLocks/>
          </p:cNvSpPr>
          <p:nvPr/>
        </p:nvSpPr>
        <p:spPr>
          <a:xfrm flipH="1">
            <a:off x="2063337" y="6096000"/>
            <a:ext cx="14020800" cy="81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latin typeface="HK Grotesk Light" panose="020B0604020202020204" charset="0"/>
              </a:rPr>
              <a:t>Saran</a:t>
            </a:r>
          </a:p>
          <a:p>
            <a:pPr algn="just"/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Banyak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kesalahan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dan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inkonsistensi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dari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data yang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digunakan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sehingga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mempengaruhi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hasil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analisis</a:t>
            </a:r>
            <a:endParaRPr lang="en-ID" sz="2600" dirty="0">
              <a:solidFill>
                <a:schemeClr val="bg1"/>
              </a:solidFill>
              <a:latin typeface="HK Grotesk Light" panose="020B0604020202020204" charset="0"/>
            </a:endParaRPr>
          </a:p>
          <a:p>
            <a:pPr algn="just"/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Sebelum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dilakukan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analisis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regresi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,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dapat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dilakukan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pengecekan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terlebih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dahulu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terhadap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seluruh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asumsi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yang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dibutuhkan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sehingga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hasil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yang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didapat</a:t>
            </a:r>
            <a:r>
              <a:rPr lang="en-ID" sz="2600" dirty="0">
                <a:solidFill>
                  <a:schemeClr val="bg1"/>
                </a:solidFill>
                <a:latin typeface="HK Grotesk Light" panose="020B060402020202020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HK Grotesk Light" panose="020B0604020202020204" charset="0"/>
              </a:rPr>
              <a:t>representatif</a:t>
            </a:r>
            <a:endParaRPr lang="en-US" sz="2600" dirty="0">
              <a:solidFill>
                <a:schemeClr val="bg1"/>
              </a:solidFill>
              <a:latin typeface="HK Grotesk Light" panose="020B060402020202020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22" name="Flowchart: Off-page Connector 21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0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25" name="Picture 4">
            <a:extLst>
              <a:ext uri="{FF2B5EF4-FFF2-40B4-BE49-F238E27FC236}">
                <a16:creationId xmlns:a16="http://schemas.microsoft.com/office/drawing/2014/main" id="{DCFAADCD-C1BB-CA94-B3CD-E172E68B2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6377" y="7505700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31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r="12552"/>
          <a:stretch/>
        </p:blipFill>
        <p:spPr>
          <a:xfrm>
            <a:off x="-152400" y="-30079"/>
            <a:ext cx="18516600" cy="103170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8027" y="-235007"/>
            <a:ext cx="18504054" cy="10757015"/>
          </a:xfrm>
          <a:prstGeom prst="rect">
            <a:avLst/>
          </a:prstGeom>
          <a:solidFill>
            <a:srgbClr val="222222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/>
          <p:cNvSpPr/>
          <p:nvPr/>
        </p:nvSpPr>
        <p:spPr>
          <a:xfrm>
            <a:off x="0" y="2863735"/>
            <a:ext cx="18288000" cy="2127365"/>
          </a:xfrm>
          <a:prstGeom prst="rect">
            <a:avLst/>
          </a:prstGeom>
          <a:solidFill>
            <a:schemeClr val="dk1">
              <a:alpha val="7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1066800" y="3473335"/>
            <a:ext cx="12953130" cy="1184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8800" dirty="0">
                <a:solidFill>
                  <a:srgbClr val="FFC033"/>
                </a:solidFill>
                <a:latin typeface="HK Grotesk Bold"/>
              </a:rPr>
              <a:t>TERIMA KASIH </a:t>
            </a:r>
            <a:endParaRPr lang="en-US" sz="11500" dirty="0">
              <a:solidFill>
                <a:srgbClr val="FFC033"/>
              </a:solidFill>
              <a:latin typeface="HK Grotesk Bold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13" name="Flowchart: Off-page Connector 12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3047" y="385199"/>
              <a:ext cx="687753" cy="687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06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6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270" dirty="0">
                <a:solidFill>
                  <a:srgbClr val="FFFFFF"/>
                </a:solidFill>
                <a:latin typeface="HK Grotesk Medium"/>
              </a:rPr>
              <a:t>- POLITEKNIK STATISTIKA STIS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395250" y="506880"/>
            <a:ext cx="1981202" cy="805971"/>
            <a:chOff x="16306800" y="358772"/>
            <a:chExt cx="1981202" cy="805971"/>
          </a:xfrm>
        </p:grpSpPr>
        <p:sp>
          <p:nvSpPr>
            <p:cNvPr id="22" name="Flowchart: Off-page Connector 21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2750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A21410-F2D2-7C45-45FD-A71D9C07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C9D3C-B2CA-A18B-7289-21432C3278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r="3744"/>
          <a:stretch/>
        </p:blipFill>
        <p:spPr>
          <a:xfrm>
            <a:off x="7315199" y="1562100"/>
            <a:ext cx="3657602" cy="537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551B7-9540-2B38-01F9-80B407769C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0" r="28840"/>
          <a:stretch/>
        </p:blipFill>
        <p:spPr>
          <a:xfrm>
            <a:off x="1786413" y="1562100"/>
            <a:ext cx="3657601" cy="5371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6736D6-0212-DD01-968D-7BFF502D9D1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1"/>
          <a:stretch/>
        </p:blipFill>
        <p:spPr>
          <a:xfrm>
            <a:off x="12843987" y="1562100"/>
            <a:ext cx="3657600" cy="5371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C1157F-C526-DC25-D8F7-2C049C805443}"/>
              </a:ext>
            </a:extLst>
          </p:cNvPr>
          <p:cNvSpPr/>
          <p:nvPr/>
        </p:nvSpPr>
        <p:spPr>
          <a:xfrm>
            <a:off x="1724794" y="7297460"/>
            <a:ext cx="38161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HK Grotesk Bold"/>
              </a:rPr>
              <a:t>Renata Putri </a:t>
            </a:r>
            <a:r>
              <a:rPr lang="en-US" sz="3000" dirty="0" err="1">
                <a:solidFill>
                  <a:srgbClr val="FFFFFF"/>
                </a:solidFill>
                <a:latin typeface="HK Grotesk Bold"/>
              </a:rPr>
              <a:t>Henessa</a:t>
            </a:r>
            <a:endParaRPr lang="en-US" sz="3000" dirty="0">
              <a:solidFill>
                <a:srgbClr val="FFFFFF"/>
              </a:solidFill>
              <a:latin typeface="HK Grotesk Bold"/>
            </a:endParaRPr>
          </a:p>
          <a:p>
            <a:endParaRPr lang="en-ID" sz="3200" i="1" dirty="0">
              <a:solidFill>
                <a:srgbClr val="FFC03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C47AC-C04B-E5AD-503B-529CD3CBFCF4}"/>
              </a:ext>
            </a:extLst>
          </p:cNvPr>
          <p:cNvSpPr/>
          <p:nvPr/>
        </p:nvSpPr>
        <p:spPr>
          <a:xfrm>
            <a:off x="7620000" y="7373660"/>
            <a:ext cx="29718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HK Grotesk Bold"/>
              </a:rPr>
              <a:t>Nora </a:t>
            </a:r>
            <a:r>
              <a:rPr lang="en-US" sz="3000" dirty="0" err="1">
                <a:solidFill>
                  <a:srgbClr val="FFFFFF"/>
                </a:solidFill>
                <a:latin typeface="HK Grotesk Bold"/>
              </a:rPr>
              <a:t>Dzulvawan</a:t>
            </a:r>
            <a:endParaRPr lang="en-US" sz="3000" dirty="0">
              <a:solidFill>
                <a:srgbClr val="FFFFFF"/>
              </a:solidFill>
              <a:latin typeface="HK Grotesk Bold"/>
            </a:endParaRPr>
          </a:p>
          <a:p>
            <a:endParaRPr lang="en-ID" sz="3200" i="1" dirty="0">
              <a:solidFill>
                <a:srgbClr val="FFC03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082AF-74BC-BDA5-4DF3-46E082F342C6}"/>
              </a:ext>
            </a:extLst>
          </p:cNvPr>
          <p:cNvSpPr/>
          <p:nvPr/>
        </p:nvSpPr>
        <p:spPr>
          <a:xfrm>
            <a:off x="12843987" y="7200900"/>
            <a:ext cx="3657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HK Grotesk Bold"/>
              </a:rPr>
              <a:t>Muhammad Al </a:t>
            </a:r>
            <a:r>
              <a:rPr lang="en-US" sz="3000" dirty="0" err="1">
                <a:solidFill>
                  <a:srgbClr val="FFFFFF"/>
                </a:solidFill>
                <a:latin typeface="HK Grotesk Bold"/>
              </a:rPr>
              <a:t>Fath</a:t>
            </a:r>
            <a:r>
              <a:rPr lang="en-US" sz="30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 Bold"/>
              </a:rPr>
              <a:t>Fisabilillah</a:t>
            </a:r>
            <a:endParaRPr lang="en-US" sz="3000" dirty="0">
              <a:solidFill>
                <a:srgbClr val="FFFFFF"/>
              </a:solidFill>
              <a:latin typeface="HK Grotesk Bold"/>
            </a:endParaRPr>
          </a:p>
          <a:p>
            <a:endParaRPr lang="en-ID" sz="3200" i="1" dirty="0">
              <a:solidFill>
                <a:srgbClr val="FFC0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93943" y="4845606"/>
            <a:ext cx="11500114" cy="1123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6600" dirty="0">
                <a:solidFill>
                  <a:srgbClr val="FFC033"/>
                </a:solidFill>
                <a:latin typeface="HK Grotesk Bold"/>
              </a:rPr>
              <a:t>PENDAHULUAN </a:t>
            </a:r>
            <a:r>
              <a:rPr lang="en-US" sz="6600" dirty="0">
                <a:solidFill>
                  <a:schemeClr val="bg1"/>
                </a:solidFill>
                <a:latin typeface="HK Grotesk Bold"/>
              </a:rPr>
              <a:t>&amp; METODE</a:t>
            </a:r>
            <a:endParaRPr lang="en-US" sz="7200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21" name="Rectangle 20"/>
          <p:cNvSpPr/>
          <p:nvPr/>
        </p:nvSpPr>
        <p:spPr>
          <a:xfrm>
            <a:off x="3472216" y="3893735"/>
            <a:ext cx="11343569" cy="2750649"/>
          </a:xfrm>
          <a:prstGeom prst="rect">
            <a:avLst/>
          </a:prstGeom>
          <a:noFill/>
          <a:ln w="3175">
            <a:solidFill>
              <a:srgbClr val="FFC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95727" y="2535084"/>
            <a:ext cx="1552978" cy="2038511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270" dirty="0">
                <a:solidFill>
                  <a:srgbClr val="FFFFFF"/>
                </a:solidFill>
                <a:latin typeface="HK Grotesk Medium"/>
              </a:rPr>
              <a:t>- POLITEKNIK STATISTIKA STIS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395250" y="506880"/>
            <a:ext cx="1981202" cy="805971"/>
            <a:chOff x="16306800" y="358772"/>
            <a:chExt cx="1981202" cy="805971"/>
          </a:xfrm>
        </p:grpSpPr>
        <p:sp>
          <p:nvSpPr>
            <p:cNvPr id="22" name="Flowchart: Off-page Connector 21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2750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A21410-F2D2-7C45-45FD-A71D9C07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0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8000" b="1" dirty="0" err="1">
                <a:solidFill>
                  <a:srgbClr val="FFC033"/>
                </a:solidFill>
              </a:rPr>
              <a:t>Tujuan</a:t>
            </a:r>
            <a:r>
              <a:rPr lang="en-ID" sz="8000" b="1" dirty="0">
                <a:solidFill>
                  <a:srgbClr val="FFC033"/>
                </a:solidFill>
              </a:rPr>
              <a:t> </a:t>
            </a:r>
            <a:r>
              <a:rPr lang="en-ID" sz="8000" b="1" dirty="0" err="1">
                <a:solidFill>
                  <a:srgbClr val="FFC033"/>
                </a:solidFill>
              </a:rPr>
              <a:t>dan</a:t>
            </a:r>
            <a:r>
              <a:rPr lang="en-ID" sz="8000" b="1" dirty="0">
                <a:solidFill>
                  <a:srgbClr val="FFC033"/>
                </a:solidFill>
              </a:rPr>
              <a:t> Data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1410919" y="2287387"/>
            <a:ext cx="3241664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Tujuan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3096459"/>
            <a:ext cx="13697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Melihat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pengaruh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realisasi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APBD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terhadap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Indeks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Pembangunan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Manusia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di Indonesia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tahun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2021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ditinjau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dari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setiap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indikator</a:t>
            </a:r>
            <a:endParaRPr lang="en-ID" sz="3200" dirty="0">
              <a:solidFill>
                <a:srgbClr val="FFC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10919" y="5642305"/>
            <a:ext cx="3241664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solidFill>
                  <a:srgbClr val="FFC033"/>
                </a:solidFill>
                <a:latin typeface="HK Grotesk Bold"/>
              </a:rPr>
              <a:t>Data: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60527" y="6315538"/>
            <a:ext cx="1341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FFFFFF"/>
                </a:solidFill>
                <a:latin typeface="HK Grotesk Bold"/>
              </a:rPr>
              <a:t>Raw data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dari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penelitian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ini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adalah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data IPM dan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realisasi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APBD di 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Indonesia dengan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tiga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terikat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dan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enam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srgbClr val="FFC000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HK Grotesk Bold"/>
              </a:rPr>
              <a:t>penjelas</a:t>
            </a:r>
            <a:endParaRPr lang="en-ID" sz="3200" i="1" dirty="0">
              <a:solidFill>
                <a:srgbClr val="FFC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23" name="Flowchart: Off-page Connector 22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8800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DEED84AB-330A-B55B-348F-885AB86E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2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8000" b="1" dirty="0" err="1">
                <a:solidFill>
                  <a:srgbClr val="FFC033"/>
                </a:solidFill>
              </a:rPr>
              <a:t>Metode</a:t>
            </a:r>
            <a:r>
              <a:rPr lang="en-ID" sz="8000" b="1" dirty="0">
                <a:solidFill>
                  <a:srgbClr val="FFC033"/>
                </a:solidFill>
              </a:rPr>
              <a:t> </a:t>
            </a:r>
            <a:r>
              <a:rPr lang="en-ID" sz="8000" b="1" dirty="0" err="1">
                <a:solidFill>
                  <a:srgbClr val="FFC033"/>
                </a:solidFill>
              </a:rPr>
              <a:t>Analisis</a:t>
            </a:r>
            <a:endParaRPr lang="en-ID" sz="8000" b="1" dirty="0">
              <a:solidFill>
                <a:srgbClr val="FFC033"/>
              </a:solidFill>
            </a:endParaRP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1410918" y="1798012"/>
            <a:ext cx="719968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Analisis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Regresi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 Linier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Berganda</a:t>
            </a:r>
            <a:endParaRPr lang="en-US" sz="3600" dirty="0">
              <a:solidFill>
                <a:schemeClr val="bg1"/>
              </a:solidFill>
              <a:latin typeface="HK Grotesk Bol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2675972"/>
            <a:ext cx="1051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Merupakan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salah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satu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metode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analisis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klasik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untuk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melihat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 </a:t>
            </a:r>
            <a:r>
              <a:rPr lang="es-ES" sz="3200" dirty="0" err="1">
                <a:solidFill>
                  <a:srgbClr val="FFFFFF"/>
                </a:solidFill>
                <a:latin typeface="HK Grotesk Bold"/>
              </a:rPr>
              <a:t>hubungan</a:t>
            </a:r>
            <a:r>
              <a:rPr lang="es-ES" sz="3200" dirty="0">
                <a:solidFill>
                  <a:srgbClr val="FFFFFF"/>
                </a:solidFill>
                <a:latin typeface="HK Grotesk Bold"/>
              </a:rPr>
              <a:t> secara linear antara </a:t>
            </a:r>
            <a:r>
              <a:rPr lang="es-ES" sz="3200" dirty="0" err="1">
                <a:solidFill>
                  <a:srgbClr val="FFFFFF"/>
                </a:solidFill>
                <a:latin typeface="HK Grotesk Bold"/>
              </a:rPr>
              <a:t>dua</a:t>
            </a:r>
            <a:r>
              <a:rPr lang="es-E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s-ES" sz="3200" dirty="0" err="1">
                <a:solidFill>
                  <a:srgbClr val="FFFFFF"/>
                </a:solidFill>
                <a:latin typeface="HK Grotesk Bold"/>
              </a:rPr>
              <a:t>atau</a:t>
            </a:r>
            <a:r>
              <a:rPr lang="es-E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s-ES" sz="3200" dirty="0" err="1">
                <a:solidFill>
                  <a:srgbClr val="FFFFFF"/>
                </a:solidFill>
                <a:latin typeface="HK Grotesk Bold"/>
              </a:rPr>
              <a:t>lebih</a:t>
            </a:r>
            <a:r>
              <a:rPr lang="es-E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s-ES" sz="3200" dirty="0" err="1">
                <a:solidFill>
                  <a:srgbClr val="FFFFFF"/>
                </a:solidFill>
                <a:latin typeface="HK Grotesk Bold"/>
              </a:rPr>
              <a:t>variabel</a:t>
            </a:r>
            <a:r>
              <a:rPr lang="es-ES" sz="3200" dirty="0">
                <a:solidFill>
                  <a:srgbClr val="FFFFFF"/>
                </a:solidFill>
                <a:latin typeface="HK Grotesk Bold"/>
              </a:rPr>
              <a:t> independen (X1, X2, … </a:t>
            </a:r>
            <a:r>
              <a:rPr lang="es-ES" sz="3200" dirty="0" err="1">
                <a:solidFill>
                  <a:srgbClr val="FFFFFF"/>
                </a:solidFill>
                <a:latin typeface="HK Grotesk Bold"/>
              </a:rPr>
              <a:t>Xn</a:t>
            </a:r>
            <a:r>
              <a:rPr lang="es-ES" sz="3200" dirty="0">
                <a:solidFill>
                  <a:srgbClr val="FFFFFF"/>
                </a:solidFill>
                <a:latin typeface="HK Grotesk Bold"/>
              </a:rPr>
              <a:t>) </a:t>
            </a:r>
            <a:r>
              <a:rPr lang="es-ES" sz="3200" dirty="0" err="1">
                <a:solidFill>
                  <a:srgbClr val="FFFFFF"/>
                </a:solidFill>
                <a:latin typeface="HK Grotesk Bold"/>
              </a:rPr>
              <a:t>dengan</a:t>
            </a:r>
            <a:r>
              <a:rPr lang="es-E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s-ES" sz="3200" dirty="0" err="1">
                <a:solidFill>
                  <a:srgbClr val="FFFFFF"/>
                </a:solidFill>
                <a:latin typeface="HK Grotesk Bold"/>
              </a:rPr>
              <a:t>variabel</a:t>
            </a:r>
            <a:r>
              <a:rPr lang="es-ES" sz="3200" dirty="0">
                <a:solidFill>
                  <a:srgbClr val="FFFFFF"/>
                </a:solidFill>
                <a:latin typeface="HK Grotesk Bold"/>
              </a:rPr>
              <a:t> dependen (Y).</a:t>
            </a:r>
          </a:p>
          <a:p>
            <a:pPr algn="just"/>
            <a:endParaRPr lang="en-US" sz="3200" dirty="0">
              <a:solidFill>
                <a:srgbClr val="FFFFFF"/>
              </a:solidFill>
              <a:latin typeface="HK Grotesk Bold"/>
            </a:endParaRPr>
          </a:p>
          <a:p>
            <a:pPr algn="just"/>
            <a:endParaRPr lang="en-ID" sz="3200" dirty="0">
              <a:solidFill>
                <a:srgbClr val="FFC033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24" name="Flowchart: Off-page Connector 23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3047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27" name="Picture 4">
            <a:extLst>
              <a:ext uri="{FF2B5EF4-FFF2-40B4-BE49-F238E27FC236}">
                <a16:creationId xmlns:a16="http://schemas.microsoft.com/office/drawing/2014/main" id="{E53E97C5-0F60-8FB8-568C-F35945A9B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975" y="7683739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3DDDCA5-E94B-5ED6-75A1-F56A083B0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0" y="4971295"/>
            <a:ext cx="6340940" cy="1826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69386F-3FB9-CCF2-EB97-BF4E4E999D50}"/>
              </a:ext>
            </a:extLst>
          </p:cNvPr>
          <p:cNvSpPr txBox="1"/>
          <p:nvPr/>
        </p:nvSpPr>
        <p:spPr>
          <a:xfrm>
            <a:off x="4639777" y="6965494"/>
            <a:ext cx="111898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Alasan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penggunaan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metode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tepat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untuk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mengetahui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arah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hubungan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antara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variabel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independen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dengan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variabel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dependen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apakah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masing-masing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variabel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independen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berhubungan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positif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atau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negatif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, dan untuk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memprediksi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nilai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dari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variabel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dependen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apabila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nilai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variabel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independen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mengalami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kenaikan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 atau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penurunan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33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02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93943" y="4845606"/>
            <a:ext cx="11500114" cy="1123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6600" dirty="0">
                <a:solidFill>
                  <a:schemeClr val="bg1"/>
                </a:solidFill>
                <a:latin typeface="HK Grotesk Bold"/>
              </a:rPr>
              <a:t>PRE-</a:t>
            </a:r>
            <a:r>
              <a:rPr lang="en-US" sz="6600" dirty="0">
                <a:solidFill>
                  <a:srgbClr val="FFC033"/>
                </a:solidFill>
                <a:latin typeface="HK Grotesk Bold"/>
              </a:rPr>
              <a:t>PROCESSING</a:t>
            </a:r>
            <a:endParaRPr lang="en-US" sz="7200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21" name="Rectangle 20"/>
          <p:cNvSpPr/>
          <p:nvPr/>
        </p:nvSpPr>
        <p:spPr>
          <a:xfrm>
            <a:off x="3472216" y="3893735"/>
            <a:ext cx="11343569" cy="2750649"/>
          </a:xfrm>
          <a:prstGeom prst="rect">
            <a:avLst/>
          </a:prstGeom>
          <a:noFill/>
          <a:ln w="3175">
            <a:solidFill>
              <a:srgbClr val="FFC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7" name="Picture 2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95727" y="2535084"/>
            <a:ext cx="1552978" cy="2038511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22" name="Flowchart: Off-page Connector 21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0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17" name="Picture 4">
            <a:extLst>
              <a:ext uri="{FF2B5EF4-FFF2-40B4-BE49-F238E27FC236}">
                <a16:creationId xmlns:a16="http://schemas.microsoft.com/office/drawing/2014/main" id="{BEA0A175-2931-4730-65B5-314328E3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1918" y="7353300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8000" b="1" dirty="0">
                <a:solidFill>
                  <a:srgbClr val="FFC033"/>
                </a:solidFill>
              </a:rPr>
              <a:t>Pre-Processing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1410918" y="1670003"/>
            <a:ext cx="445648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Pengumpulan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2447372"/>
            <a:ext cx="1341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HK Grotesk Bold"/>
              </a:rPr>
              <a:t>Data yang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digunakan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merupakan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data yang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diambil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dari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publikasi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Badan  Pusat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Statistik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dan </a:t>
            </a:r>
            <a:r>
              <a:rPr lang="en-US" sz="3200" i="1" dirty="0">
                <a:solidFill>
                  <a:srgbClr val="FFFFFF"/>
                </a:solidFill>
                <a:latin typeface="HK Grotesk Bold"/>
              </a:rPr>
              <a:t>raw data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realisasi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anggara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serta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Peduli</a:t>
            </a:r>
            <a:r>
              <a:rPr lang="en-US" sz="3200" dirty="0">
                <a:solidFill>
                  <a:srgbClr val="FFFFFF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K Grotesk Bold"/>
              </a:rPr>
              <a:t>Lindungi</a:t>
            </a:r>
            <a:endParaRPr lang="en-US" sz="3200" dirty="0">
              <a:solidFill>
                <a:srgbClr val="FFFFFF"/>
              </a:solidFill>
              <a:latin typeface="HK Grotesk Bold"/>
            </a:endParaRPr>
          </a:p>
          <a:p>
            <a:endParaRPr lang="en-ID" sz="3200" i="1" dirty="0">
              <a:solidFill>
                <a:srgbClr val="FFC033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10918" y="6591300"/>
            <a:ext cx="6492177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Penentuan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Variabel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Analisis</a:t>
            </a:r>
            <a:endParaRPr lang="en-US" sz="3600" dirty="0">
              <a:solidFill>
                <a:schemeClr val="bg1"/>
              </a:solidFill>
              <a:latin typeface="HK Grotesk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39642" y="7161788"/>
            <a:ext cx="14272813" cy="255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indent="90170" algn="just"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Variabel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digunakan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terdiri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atas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umur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harapan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hidup</a:t>
            </a:r>
            <a:r>
              <a:rPr lang="en-US" sz="2800" dirty="0">
                <a:solidFill>
                  <a:schemeClr val="bg1"/>
                </a:solidFill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jumlah</a:t>
            </a:r>
            <a:r>
              <a:rPr lang="en-US" sz="2800" dirty="0">
                <a:solidFill>
                  <a:schemeClr val="bg1"/>
                </a:solidFill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status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vaksin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realisasi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APBD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kesehatan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angka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harapan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lama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sekolah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realisasi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anggaran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APBD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pendidikan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pengeluaran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per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kapita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, PDRB,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tingkat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pengangguran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terbuka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jumlah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kunjungan</a:t>
            </a:r>
            <a:r>
              <a:rPr lang="en-US" sz="2800" dirty="0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ke</a:t>
            </a:r>
            <a:r>
              <a:rPr lang="en-US" sz="2800" dirty="0">
                <a:solidFill>
                  <a:schemeClr val="bg1"/>
                </a:solidFill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HK Grotesk Bold" panose="020B0604020202020204" charset="0"/>
                <a:ea typeface="Garamond" panose="02020404030301010803" pitchFamily="18" charset="0"/>
                <a:cs typeface="Garamond" panose="02020404030301010803" pitchFamily="18" charset="0"/>
              </a:rPr>
              <a:t>t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empat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 yang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berpotensi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terjadinya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transaksi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ekonomi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 (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perbelanjaan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,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makanan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 &amp;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minuman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,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sarana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hiburan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, dan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kecantikan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 &amp;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HK Grotesk Bold" panose="020B0604020202020204" charset="0"/>
              </a:rPr>
              <a:t>relaksasi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HK Grotesk Bold" panose="020B0604020202020204" charset="0"/>
              </a:rPr>
              <a:t>)</a:t>
            </a:r>
            <a:endParaRPr lang="en-ID" sz="2800" dirty="0">
              <a:solidFill>
                <a:schemeClr val="bg1"/>
              </a:solidFill>
              <a:effectLst/>
              <a:latin typeface="HK Grotesk Bold" panose="020B0604020202020204" charset="0"/>
              <a:ea typeface="Times New Roman" panose="0202060305040502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33" name="Flowchart: Off-page Connector 32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0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36" name="Picture 4">
            <a:extLst>
              <a:ext uri="{FF2B5EF4-FFF2-40B4-BE49-F238E27FC236}">
                <a16:creationId xmlns:a16="http://schemas.microsoft.com/office/drawing/2014/main" id="{D7BC84C1-FBA4-A946-F927-22FB7708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2233" y="8357692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DBAC5BC-60DF-4CF3-A5FF-A79080A99EFB}"/>
              </a:ext>
            </a:extLst>
          </p:cNvPr>
          <p:cNvGrpSpPr/>
          <p:nvPr/>
        </p:nvGrpSpPr>
        <p:grpSpPr>
          <a:xfrm>
            <a:off x="3336346" y="3502175"/>
            <a:ext cx="2471307" cy="3023995"/>
            <a:chOff x="3336346" y="3682284"/>
            <a:chExt cx="2471307" cy="302399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D349AA-2DBD-C04F-C884-0763BD8A4FA0}"/>
                </a:ext>
              </a:extLst>
            </p:cNvPr>
            <p:cNvSpPr/>
            <p:nvPr/>
          </p:nvSpPr>
          <p:spPr>
            <a:xfrm>
              <a:off x="3336346" y="3712363"/>
              <a:ext cx="2471307" cy="299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9240E3-9BD3-2267-78A5-E469DE1FC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757" t="21619" r="38176" b="14445"/>
            <a:stretch/>
          </p:blipFill>
          <p:spPr>
            <a:xfrm>
              <a:off x="3471210" y="3682284"/>
              <a:ext cx="2193347" cy="3023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715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93943" y="4845606"/>
            <a:ext cx="11500114" cy="1123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6600" dirty="0">
                <a:solidFill>
                  <a:srgbClr val="FFC033"/>
                </a:solidFill>
                <a:latin typeface="HK Grotesk Bold"/>
              </a:rPr>
              <a:t>ANALISIS RLB</a:t>
            </a:r>
            <a:endParaRPr lang="en-US" sz="7200" dirty="0">
              <a:solidFill>
                <a:prstClr val="white"/>
              </a:solidFill>
              <a:latin typeface="HK Grotesk Bold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21" name="Rectangle 20"/>
          <p:cNvSpPr/>
          <p:nvPr/>
        </p:nvSpPr>
        <p:spPr>
          <a:xfrm>
            <a:off x="3472216" y="3893735"/>
            <a:ext cx="11343569" cy="2750649"/>
          </a:xfrm>
          <a:prstGeom prst="rect">
            <a:avLst/>
          </a:prstGeom>
          <a:noFill/>
          <a:ln w="3175">
            <a:solidFill>
              <a:srgbClr val="FFC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7" name="Picture 2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95727" y="2535084"/>
            <a:ext cx="1552978" cy="2038511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22" name="Flowchart: Off-page Connector 21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0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17" name="Picture 4">
            <a:extLst>
              <a:ext uri="{FF2B5EF4-FFF2-40B4-BE49-F238E27FC236}">
                <a16:creationId xmlns:a16="http://schemas.microsoft.com/office/drawing/2014/main" id="{60B81498-9051-1086-F40B-E34B07BB5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4220" y="7429500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72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2943" y="0"/>
            <a:ext cx="1060359" cy="10286999"/>
          </a:xfrm>
          <a:prstGeom prst="rect">
            <a:avLst/>
          </a:prstGeom>
          <a:solidFill>
            <a:srgbClr val="2E2E2E"/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81074" y="9327731"/>
            <a:ext cx="433644" cy="108017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01141" y="942734"/>
            <a:ext cx="452016" cy="45201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5" name="Title 1"/>
          <p:cNvSpPr txBox="1">
            <a:spLocks/>
          </p:cNvSpPr>
          <p:nvPr/>
        </p:nvSpPr>
        <p:spPr>
          <a:xfrm rot="5400000">
            <a:off x="12378495" y="4586891"/>
            <a:ext cx="9056914" cy="165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8000" b="1" dirty="0">
                <a:solidFill>
                  <a:srgbClr val="FFC033"/>
                </a:solidFill>
              </a:rPr>
              <a:t>RLB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244736" y="990600"/>
            <a:ext cx="618565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pc="270" dirty="0">
                <a:solidFill>
                  <a:srgbClr val="FFFFFF"/>
                </a:solidFill>
                <a:latin typeface="HK Grotesk Medium"/>
              </a:rPr>
              <a:t>POLITEKNIK STATISTIKA STIS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1396864" y="1613168"/>
            <a:ext cx="134480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FFC033"/>
                </a:solidFill>
                <a:latin typeface="HK Grotesk Bold"/>
              </a:rPr>
              <a:t>Regresi</a:t>
            </a:r>
            <a:r>
              <a:rPr lang="en-US" sz="4000" dirty="0">
                <a:solidFill>
                  <a:srgbClr val="FFC033"/>
                </a:solidFill>
                <a:latin typeface="HK Grotesk Bold"/>
              </a:rPr>
              <a:t> Linier </a:t>
            </a:r>
            <a:r>
              <a:rPr lang="en-US" sz="4000" dirty="0" err="1">
                <a:solidFill>
                  <a:schemeClr val="bg1"/>
                </a:solidFill>
                <a:latin typeface="HK Grotesk Bold"/>
              </a:rPr>
              <a:t>Berganda</a:t>
            </a:r>
            <a:endParaRPr lang="en-US" sz="4000" dirty="0">
              <a:solidFill>
                <a:schemeClr val="bg1"/>
              </a:solidFill>
              <a:latin typeface="HK Grotesk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0253" y="2273770"/>
            <a:ext cx="75438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Penentuan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Variabel</a:t>
            </a:r>
            <a:r>
              <a:rPr lang="en-US" sz="3600" dirty="0">
                <a:solidFill>
                  <a:srgbClr val="FFC033"/>
                </a:solidFill>
                <a:latin typeface="HK Grotesk Bold"/>
              </a:rPr>
              <a:t> yang </a:t>
            </a:r>
            <a:r>
              <a:rPr lang="en-US" sz="3600" dirty="0" err="1">
                <a:solidFill>
                  <a:srgbClr val="FFC033"/>
                </a:solidFill>
                <a:latin typeface="HK Grotesk Bold"/>
              </a:rPr>
              <a:t>Signifikan</a:t>
            </a:r>
            <a:endParaRPr lang="en-US" sz="3600" dirty="0">
              <a:solidFill>
                <a:srgbClr val="FFC033"/>
              </a:solidFill>
              <a:latin typeface="HK Grotesk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0253" y="3015512"/>
            <a:ext cx="1390986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K Grotesk Bold"/>
              </a:rPr>
              <a:t>* </a:t>
            </a:r>
            <a:r>
              <a:rPr lang="en-US" sz="3200" dirty="0" err="1">
                <a:solidFill>
                  <a:schemeClr val="bg1"/>
                </a:solidFill>
                <a:latin typeface="HK Grotesk Bold"/>
              </a:rPr>
              <a:t>Indikator</a:t>
            </a:r>
            <a:r>
              <a:rPr lang="en-US" sz="3200" dirty="0">
                <a:solidFill>
                  <a:schemeClr val="bg1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HK Grotesk Bold"/>
              </a:rPr>
              <a:t>kesehatan</a:t>
            </a:r>
            <a:endParaRPr lang="en-US" sz="3200" i="1" dirty="0">
              <a:solidFill>
                <a:schemeClr val="bg1"/>
              </a:solidFill>
              <a:latin typeface="HK Grotesk Bold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6306800" y="358772"/>
            <a:ext cx="1981202" cy="805971"/>
            <a:chOff x="16306800" y="358772"/>
            <a:chExt cx="1981202" cy="805971"/>
          </a:xfrm>
        </p:grpSpPr>
        <p:sp>
          <p:nvSpPr>
            <p:cNvPr id="29" name="Flowchart: Off-page Connector 28"/>
            <p:cNvSpPr/>
            <p:nvPr/>
          </p:nvSpPr>
          <p:spPr>
            <a:xfrm rot="5400000">
              <a:off x="16894415" y="-228843"/>
              <a:ext cx="805971" cy="198120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3047" y="412372"/>
              <a:ext cx="687753" cy="687753"/>
            </a:xfrm>
            <a:prstGeom prst="rect">
              <a:avLst/>
            </a:prstGeom>
          </p:spPr>
        </p:pic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id="{80437D30-55DD-1E6B-0F9D-FFF3FE39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129" y="7221504"/>
            <a:ext cx="5737345" cy="45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278A6F-6616-C7C5-AE24-166F8130CA97}"/>
              </a:ext>
            </a:extLst>
          </p:cNvPr>
          <p:cNvSpPr txBox="1"/>
          <p:nvPr/>
        </p:nvSpPr>
        <p:spPr>
          <a:xfrm>
            <a:off x="4270126" y="6896100"/>
            <a:ext cx="11943614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solidFill>
                  <a:prstClr val="white"/>
                </a:solidFill>
                <a:latin typeface="HK Grotesk Bold"/>
              </a:rPr>
              <a:t>Dari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hasil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pengujian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didapatkan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nilai adj R-Square yang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positif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namun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sangat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kecil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sehingga dapat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dikatakan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realisasi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APBD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kesehatan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berkorelasi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positif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namun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memiliki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hubungan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yang sangat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lemah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.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Selain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itu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,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dari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uji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simultan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didapatkan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hasil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bahwa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variabel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X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tidak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berpengaruh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signifikan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terhadap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indikator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HK Grotesk Bold"/>
              </a:rPr>
              <a:t>kesehatan</a:t>
            </a:r>
            <a:r>
              <a:rPr lang="en-US" sz="3200" dirty="0">
                <a:solidFill>
                  <a:prstClr val="white"/>
                </a:solidFill>
                <a:latin typeface="HK Grotesk Bold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5594B-BC9D-9BF9-5D34-31B5D3D39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796" y="3740489"/>
            <a:ext cx="917385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767</Words>
  <Application>Microsoft Office PowerPoint</Application>
  <PresentationFormat>Custom</PresentationFormat>
  <Paragraphs>103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HK Grotesk Bold</vt:lpstr>
      <vt:lpstr>HK Grotesk Light</vt:lpstr>
      <vt:lpstr>Arial</vt:lpstr>
      <vt:lpstr>HK Grotesk Medium</vt:lpstr>
      <vt:lpstr>Wingdings</vt:lpstr>
      <vt:lpstr>Times New Roman</vt:lpstr>
      <vt:lpstr>Garamond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Dell</cp:lastModifiedBy>
  <cp:revision>171</cp:revision>
  <dcterms:created xsi:type="dcterms:W3CDTF">2006-08-16T00:00:00Z</dcterms:created>
  <dcterms:modified xsi:type="dcterms:W3CDTF">2022-10-25T02:31:31Z</dcterms:modified>
  <dc:identifier>DAEM7VB03Qg</dc:identifier>
</cp:coreProperties>
</file>