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42843-0A98-46EE-A317-DD9014C9715E}" type="datetimeFigureOut">
              <a:rPr lang="en-US" smtClean="0"/>
              <a:t>1/17/2024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47EBECF-4574-4B6E-BD41-4600512199C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05693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42843-0A98-46EE-A317-DD9014C9715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EBECF-4574-4B6E-BD41-4600512199C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68086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42843-0A98-46EE-A317-DD9014C9715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EBECF-4574-4B6E-BD41-4600512199C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52058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42843-0A98-46EE-A317-DD9014C9715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EBECF-4574-4B6E-BD41-4600512199C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7675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42843-0A98-46EE-A317-DD9014C9715E}"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EBECF-4574-4B6E-BD41-4600512199C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48943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42843-0A98-46EE-A317-DD9014C9715E}"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EBECF-4574-4B6E-BD41-4600512199C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907054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42843-0A98-46EE-A317-DD9014C9715E}"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EBECF-4574-4B6E-BD41-4600512199C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27642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42843-0A98-46EE-A317-DD9014C9715E}"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EBECF-4574-4B6E-BD41-4600512199C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02970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42843-0A98-46EE-A317-DD9014C9715E}"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EBECF-4574-4B6E-BD41-4600512199C6}" type="slidenum">
              <a:rPr lang="en-US" smtClean="0"/>
              <a:t>‹#›</a:t>
            </a:fld>
            <a:endParaRPr lang="en-US"/>
          </a:p>
        </p:txBody>
      </p:sp>
    </p:spTree>
    <p:extLst>
      <p:ext uri="{BB962C8B-B14F-4D97-AF65-F5344CB8AC3E}">
        <p14:creationId xmlns:p14="http://schemas.microsoft.com/office/powerpoint/2010/main" val="177047481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42843-0A98-46EE-A317-DD9014C9715E}"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EBECF-4574-4B6E-BD41-4600512199C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96618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042843-0A98-46EE-A317-DD9014C9715E}" type="datetimeFigureOut">
              <a:rPr lang="en-US" smtClean="0"/>
              <a:t>1/17/2024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47EBECF-4574-4B6E-BD41-4600512199C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49294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042843-0A98-46EE-A317-DD9014C9715E}" type="datetimeFigureOut">
              <a:rPr lang="en-US" smtClean="0"/>
              <a:t>1/17/2024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7EBECF-4574-4B6E-BD41-4600512199C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30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1B5A-31C4-2ABA-5B05-408A038DA123}"/>
              </a:ext>
            </a:extLst>
          </p:cNvPr>
          <p:cNvSpPr>
            <a:spLocks noGrp="1"/>
          </p:cNvSpPr>
          <p:nvPr>
            <p:ph type="ctrTitle"/>
          </p:nvPr>
        </p:nvSpPr>
        <p:spPr>
          <a:xfrm>
            <a:off x="1186649" y="2053076"/>
            <a:ext cx="9144000" cy="2387600"/>
          </a:xfrm>
        </p:spPr>
        <p:txBody>
          <a:bodyPr>
            <a:normAutofit fontScale="90000"/>
          </a:bodyPr>
          <a:lstStyle/>
          <a:p>
            <a:pPr>
              <a:lnSpc>
                <a:spcPct val="107000"/>
              </a:lnSpc>
              <a:spcBef>
                <a:spcPts val="0"/>
              </a:spcBef>
              <a:spcAft>
                <a:spcPts val="800"/>
              </a:spcAft>
            </a:pP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Universitatea</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Na</a:t>
            </a:r>
            <a:r>
              <a:rPr lang="ro-RO" sz="1800" b="1" kern="100" dirty="0">
                <a:effectLst/>
                <a:latin typeface="Times New Roman" panose="02020603050405020304" pitchFamily="18" charset="0"/>
                <a:ea typeface="Aptos" panose="020B0004020202020204" pitchFamily="34" charset="0"/>
                <a:cs typeface="Times New Roman" panose="02020603050405020304" pitchFamily="18" charset="0"/>
              </a:rPr>
              <a:t>țională de Știință și Tehnologie Politehnica București</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ro-RO" sz="1800" b="1" kern="100" dirty="0">
                <a:effectLst/>
                <a:latin typeface="Times New Roman" panose="02020603050405020304" pitchFamily="18" charset="0"/>
                <a:ea typeface="Aptos" panose="020B0004020202020204" pitchFamily="34" charset="0"/>
                <a:cs typeface="Times New Roman" panose="02020603050405020304" pitchFamily="18" charset="0"/>
              </a:rPr>
              <a:t>Facultatea de Automatică și Calculatoare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ro-RO" sz="1800" b="1" kern="100" dirty="0">
                <a:effectLst/>
                <a:latin typeface="Times New Roman" panose="02020603050405020304" pitchFamily="18" charset="0"/>
                <a:ea typeface="Aptos" panose="020B0004020202020204" pitchFamily="34" charset="0"/>
                <a:cs typeface="Times New Roman" panose="02020603050405020304" pitchFamily="18" charset="0"/>
              </a:rPr>
              <a:t>Domeniul de Automatică și Ingineria Sistemelor</a:t>
            </a:r>
            <a:b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2000" b="1" kern="100" dirty="0" err="1">
                <a:effectLst/>
                <a:latin typeface="Times New Roman" panose="02020603050405020304" pitchFamily="18" charset="0"/>
                <a:ea typeface="Aptos" panose="020B0004020202020204" pitchFamily="34" charset="0"/>
                <a:cs typeface="Times New Roman" panose="02020603050405020304" pitchFamily="18" charset="0"/>
              </a:rPr>
              <a:t>Optimizarea</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err="1">
                <a:effectLst/>
                <a:latin typeface="Times New Roman" panose="02020603050405020304" pitchFamily="18" charset="0"/>
                <a:ea typeface="Aptos" panose="020B0004020202020204" pitchFamily="34" charset="0"/>
                <a:cs typeface="Times New Roman" panose="02020603050405020304" pitchFamily="18" charset="0"/>
              </a:rPr>
              <a:t>Vânzărilor</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err="1">
                <a:effectLst/>
                <a:latin typeface="Times New Roman" panose="02020603050405020304" pitchFamily="18" charset="0"/>
                <a:ea typeface="Aptos" panose="020B0004020202020204" pitchFamily="34" charset="0"/>
                <a:cs typeface="Times New Roman" panose="02020603050405020304" pitchFamily="18" charset="0"/>
              </a:rPr>
              <a:t>Globale</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2000" b="1" kern="100" dirty="0" err="1">
                <a:effectLst/>
                <a:latin typeface="Times New Roman" panose="02020603050405020304" pitchFamily="18" charset="0"/>
                <a:ea typeface="Aptos" panose="020B0004020202020204" pitchFamily="34" charset="0"/>
                <a:cs typeface="Times New Roman" panose="02020603050405020304" pitchFamily="18" charset="0"/>
              </a:rPr>
              <a:t>Jocuri</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Video</a:t>
            </a: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A587DF-812B-A906-0F0D-BFA8C1E68E5D}"/>
              </a:ext>
            </a:extLst>
          </p:cNvPr>
          <p:cNvSpPr>
            <a:spLocks noGrp="1"/>
          </p:cNvSpPr>
          <p:nvPr>
            <p:ph type="subTitle" idx="1"/>
          </p:nvPr>
        </p:nvSpPr>
        <p:spPr>
          <a:xfrm>
            <a:off x="2539014" y="4907756"/>
            <a:ext cx="10647286" cy="1655762"/>
          </a:xfrm>
        </p:spPr>
        <p:txBody>
          <a:bodyPr>
            <a:normAutofit/>
          </a:bodyPr>
          <a:lstStyle/>
          <a:p>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600" kern="100" dirty="0">
                <a:effectLst/>
                <a:latin typeface="Times New Roman" panose="02020603050405020304" pitchFamily="18" charset="0"/>
                <a:ea typeface="Aptos" panose="020B0004020202020204" pitchFamily="34" charset="0"/>
                <a:cs typeface="Times New Roman" panose="02020603050405020304" pitchFamily="18" charset="0"/>
              </a:rPr>
              <a:t>Student: Romanoiu Adriana-Renata</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334AB</a:t>
            </a:r>
          </a:p>
        </p:txBody>
      </p:sp>
      <p:pic>
        <p:nvPicPr>
          <p:cNvPr id="4" name="Picture 3" descr="A circular logo with a building and text&#10;&#10;Description automatically generated">
            <a:extLst>
              <a:ext uri="{FF2B5EF4-FFF2-40B4-BE49-F238E27FC236}">
                <a16:creationId xmlns:a16="http://schemas.microsoft.com/office/drawing/2014/main" id="{0987E126-ED97-D4D9-8A2F-ADDFA027DC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0949" y="694456"/>
            <a:ext cx="1082040" cy="1082040"/>
          </a:xfrm>
          <a:prstGeom prst="rect">
            <a:avLst/>
          </a:prstGeom>
        </p:spPr>
      </p:pic>
      <p:pic>
        <p:nvPicPr>
          <p:cNvPr id="5" name="Picture 4" descr="A black background with red text and a black background&#10;&#10;Description automatically generated">
            <a:extLst>
              <a:ext uri="{FF2B5EF4-FFF2-40B4-BE49-F238E27FC236}">
                <a16:creationId xmlns:a16="http://schemas.microsoft.com/office/drawing/2014/main" id="{B5859A40-ABEC-B3D5-16A1-D88B1FBC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740" y="694456"/>
            <a:ext cx="2317750" cy="891540"/>
          </a:xfrm>
          <a:prstGeom prst="rect">
            <a:avLst/>
          </a:prstGeom>
        </p:spPr>
      </p:pic>
      <p:pic>
        <p:nvPicPr>
          <p:cNvPr id="6" name="Picture 5" descr="A blue and white logo&#10;&#10;Description automatically generated">
            <a:extLst>
              <a:ext uri="{FF2B5EF4-FFF2-40B4-BE49-F238E27FC236}">
                <a16:creationId xmlns:a16="http://schemas.microsoft.com/office/drawing/2014/main" id="{7019D5B8-70E7-2CCE-7D62-CA0204C0AA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5137" y="501416"/>
            <a:ext cx="955040" cy="1084580"/>
          </a:xfrm>
          <a:prstGeom prst="rect">
            <a:avLst/>
          </a:prstGeom>
        </p:spPr>
      </p:pic>
    </p:spTree>
    <p:extLst>
      <p:ext uri="{BB962C8B-B14F-4D97-AF65-F5344CB8AC3E}">
        <p14:creationId xmlns:p14="http://schemas.microsoft.com/office/powerpoint/2010/main" val="389152188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E547-FF73-E591-02D6-07EE051291BB}"/>
              </a:ext>
            </a:extLst>
          </p:cNvPr>
          <p:cNvSpPr>
            <a:spLocks noGrp="1"/>
          </p:cNvSpPr>
          <p:nvPr>
            <p:ph type="title"/>
          </p:nvPr>
        </p:nvSpPr>
        <p:spPr/>
        <p:txBody>
          <a:bodyPr/>
          <a:lstStyle/>
          <a:p>
            <a:r>
              <a:rPr lang="ro-RO" dirty="0"/>
              <a:t>4</a:t>
            </a:r>
            <a:r>
              <a:rPr lang="ro-RO" sz="3500" dirty="0">
                <a:latin typeface="Times New Roman" panose="02020603050405020304" pitchFamily="18" charset="0"/>
                <a:cs typeface="Times New Roman" panose="02020603050405020304" pitchFamily="18" charset="0"/>
              </a:rPr>
              <a:t>. Performanța</a:t>
            </a:r>
            <a:endParaRPr lang="en-US"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41E3B1-EE63-2A6B-EC37-79A3BA8973EA}"/>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Cum evaluăm performanța?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ro-RO" sz="1800" dirty="0">
                <a:effectLst/>
                <a:latin typeface="Times New Roman" panose="02020603050405020304" pitchFamily="18" charset="0"/>
                <a:ea typeface="Aptos" panose="020B0004020202020204" pitchFamily="34" charset="0"/>
              </a:rPr>
              <a:t>Evaluăm performanța modelelor SVM utilizând MSE (Mean Squared Error).</a:t>
            </a:r>
          </a:p>
          <a:p>
            <a:pPr marL="0" marR="0" indent="0">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MSE before PCA: 2.02372681336231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Best Parameters: {'C': 10, 'gamma': 'scale', 'kernel': 'linear'}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MSE after PCA: 0.015452526282314185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Observăm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după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aplicarea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mult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mic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decât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înainte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PCA.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Aceasta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indică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îmbunătățire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semnificativă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performanței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după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reducerea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dimensionalității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cu PCA. Un MSE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mic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sugerează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după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aplicarea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precis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ale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variabilei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dependente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3453752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0851-2B5E-632A-7BAF-72E78E5F5969}"/>
              </a:ext>
            </a:extLst>
          </p:cNvPr>
          <p:cNvSpPr>
            <a:spLocks noGrp="1"/>
          </p:cNvSpPr>
          <p:nvPr>
            <p:ph type="title"/>
          </p:nvPr>
        </p:nvSpPr>
        <p:spPr/>
        <p:txBody>
          <a:bodyPr/>
          <a:lstStyle/>
          <a:p>
            <a:r>
              <a:rPr lang="ro-RO" dirty="0"/>
              <a:t>Diagrama Q-Q</a:t>
            </a:r>
            <a:endParaRPr lang="en-US" dirty="0"/>
          </a:p>
        </p:txBody>
      </p:sp>
      <p:sp>
        <p:nvSpPr>
          <p:cNvPr id="3" name="Content Placeholder 2">
            <a:extLst>
              <a:ext uri="{FF2B5EF4-FFF2-40B4-BE49-F238E27FC236}">
                <a16:creationId xmlns:a16="http://schemas.microsoft.com/office/drawing/2014/main" id="{5B24BB43-477A-372F-7BF7-FE01D0E4D0EB}"/>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asemenea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cazul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unei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probleme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matricea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confuzie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relevantă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metrică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deoarece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tratează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rezultatele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discrete.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meu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unde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am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variabilă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țintă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continuă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precum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vânzările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globale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realizat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diagrama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Q-Q care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poate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oferi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idee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vizuală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asupra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corectitudinii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distribuției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reziduurilor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pic>
        <p:nvPicPr>
          <p:cNvPr id="4" name="Picture 3" descr="A red line with blue dots&#10;&#10;Description automatically generated">
            <a:extLst>
              <a:ext uri="{FF2B5EF4-FFF2-40B4-BE49-F238E27FC236}">
                <a16:creationId xmlns:a16="http://schemas.microsoft.com/office/drawing/2014/main" id="{FA63CB79-498E-01F3-D7DA-626A367B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43" y="3424227"/>
            <a:ext cx="3374448" cy="2629253"/>
          </a:xfrm>
          <a:prstGeom prst="rect">
            <a:avLst/>
          </a:prstGeom>
        </p:spPr>
      </p:pic>
      <p:pic>
        <p:nvPicPr>
          <p:cNvPr id="5" name="Picture 4" descr="A red line with blue dots&#10;&#10;Description automatically generated">
            <a:extLst>
              <a:ext uri="{FF2B5EF4-FFF2-40B4-BE49-F238E27FC236}">
                <a16:creationId xmlns:a16="http://schemas.microsoft.com/office/drawing/2014/main" id="{830A4E0B-A5B4-9FEB-1E40-344CE55E3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663" y="3424228"/>
            <a:ext cx="3388142" cy="2644325"/>
          </a:xfrm>
          <a:prstGeom prst="rect">
            <a:avLst/>
          </a:prstGeom>
        </p:spPr>
      </p:pic>
    </p:spTree>
    <p:extLst>
      <p:ext uri="{BB962C8B-B14F-4D97-AF65-F5344CB8AC3E}">
        <p14:creationId xmlns:p14="http://schemas.microsoft.com/office/powerpoint/2010/main" val="35987308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84A1E-5DBC-0EB9-B58E-4AF8F7DBAEAC}"/>
              </a:ext>
            </a:extLst>
          </p:cNvPr>
          <p:cNvSpPr>
            <a:spLocks noGrp="1"/>
          </p:cNvSpPr>
          <p:nvPr>
            <p:ph idx="1"/>
          </p:nvPr>
        </p:nvSpPr>
        <p:spPr/>
        <p:txBody>
          <a:bodyPr/>
          <a:lstStyle/>
          <a:p>
            <a:pPr marL="0" marR="0" indent="45720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Cum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interpretăm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diagrama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Punctele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aproape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linia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45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grade:indică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faptul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sunt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concordanță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distribuția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teoretică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aleasă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Divergență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la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linia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45 de grade: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punctele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care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abat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la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linie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indică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discrepanțe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distribuția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observată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distribuția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teoretică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o-RO" sz="1800"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Așadar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punctele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apropie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linie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dreaptă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putem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presupune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reziduurile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urmează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distribuție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normal,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lucru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benefic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evaluarea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3798296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5BB4-C62C-F033-6CD3-7BE1B0BD5622}"/>
              </a:ext>
            </a:extLst>
          </p:cNvPr>
          <p:cNvSpPr>
            <a:spLocks noGrp="1"/>
          </p:cNvSpPr>
          <p:nvPr>
            <p:ph type="title"/>
          </p:nvPr>
        </p:nvSpPr>
        <p:spPr/>
        <p:txBody>
          <a:bodyPr/>
          <a:lstStyle/>
          <a:p>
            <a:r>
              <a:rPr lang="ro-RO" dirty="0"/>
              <a:t>5</a:t>
            </a:r>
            <a:r>
              <a:rPr lang="ro-RO" sz="3500" b="1" dirty="0">
                <a:latin typeface="Times New Roman" panose="02020603050405020304" pitchFamily="18" charset="0"/>
                <a:cs typeface="Times New Roman" panose="02020603050405020304" pitchFamily="18" charset="0"/>
              </a:rPr>
              <a:t>. Concluzii</a:t>
            </a:r>
            <a:endParaRPr lang="en-U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7A6531-ED25-2F59-DD38-F77406F1FD90}"/>
              </a:ext>
            </a:extLst>
          </p:cNvPr>
          <p:cNvSpPr>
            <a:spLocks noGrp="1"/>
          </p:cNvSpPr>
          <p:nvPr>
            <p:ph idx="1"/>
          </p:nvPr>
        </p:nvSpPr>
        <p:spPr/>
        <p:txBody>
          <a:bodyPr/>
          <a:lstStyle/>
          <a:p>
            <a:pPr marL="342900" marR="0" lvl="0" indent="-342900">
              <a:lnSpc>
                <a:spcPct val="150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Am analizat vânzările globale de jocuri video folosind tehnici precum PCA și SVM în regresie.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Modelul SVM în regresie, antrenat pe datele reduse prin PCA, a înregistrat un MSE mai bun decât cel al datelor originale.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În viitor, proiectul s-ar putea concentra mai mult pe optimizarea numărului optim de componente pentru a menține informația semnificativă.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9083756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C998B-D548-DC15-CBEA-17D219E418C3}"/>
              </a:ext>
            </a:extLst>
          </p:cNvPr>
          <p:cNvSpPr>
            <a:spLocks noGrp="1"/>
          </p:cNvSpPr>
          <p:nvPr>
            <p:ph idx="1"/>
          </p:nvPr>
        </p:nvSpPr>
        <p:spPr/>
        <p:txBody>
          <a:bodyPr>
            <a:normAutofit/>
          </a:bodyPr>
          <a:lstStyle/>
          <a:p>
            <a:pPr marL="0" indent="0" algn="ctr">
              <a:buNone/>
            </a:pPr>
            <a:r>
              <a:rPr lang="ro-RO" sz="3500" dirty="0">
                <a:latin typeface="Times New Roman" panose="02020603050405020304" pitchFamily="18" charset="0"/>
                <a:cs typeface="Times New Roman" panose="02020603050405020304" pitchFamily="18" charset="0"/>
              </a:rPr>
              <a:t>Vă mulțumesc!</a:t>
            </a:r>
          </a:p>
        </p:txBody>
      </p:sp>
    </p:spTree>
    <p:extLst>
      <p:ext uri="{BB962C8B-B14F-4D97-AF65-F5344CB8AC3E}">
        <p14:creationId xmlns:p14="http://schemas.microsoft.com/office/powerpoint/2010/main" val="585465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D0C7-FCE0-9B88-5AE9-321E33B642A6}"/>
              </a:ext>
            </a:extLst>
          </p:cNvPr>
          <p:cNvSpPr>
            <a:spLocks noGrp="1"/>
          </p:cNvSpPr>
          <p:nvPr>
            <p:ph type="title"/>
          </p:nvPr>
        </p:nvSpPr>
        <p:spPr/>
        <p:txBody>
          <a:bodyPr>
            <a:normAutofit/>
          </a:bodyPr>
          <a:lstStyle/>
          <a:p>
            <a:r>
              <a:rPr lang="ro-RO" sz="3500" b="1" kern="100" dirty="0">
                <a:effectLst/>
                <a:latin typeface="Times New Roman" panose="02020603050405020304" pitchFamily="18" charset="0"/>
                <a:ea typeface="Aptos" panose="020B0004020202020204" pitchFamily="34" charset="0"/>
                <a:cs typeface="Times New Roman" panose="02020603050405020304" pitchFamily="18" charset="0"/>
              </a:rPr>
              <a:t>Cuprins</a:t>
            </a:r>
            <a:endParaRPr lang="en-US" sz="3500" dirty="0"/>
          </a:p>
        </p:txBody>
      </p:sp>
      <p:sp>
        <p:nvSpPr>
          <p:cNvPr id="3" name="Content Placeholder 2">
            <a:extLst>
              <a:ext uri="{FF2B5EF4-FFF2-40B4-BE49-F238E27FC236}">
                <a16:creationId xmlns:a16="http://schemas.microsoft.com/office/drawing/2014/main" id="{B5D69604-4096-75CC-9753-68C13BB5F74F}"/>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Introducere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Procesare inițială a datelor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Pregătirea și aplicarea modelului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Performanța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Concluzii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630803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88F1-E3C3-8610-A425-8F00EB00E2DF}"/>
              </a:ext>
            </a:extLst>
          </p:cNvPr>
          <p:cNvSpPr>
            <a:spLocks noGrp="1"/>
          </p:cNvSpPr>
          <p:nvPr>
            <p:ph type="title"/>
          </p:nvPr>
        </p:nvSpPr>
        <p:spPr/>
        <p:txBody>
          <a:bodyPr/>
          <a:lstStyle/>
          <a:p>
            <a:r>
              <a:rPr lang="en-US" dirty="0"/>
              <a:t>1</a:t>
            </a:r>
            <a:r>
              <a:rPr lang="en-US"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Introducere</a:t>
            </a:r>
            <a:endParaRPr lang="en-U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10A786-15C3-1DB2-A166-9E7487D096DB}"/>
              </a:ext>
            </a:extLst>
          </p:cNvPr>
          <p:cNvSpPr>
            <a:spLocks noGrp="1"/>
          </p:cNvSpPr>
          <p:nvPr>
            <p:ph idx="1"/>
          </p:nvPr>
        </p:nvSpPr>
        <p:spPr/>
        <p:txBody>
          <a:bodyPr>
            <a:normAutofit/>
          </a:bodyPr>
          <a:lstStyle/>
          <a:p>
            <a:pPr marL="457200" marR="0" indent="228600">
              <a:lnSpc>
                <a:spcPct val="107000"/>
              </a:lnSpc>
              <a:spcBef>
                <a:spcPts val="0"/>
              </a:spcBef>
              <a:spcAft>
                <a:spcPts val="0"/>
              </a:spcAft>
            </a:pPr>
            <a:r>
              <a:rPr lang="en-US" sz="1800" kern="0" dirty="0" err="1">
                <a:effectLst/>
                <a:latin typeface="Times New Roman" panose="02020603050405020304" pitchFamily="18" charset="0"/>
                <a:ea typeface="CMSS10"/>
                <a:cs typeface="Times New Roman" panose="02020603050405020304" pitchFamily="18" charset="0"/>
              </a:rPr>
              <a:t>Regresia</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este</a:t>
            </a:r>
            <a:r>
              <a:rPr lang="en-US" sz="1800" kern="0" dirty="0">
                <a:effectLst/>
                <a:latin typeface="Times New Roman" panose="02020603050405020304" pitchFamily="18" charset="0"/>
                <a:ea typeface="CMSS10"/>
                <a:cs typeface="Times New Roman" panose="02020603050405020304" pitchFamily="18" charset="0"/>
              </a:rPr>
              <a:t> o </a:t>
            </a:r>
            <a:r>
              <a:rPr lang="en-US" sz="1800" kern="0" dirty="0" err="1">
                <a:effectLst/>
                <a:latin typeface="Times New Roman" panose="02020603050405020304" pitchFamily="18" charset="0"/>
                <a:ea typeface="CMSS10"/>
                <a:cs typeface="Times New Roman" panose="02020603050405020304" pitchFamily="18" charset="0"/>
              </a:rPr>
              <a:t>tehnică</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supervizată</a:t>
            </a:r>
            <a:r>
              <a:rPr lang="en-US" sz="1800" kern="0" dirty="0">
                <a:effectLst/>
                <a:latin typeface="Times New Roman" panose="02020603050405020304" pitchFamily="18" charset="0"/>
                <a:ea typeface="CMSS10"/>
                <a:cs typeface="Times New Roman" panose="02020603050405020304" pitchFamily="18" charset="0"/>
              </a:rPr>
              <a:t> de </a:t>
            </a:r>
            <a:r>
              <a:rPr lang="en-US" sz="1800" kern="0" dirty="0" err="1">
                <a:effectLst/>
                <a:latin typeface="Times New Roman" panose="02020603050405020304" pitchFamily="18" charset="0"/>
                <a:ea typeface="CMSS10"/>
                <a:cs typeface="Times New Roman" panose="02020603050405020304" pitchFamily="18" charset="0"/>
              </a:rPr>
              <a:t>învățare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automată</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În</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cadrul</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învățării</a:t>
            </a:r>
            <a:r>
              <a:rPr lang="en-US" sz="1800" kern="0" dirty="0">
                <a:effectLst/>
                <a:latin typeface="Times New Roman" panose="02020603050405020304" pitchFamily="18" charset="0"/>
                <a:ea typeface="CMSS10"/>
                <a:cs typeface="Times New Roman" panose="02020603050405020304" pitchFamily="18" charset="0"/>
              </a:rPr>
              <a:t> automate </a:t>
            </a:r>
            <a:r>
              <a:rPr lang="en-US" sz="1800" kern="0" dirty="0" err="1">
                <a:effectLst/>
                <a:latin typeface="Times New Roman" panose="02020603050405020304" pitchFamily="18" charset="0"/>
                <a:ea typeface="CMSS10"/>
                <a:cs typeface="Times New Roman" panose="02020603050405020304" pitchFamily="18" charset="0"/>
              </a:rPr>
              <a:t>supervizate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algoritmul</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este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antrenat</a:t>
            </a:r>
            <a:r>
              <a:rPr lang="en-US" sz="1800" kern="0" dirty="0">
                <a:effectLst/>
                <a:latin typeface="Times New Roman" panose="02020603050405020304" pitchFamily="18" charset="0"/>
                <a:ea typeface="CMSS10"/>
                <a:cs typeface="Times New Roman" panose="02020603050405020304" pitchFamily="18" charset="0"/>
              </a:rPr>
              <a:t> pe un set de date care </a:t>
            </a:r>
            <a:r>
              <a:rPr lang="en-US" sz="1800" kern="0" dirty="0" err="1">
                <a:effectLst/>
                <a:latin typeface="Times New Roman" panose="02020603050405020304" pitchFamily="18" charset="0"/>
                <a:ea typeface="CMSS10"/>
                <a:cs typeface="Times New Roman" panose="02020603050405020304" pitchFamily="18" charset="0"/>
              </a:rPr>
              <a:t>conține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exemple</a:t>
            </a:r>
            <a:r>
              <a:rPr lang="en-US" sz="1800" kern="0" dirty="0">
                <a:effectLst/>
                <a:latin typeface="Times New Roman" panose="02020603050405020304" pitchFamily="18" charset="0"/>
                <a:ea typeface="CMSS10"/>
                <a:cs typeface="Times New Roman" panose="02020603050405020304" pitchFamily="18" charset="0"/>
              </a:rPr>
              <a:t> de </a:t>
            </a:r>
            <a:r>
              <a:rPr lang="en-US" sz="1800" kern="0" dirty="0" err="1">
                <a:effectLst/>
                <a:latin typeface="Times New Roman" panose="02020603050405020304" pitchFamily="18" charset="0"/>
                <a:ea typeface="CMSS10"/>
                <a:cs typeface="Times New Roman" panose="02020603050405020304" pitchFamily="18" charset="0"/>
              </a:rPr>
              <a:t>intrări</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împreună</a:t>
            </a:r>
            <a:r>
              <a:rPr lang="en-US" sz="1800" kern="0" dirty="0">
                <a:effectLst/>
                <a:latin typeface="Times New Roman" panose="02020603050405020304" pitchFamily="18" charset="0"/>
                <a:ea typeface="CMSS10"/>
                <a:cs typeface="Times New Roman" panose="02020603050405020304" pitchFamily="18" charset="0"/>
              </a:rPr>
              <a:t> cu </a:t>
            </a:r>
            <a:r>
              <a:rPr lang="en-US" sz="1800" kern="0" dirty="0" err="1">
                <a:effectLst/>
                <a:latin typeface="Times New Roman" panose="02020603050405020304" pitchFamily="18" charset="0"/>
                <a:ea typeface="CMSS10"/>
                <a:cs typeface="Times New Roman" panose="02020603050405020304" pitchFamily="18" charset="0"/>
              </a:rPr>
              <a:t>ieșirile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corespunzătoare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Scopul</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este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să</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învețe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relațiile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sau</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modelele</a:t>
            </a:r>
            <a:r>
              <a:rPr lang="en-US" sz="1800" kern="0" dirty="0">
                <a:effectLst/>
                <a:latin typeface="Times New Roman" panose="02020603050405020304" pitchFamily="18" charset="0"/>
                <a:ea typeface="CMSS10"/>
                <a:cs typeface="Times New Roman" panose="02020603050405020304" pitchFamily="18" charset="0"/>
              </a:rPr>
              <a:t> din </a:t>
            </a:r>
            <a:r>
              <a:rPr lang="en-US" sz="1800" kern="0" dirty="0" err="1">
                <a:effectLst/>
                <a:latin typeface="Times New Roman" panose="02020603050405020304" pitchFamily="18" charset="0"/>
                <a:ea typeface="CMSS10"/>
                <a:cs typeface="Times New Roman" panose="02020603050405020304" pitchFamily="18" charset="0"/>
              </a:rPr>
              <a:t>datele</a:t>
            </a:r>
            <a:r>
              <a:rPr lang="en-US" sz="1800" kern="0" dirty="0">
                <a:effectLst/>
                <a:latin typeface="Times New Roman" panose="02020603050405020304" pitchFamily="18" charset="0"/>
                <a:ea typeface="CMSS10"/>
                <a:cs typeface="Times New Roman" panose="02020603050405020304" pitchFamily="18" charset="0"/>
              </a:rPr>
              <a:t> de </a:t>
            </a:r>
            <a:r>
              <a:rPr lang="en-US" sz="1800" kern="0" dirty="0" err="1">
                <a:effectLst/>
                <a:latin typeface="Times New Roman" panose="02020603050405020304" pitchFamily="18" charset="0"/>
                <a:ea typeface="CMSS10"/>
                <a:cs typeface="Times New Roman" panose="02020603050405020304" pitchFamily="18" charset="0"/>
              </a:rPr>
              <a:t>antrenare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astfel</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încât</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să</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poată</a:t>
            </a:r>
            <a:r>
              <a:rPr lang="en-US" sz="1800" kern="0" dirty="0">
                <a:effectLst/>
                <a:latin typeface="Times New Roman" panose="02020603050405020304" pitchFamily="18" charset="0"/>
                <a:ea typeface="CMSS10"/>
                <a:cs typeface="Times New Roman" panose="02020603050405020304" pitchFamily="18" charset="0"/>
              </a:rPr>
              <a:t> face </a:t>
            </a:r>
            <a:r>
              <a:rPr lang="en-US" sz="1800" kern="0" dirty="0" err="1">
                <a:effectLst/>
                <a:latin typeface="Times New Roman" panose="02020603050405020304" pitchFamily="18" charset="0"/>
                <a:ea typeface="CMSS10"/>
                <a:cs typeface="Times New Roman" panose="02020603050405020304" pitchFamily="18" charset="0"/>
              </a:rPr>
              <a:t>predicții</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corecte</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pentru</a:t>
            </a:r>
            <a:r>
              <a:rPr lang="en-US" sz="1800" kern="0" dirty="0">
                <a:effectLst/>
                <a:latin typeface="Times New Roman" panose="02020603050405020304" pitchFamily="18" charset="0"/>
                <a:ea typeface="CMSS10"/>
                <a:cs typeface="Times New Roman" panose="02020603050405020304" pitchFamily="18" charset="0"/>
              </a:rPr>
              <a:t> </a:t>
            </a:r>
            <a:r>
              <a:rPr lang="en-US" sz="1800" kern="0" dirty="0" err="1">
                <a:effectLst/>
                <a:latin typeface="Times New Roman" panose="02020603050405020304" pitchFamily="18" charset="0"/>
                <a:ea typeface="CMSS10"/>
                <a:cs typeface="Times New Roman" panose="02020603050405020304" pitchFamily="18" charset="0"/>
              </a:rPr>
              <a:t>noi</a:t>
            </a:r>
            <a:r>
              <a:rPr lang="en-US" sz="1800" kern="0" dirty="0">
                <a:effectLst/>
                <a:latin typeface="Times New Roman" panose="02020603050405020304" pitchFamily="18" charset="0"/>
                <a:ea typeface="CMSS10"/>
                <a:cs typeface="Times New Roman" panose="02020603050405020304" pitchFamily="18" charset="0"/>
              </a:rPr>
              <a:t> date </a:t>
            </a:r>
            <a:r>
              <a:rPr lang="en-US" sz="1800" kern="0" dirty="0" err="1">
                <a:effectLst/>
                <a:latin typeface="Times New Roman" panose="02020603050405020304" pitchFamily="18" charset="0"/>
                <a:ea typeface="CMSS10"/>
                <a:cs typeface="Times New Roman" panose="02020603050405020304" pitchFamily="18" charset="0"/>
              </a:rPr>
              <a:t>necunoscute</a:t>
            </a:r>
            <a:r>
              <a:rPr lang="en-US" sz="1800" kern="0" dirty="0">
                <a:effectLst/>
                <a:latin typeface="Times New Roman" panose="02020603050405020304" pitchFamily="18" charset="0"/>
                <a:ea typeface="CMSS10"/>
                <a:cs typeface="Times New Roman" panose="02020603050405020304" pitchFamily="18" charset="0"/>
              </a:rPr>
              <a:t>.</a:t>
            </a:r>
            <a:endParaRPr lang="en-US" sz="1800" kern="100" dirty="0">
              <a:latin typeface="Aptos" panose="020B0004020202020204" pitchFamily="34" charset="0"/>
              <a:ea typeface="CMSS10"/>
              <a:cs typeface="Times New Roman" panose="02020603050405020304" pitchFamily="18" charset="0"/>
            </a:endParaRPr>
          </a:p>
          <a:p>
            <a:pPr marL="457200" marR="0" indent="228600">
              <a:lnSpc>
                <a:spcPct val="107000"/>
              </a:lnSpc>
              <a:spcBef>
                <a:spcPts val="0"/>
              </a:spcBef>
              <a:spcAft>
                <a:spcPts val="0"/>
              </a:spcAft>
            </a:pPr>
            <a:r>
              <a:rPr lang="ro-RO" sz="1800" dirty="0">
                <a:effectLst/>
                <a:latin typeface="Times New Roman" panose="02020603050405020304" pitchFamily="18" charset="0"/>
                <a:ea typeface="Aptos" panose="020B0004020202020204" pitchFamily="34" charset="0"/>
              </a:rPr>
              <a:t>Baza mea de date conține informații despre vânzările globale ale jocurilor video. Fiecare rând al bazei de date reprezintă un joc video specific, iar coloanele furnizează detalii specifice despre fiecare înregistrare. Baza de date are 16.599 de înregistrări cu câte 11 coloane. </a:t>
            </a:r>
            <a:endParaRPr lang="en-US" sz="1800" dirty="0">
              <a:latin typeface="Times New Roman" panose="02020603050405020304" pitchFamily="18" charset="0"/>
              <a:ea typeface="Aptos" panose="020B0004020202020204" pitchFamily="34" charset="0"/>
            </a:endParaRPr>
          </a:p>
          <a:p>
            <a:pPr marL="457200" indent="228600">
              <a:lnSpc>
                <a:spcPct val="107000"/>
              </a:lnSpc>
              <a:spcBef>
                <a:spcPts val="0"/>
              </a:spcBef>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Scopul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acestui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proiect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constă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optimizarea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strategiilor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lansare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promovare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jocurilor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video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analiza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detaliată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vânzărilor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existente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Acest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lucru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realiza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aplicarea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tehnicii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reducere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dimensionalității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utilizarea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algoritmului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Support Vector Machines (SVM)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dezvolta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un model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predictiv</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robust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vânzările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globale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ale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jocurilor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22860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214737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0628-283C-6279-20CD-DE3796EB5253}"/>
              </a:ext>
            </a:extLst>
          </p:cNvPr>
          <p:cNvSpPr>
            <a:spLocks noGrp="1"/>
          </p:cNvSpPr>
          <p:nvPr>
            <p:ph type="title"/>
          </p:nvPr>
        </p:nvSpPr>
        <p:spPr/>
        <p:txBody>
          <a:bodyPr/>
          <a:lstStyle/>
          <a:p>
            <a:r>
              <a:rPr lang="en-US" dirty="0"/>
              <a:t>2</a:t>
            </a:r>
            <a:r>
              <a:rPr lang="en-US" sz="3300" dirty="0">
                <a:latin typeface="Times New Roman" panose="02020603050405020304" pitchFamily="18" charset="0"/>
                <a:cs typeface="Times New Roman" panose="02020603050405020304" pitchFamily="18" charset="0"/>
              </a:rPr>
              <a:t>. </a:t>
            </a:r>
            <a:r>
              <a:rPr lang="ro-RO" sz="3300" b="1" kern="100" dirty="0">
                <a:effectLst/>
                <a:latin typeface="Times New Roman" panose="02020603050405020304" pitchFamily="18" charset="0"/>
                <a:ea typeface="Aptos" panose="020B0004020202020204" pitchFamily="34" charset="0"/>
                <a:cs typeface="Times New Roman" panose="02020603050405020304" pitchFamily="18" charset="0"/>
              </a:rPr>
              <a:t>Preprocesarea inițială a datelor</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8F9DD82-CF86-2EB3-EF5E-57E6D97F860B}"/>
              </a:ext>
            </a:extLst>
          </p:cNvPr>
          <p:cNvSpPr>
            <a:spLocks noGrp="1"/>
          </p:cNvSpPr>
          <p:nvPr>
            <p:ph idx="1"/>
          </p:nvPr>
        </p:nvSpPr>
        <p:spPr/>
        <p:txBody>
          <a:bodyPr>
            <a:normAutofit fontScale="92500" lnSpcReduction="20000"/>
          </a:bodyPr>
          <a:lstStyle/>
          <a:p>
            <a:pPr marL="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Înainte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PCA,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verifică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existența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duplicatelor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cazul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care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există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sunt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scoase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tranformă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categorice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date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numerice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228600" algn="just">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Analiza</a:t>
            </a: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Componentelor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Principale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tehnică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reducere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dimensionalității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care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utilizată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transforma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un set de date cu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multe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într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-un set de date cu un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număr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mic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numite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componente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principale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Scopul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 reduce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complexitatea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setului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date,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păstrând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același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timp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cât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multă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informație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posibilă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0" algn="just">
              <a:lnSpc>
                <a:spcPct val="107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228600" algn="just">
              <a:lnSpc>
                <a:spcPct val="107000"/>
              </a:lnSpc>
              <a:spcBef>
                <a:spcPts val="0"/>
              </a:spcBef>
              <a:spcAft>
                <a:spcPts val="0"/>
              </a:spcAf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Preprocesarea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reducerea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dimensionalității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0" algn="just">
              <a:lnSpc>
                <a:spcPct val="107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0" algn="just">
              <a:lnSpc>
                <a:spcPct val="107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indent="22860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elaborat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analiza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corelație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originale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Aceasta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evaluează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relațiile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liniare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ajutând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identificarea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abordarea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multicoliniarității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hartă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termică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(heatmap)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evidențiază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puternic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corelate,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permițând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selectarea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relevante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ghidând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crearea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variabile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păstra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informațiile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esențiale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1524840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01C3024-43DC-B30D-FE9E-C07E80EBEA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549" t="35263" r="2057" b="9648"/>
          <a:stretch/>
        </p:blipFill>
        <p:spPr bwMode="auto">
          <a:xfrm>
            <a:off x="121678" y="2840984"/>
            <a:ext cx="5506765" cy="2649939"/>
          </a:xfrm>
          <a:prstGeom prst="rect">
            <a:avLst/>
          </a:prstGeom>
          <a:ln>
            <a:noFill/>
          </a:ln>
          <a:extLst>
            <a:ext uri="{53640926-AAD7-44D8-BBD7-CCE9431645EC}">
              <a14:shadowObscured xmlns:a14="http://schemas.microsoft.com/office/drawing/2010/main"/>
            </a:ext>
          </a:extLst>
        </p:spPr>
      </p:pic>
      <p:pic>
        <p:nvPicPr>
          <p:cNvPr id="5" name="Picture 4" descr="A screenshot of a computer&#10;&#10;Description automatically generated">
            <a:extLst>
              <a:ext uri="{FF2B5EF4-FFF2-40B4-BE49-F238E27FC236}">
                <a16:creationId xmlns:a16="http://schemas.microsoft.com/office/drawing/2014/main" id="{F1188261-02DF-DEF6-5964-489BC265C150}"/>
              </a:ext>
            </a:extLst>
          </p:cNvPr>
          <p:cNvPicPr>
            <a:picLocks noChangeAspect="1"/>
          </p:cNvPicPr>
          <p:nvPr/>
        </p:nvPicPr>
        <p:blipFill rotWithShape="1">
          <a:blip r:embed="rId3">
            <a:extLst>
              <a:ext uri="{28A0092B-C50C-407E-A947-70E740481C1C}">
                <a14:useLocalDpi xmlns:a14="http://schemas.microsoft.com/office/drawing/2010/main" val="0"/>
              </a:ext>
            </a:extLst>
          </a:blip>
          <a:srcRect l="29013" t="34934" r="2053" b="8546"/>
          <a:stretch/>
        </p:blipFill>
        <p:spPr bwMode="auto">
          <a:xfrm>
            <a:off x="6222624" y="2840984"/>
            <a:ext cx="5659435" cy="260990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14844F38-F7CA-9D4F-7F60-459A4A5CB883}"/>
              </a:ext>
            </a:extLst>
          </p:cNvPr>
          <p:cNvSpPr txBox="1"/>
          <p:nvPr/>
        </p:nvSpPr>
        <p:spPr>
          <a:xfrm>
            <a:off x="790112" y="5729090"/>
            <a:ext cx="16722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Heatmap </a:t>
            </a:r>
            <a:r>
              <a:rPr lang="en-US" dirty="0" err="1">
                <a:latin typeface="Times New Roman" panose="02020603050405020304" pitchFamily="18" charset="0"/>
                <a:cs typeface="Times New Roman" panose="02020603050405020304" pitchFamily="18" charset="0"/>
              </a:rPr>
              <a:t>ini</a:t>
            </a:r>
            <a:r>
              <a:rPr lang="ro-RO" dirty="0">
                <a:latin typeface="Times New Roman" panose="02020603050405020304" pitchFamily="18" charset="0"/>
                <a:cs typeface="Times New Roman" panose="02020603050405020304" pitchFamily="18" charset="0"/>
              </a:rPr>
              <a:t>țial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9A6A67-1465-92FE-E915-DF87577829F4}"/>
              </a:ext>
            </a:extLst>
          </p:cNvPr>
          <p:cNvSpPr txBox="1"/>
          <p:nvPr/>
        </p:nvSpPr>
        <p:spPr>
          <a:xfrm>
            <a:off x="8132278" y="5711872"/>
            <a:ext cx="2031325" cy="369332"/>
          </a:xfrm>
          <a:prstGeom prst="rect">
            <a:avLst/>
          </a:prstGeom>
          <a:noFill/>
        </p:spPr>
        <p:txBody>
          <a:bodyPr wrap="none" rtlCol="0">
            <a:spAutoFit/>
          </a:bodyPr>
          <a:lstStyle/>
          <a:p>
            <a:r>
              <a:rPr lang="ro-RO" dirty="0">
                <a:latin typeface="Times New Roman" panose="02020603050405020304" pitchFamily="18" charset="0"/>
                <a:cs typeface="Times New Roman" panose="02020603050405020304" pitchFamily="18" charset="0"/>
              </a:rPr>
              <a:t>Heatmap după PCA</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2FB012-7DC9-D7CE-D64C-E46BDDF7E502}"/>
              </a:ext>
            </a:extLst>
          </p:cNvPr>
          <p:cNvSpPr txBox="1"/>
          <p:nvPr/>
        </p:nvSpPr>
        <p:spPr>
          <a:xfrm>
            <a:off x="0" y="1402488"/>
            <a:ext cx="6170836" cy="830997"/>
          </a:xfrm>
          <a:prstGeom prst="rect">
            <a:avLst/>
          </a:prstGeom>
          <a:noFill/>
        </p:spPr>
        <p:txBody>
          <a:bodyPr wrap="square" rtlCol="0">
            <a:spAutoFit/>
          </a:bodyPr>
          <a:lstStyle/>
          <a:p>
            <a:r>
              <a:rPr lang="ro-RO" sz="1500" kern="100" dirty="0">
                <a:effectLst/>
                <a:latin typeface="Times New Roman" panose="02020603050405020304" pitchFamily="18" charset="0"/>
                <a:ea typeface="Aptos" panose="020B0004020202020204" pitchFamily="34" charset="0"/>
                <a:cs typeface="Times New Roman" panose="02020603050405020304" pitchFamily="18" charset="0"/>
              </a:rPr>
              <a:t>Putem observa zonele de culoare albastră unde nu există similarități între atribute.</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1A409BD5-6952-787E-EC33-7FC67A929D58}"/>
              </a:ext>
            </a:extLst>
          </p:cNvPr>
          <p:cNvSpPr txBox="1"/>
          <p:nvPr/>
        </p:nvSpPr>
        <p:spPr>
          <a:xfrm>
            <a:off x="5922940" y="1350353"/>
            <a:ext cx="6254026" cy="830997"/>
          </a:xfrm>
          <a:prstGeom prst="rect">
            <a:avLst/>
          </a:prstGeom>
          <a:noFill/>
        </p:spPr>
        <p:txBody>
          <a:bodyPr wrap="square" rtlCol="0">
            <a:spAutoFit/>
          </a:bodyPr>
          <a:lstStyle/>
          <a:p>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S-au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redus</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zonele</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de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culoare</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albastră</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ceea</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ce</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evidențiază</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o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înbunătățire</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după</a:t>
            </a:r>
            <a:r>
              <a:rPr lang="en-US" sz="1500" kern="100" dirty="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rPr>
              <a:t> PCA.</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239978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97E4-84EA-BE8B-6BA7-905D7920F821}"/>
              </a:ext>
            </a:extLst>
          </p:cNvPr>
          <p:cNvSpPr>
            <a:spLocks noGrp="1"/>
          </p:cNvSpPr>
          <p:nvPr>
            <p:ph type="title"/>
          </p:nvPr>
        </p:nvSpPr>
        <p:spPr/>
        <p:txBody>
          <a:bodyPr>
            <a:normAutofit fontScale="90000"/>
          </a:bodyPr>
          <a:lstStyle/>
          <a:p>
            <a:r>
              <a:rPr lang="ro-RO" sz="3500" dirty="0"/>
              <a:t>3. </a:t>
            </a:r>
            <a:r>
              <a:rPr lang="en-US" sz="3500" b="1" kern="100" dirty="0" err="1">
                <a:effectLst/>
                <a:latin typeface="Times New Roman" panose="02020603050405020304" pitchFamily="18" charset="0"/>
                <a:ea typeface="Aptos" panose="020B0004020202020204" pitchFamily="34" charset="0"/>
                <a:cs typeface="Times New Roman" panose="02020603050405020304" pitchFamily="18" charset="0"/>
              </a:rPr>
              <a:t>Pregătirea</a:t>
            </a:r>
            <a:r>
              <a:rPr lang="en-US" sz="35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500" b="1"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35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500" b="1" kern="100" dirty="0" err="1">
                <a:effectLst/>
                <a:latin typeface="Times New Roman" panose="02020603050405020304" pitchFamily="18" charset="0"/>
                <a:ea typeface="Aptos" panose="020B0004020202020204" pitchFamily="34" charset="0"/>
                <a:cs typeface="Times New Roman" panose="02020603050405020304" pitchFamily="18" charset="0"/>
              </a:rPr>
              <a:t>aplicarea</a:t>
            </a:r>
            <a:r>
              <a:rPr lang="en-US" sz="35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500" b="1" kern="100" dirty="0" err="1">
                <a:effectLst/>
                <a:latin typeface="Times New Roman" panose="02020603050405020304" pitchFamily="18" charset="0"/>
                <a:ea typeface="Aptos" panose="020B0004020202020204" pitchFamily="34" charset="0"/>
                <a:cs typeface="Times New Roman" panose="02020603050405020304" pitchFamily="18" charset="0"/>
              </a:rPr>
              <a:t>modelului</a:t>
            </a:r>
            <a:r>
              <a:rPr lang="en-US" sz="3500" b="1" kern="100" dirty="0">
                <a:effectLst/>
                <a:latin typeface="Times New Roman" panose="02020603050405020304" pitchFamily="18" charset="0"/>
                <a:ea typeface="Aptos" panose="020B0004020202020204" pitchFamily="34" charset="0"/>
                <a:cs typeface="Times New Roman" panose="02020603050405020304" pitchFamily="18" charset="0"/>
              </a:rPr>
              <a:t> </a:t>
            </a:r>
            <a:br>
              <a:rPr lang="en-US" sz="3500" kern="100" dirty="0">
                <a:effectLst/>
                <a:latin typeface="Aptos" panose="020B0004020202020204" pitchFamily="34" charset="0"/>
                <a:ea typeface="Aptos" panose="020B0004020202020204" pitchFamily="34"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D7DCD940-E422-669E-647E-D68D5BDC1EA6}"/>
              </a:ext>
            </a:extLst>
          </p:cNvPr>
          <p:cNvSpPr>
            <a:spLocks noGrp="1"/>
          </p:cNvSpPr>
          <p:nvPr>
            <p:ph idx="1"/>
          </p:nvPr>
        </p:nvSpPr>
        <p:spPr/>
        <p:txBody>
          <a:bodyPr>
            <a:normAutofit fontScale="92500" lnSpcReduction="20000"/>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Împărțirea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seturi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antrenare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testare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Normalizarea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scalare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min-max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Calculare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MSE (Mean Squared Error).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metodă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evaluare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performanței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Aceasta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măsoară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media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pătratelor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diferențelor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prezise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ale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variabilei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dependente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cât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mica, cu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atât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considerat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bun,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deoarece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înseamnă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diferența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prezise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cazul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proiectului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MSE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mica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poate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indica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bună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capacitate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volumul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vânzări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Times New Roman" panose="02020603050405020304" pitchFamily="18" charset="0"/>
              <a:buChar char="-"/>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Aplicarea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040123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BACE-5307-A919-2D6A-E1252BCA9F47}"/>
              </a:ext>
            </a:extLst>
          </p:cNvPr>
          <p:cNvSpPr>
            <a:spLocks noGrp="1"/>
          </p:cNvSpPr>
          <p:nvPr>
            <p:ph type="title"/>
          </p:nvPr>
        </p:nvSpPr>
        <p:spPr>
          <a:xfrm>
            <a:off x="838200" y="365125"/>
            <a:ext cx="10515600" cy="540397"/>
          </a:xfrm>
        </p:spPr>
        <p:txBody>
          <a:bodyPr>
            <a:normAutofit fontScale="90000"/>
          </a:bodyPr>
          <a:lstStyle/>
          <a:p>
            <a:r>
              <a:rPr lang="en-US" sz="3000" kern="100" dirty="0">
                <a:effectLst/>
                <a:latin typeface="Times New Roman" panose="02020603050405020304" pitchFamily="18" charset="0"/>
                <a:ea typeface="Aptos" panose="020B0004020202020204" pitchFamily="34" charset="0"/>
                <a:cs typeface="Times New Roman" panose="02020603050405020304" pitchFamily="18" charset="0"/>
              </a:rPr>
              <a:t>Support vector machine (SVM)</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0658CE0-CF33-9942-A003-98D0FB48E163}"/>
              </a:ext>
            </a:extLst>
          </p:cNvPr>
          <p:cNvSpPr>
            <a:spLocks noGrp="1"/>
          </p:cNvSpPr>
          <p:nvPr>
            <p:ph idx="1"/>
          </p:nvPr>
        </p:nvSpPr>
        <p:spPr>
          <a:xfrm>
            <a:off x="314418" y="991123"/>
            <a:ext cx="10515600" cy="4351338"/>
          </a:xfrm>
        </p:spPr>
        <p:txBody>
          <a:bodyPr/>
          <a:lstStyle/>
          <a:p>
            <a:r>
              <a:rPr lang="en-US" sz="1800" dirty="0" err="1">
                <a:effectLst/>
                <a:latin typeface="Times New Roman" panose="02020603050405020304" pitchFamily="18" charset="0"/>
                <a:ea typeface="Aptos" panose="020B0004020202020204" pitchFamily="34" charset="0"/>
              </a:rPr>
              <a:t>În</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cadrul</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proiectului</a:t>
            </a:r>
            <a:r>
              <a:rPr lang="en-US" sz="1800" dirty="0">
                <a:effectLst/>
                <a:latin typeface="Times New Roman" panose="02020603050405020304" pitchFamily="18" charset="0"/>
                <a:ea typeface="Aptos" panose="020B0004020202020204" pitchFamily="34" charset="0"/>
              </a:rPr>
              <a:t>, SVM </a:t>
            </a:r>
            <a:r>
              <a:rPr lang="en-US" sz="1800" dirty="0" err="1">
                <a:effectLst/>
                <a:latin typeface="Times New Roman" panose="02020603050405020304" pitchFamily="18" charset="0"/>
                <a:ea typeface="Aptos" panose="020B0004020202020204" pitchFamily="34" charset="0"/>
              </a:rPr>
              <a:t>este</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utilizat</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pentru</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regresie</a:t>
            </a:r>
            <a:r>
              <a:rPr lang="en-US" sz="1800" dirty="0">
                <a:effectLst/>
                <a:latin typeface="Times New Roman" panose="02020603050405020304" pitchFamily="18" charset="0"/>
                <a:ea typeface="Aptos" panose="020B0004020202020204" pitchFamily="34" charset="0"/>
              </a:rPr>
              <a:t> (SVR- Support Vector Regression). </a:t>
            </a:r>
            <a:endParaRPr lang="ro-RO" sz="1800" dirty="0">
              <a:effectLst/>
              <a:latin typeface="Times New Roman" panose="02020603050405020304" pitchFamily="18" charset="0"/>
              <a:ea typeface="Aptos" panose="020B0004020202020204" pitchFamily="34" charset="0"/>
            </a:endParaRPr>
          </a:p>
          <a:p>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loc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încerce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împartă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datele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categorii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așa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cum face SVM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clasificare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SVR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concentrează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adică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prezicerea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unei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continue. La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fel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clasificarea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SVM, SVR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beneficiază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tehnica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numită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"kernel trick".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Aceasta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permite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efectueze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într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-un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spațiu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multidimensional,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oferindu-i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capacitatea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adapta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relații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complexe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o-RO"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parametrii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cheie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enumeră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o-RO" sz="1800" kern="100" dirty="0">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 (Cost):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Controlul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echilibrului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dintre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obținerea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unui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model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liniar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simplu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ajustarea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exactă</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datele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antrenare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Kernel: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Specifică</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tipul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funcție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kernel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folosită</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transformarea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datelor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Gamma: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Parametru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kernel (de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exemplu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rbf</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cât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gamma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mic, cu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atât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funcția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kernel se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extinde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mult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71877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E3A9-2BE4-C0E7-204C-C4F1C2E9DA2D}"/>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SVR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încearcă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construiască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tunel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sau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fereastră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jurul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prezise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numită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margine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Această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margine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este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definită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vectorii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suport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care sunt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punctele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date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esențiale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pentru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construirea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modelului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Acești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vectori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suport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influențează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forma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poziția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tunelului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În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esență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caută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găsească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funcție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care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să</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aproximeze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cât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bine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posibil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relația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dintre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caracteristicile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intrare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valorile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continue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ieșire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optimizarea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parametrilor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identificarea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vectorilor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suport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cheie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SVR produce un model de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regresie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robust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flexibil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04611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E2B8-1373-84D2-938D-CD4E01A0F2C6}"/>
              </a:ext>
            </a:extLst>
          </p:cNvPr>
          <p:cNvSpPr>
            <a:spLocks noGrp="1"/>
          </p:cNvSpPr>
          <p:nvPr>
            <p:ph type="title"/>
          </p:nvPr>
        </p:nvSpPr>
        <p:spPr/>
        <p:txBody>
          <a:bodyPr>
            <a:normAutofit/>
          </a:bodyPr>
          <a:lstStyle/>
          <a:p>
            <a:r>
              <a:rPr lang="ro-RO" sz="3500" b="1" dirty="0">
                <a:latin typeface="Times New Roman" panose="02020603050405020304" pitchFamily="18" charset="0"/>
                <a:cs typeface="Times New Roman" panose="02020603050405020304" pitchFamily="18" charset="0"/>
              </a:rPr>
              <a:t>Comparație </a:t>
            </a:r>
            <a:endParaRPr lang="en-U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A4C3D4-A11C-476B-B763-5492087588A4}"/>
              </a:ext>
            </a:extLst>
          </p:cNvPr>
          <p:cNvSpPr>
            <a:spLocks noGrp="1"/>
          </p:cNvSpPr>
          <p:nvPr>
            <p:ph idx="1"/>
          </p:nvPr>
        </p:nvSpPr>
        <p:spPr/>
        <p:txBody>
          <a:bodyPr>
            <a:normAutofit fontScale="85000" lnSpcReduction="20000"/>
          </a:bodyPr>
          <a:lstStyle/>
          <a:p>
            <a:pPr marL="342900" marR="0" lvl="0" indent="-342900">
              <a:lnSpc>
                <a:spcPct val="107000"/>
              </a:lnSpc>
              <a:spcBef>
                <a:spcPts val="0"/>
              </a:spcBef>
              <a:spcAft>
                <a:spcPts val="800"/>
              </a:spcAft>
              <a:buFont typeface="Symbol" panose="05050102010706020507" pitchFamily="18" charset="2"/>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Model SVM înainte de PCA: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Se definește un model SVR (Support Vector Regression) fără aplicarea PCA în prealabil.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Datele sunt normalizate prin scalarea Min-Max și imputarea valorilor lipsă folosind SimpleImputer.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Modelul SVM este antrenat pe datele normalizate și imputate.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Model SVM după PCA: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Se efectuează analiza componentelor principale (PCA) pentru a reduce dimensionalitatea datelor.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Se alege un număr optim de componente principale.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Datele sunt transformate utilizând componentele principale selectate.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Datele transformate sunt normalizate și imputate în continuare.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Se definește un model SVR.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Se utilizează GridSearchCV pentru căutarea celor mai buni parametri ai modelului SVM prin validare încrucișată.</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ro-RO" sz="1800" kern="100" dirty="0">
                <a:effectLst/>
                <a:latin typeface="Times New Roman" panose="02020603050405020304" pitchFamily="18" charset="0"/>
                <a:ea typeface="Aptos" panose="020B0004020202020204" pitchFamily="34" charset="0"/>
                <a:cs typeface="Times New Roman" panose="02020603050405020304" pitchFamily="18" charset="0"/>
              </a:rPr>
              <a:t>Modelul SVM cu cei mai buni parametri este antrenat pe datele transformate și normalizate.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21384"/>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TotalTime>
  <Words>1204</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Courier New</vt:lpstr>
      <vt:lpstr>Gill Sans MT</vt:lpstr>
      <vt:lpstr>Symbol</vt:lpstr>
      <vt:lpstr>Times New Roman</vt:lpstr>
      <vt:lpstr>Gallery</vt:lpstr>
      <vt:lpstr>Universitatea Națională de Știință și Tehnologie Politehnica București Facultatea de Automatică și Calculatoare Domeniul de Automatică și Ingineria Sistemelor   Optimizarea Vânzărilor Globale de Jocuri Video </vt:lpstr>
      <vt:lpstr>Cuprins</vt:lpstr>
      <vt:lpstr>1. Introducere</vt:lpstr>
      <vt:lpstr>2. Preprocesarea inițială a datelor </vt:lpstr>
      <vt:lpstr>PowerPoint Presentation</vt:lpstr>
      <vt:lpstr>3. Pregătirea și aplicarea modelului  </vt:lpstr>
      <vt:lpstr>Support vector machine (SVM) </vt:lpstr>
      <vt:lpstr>PowerPoint Presentation</vt:lpstr>
      <vt:lpstr>Comparație </vt:lpstr>
      <vt:lpstr>4. Performanța</vt:lpstr>
      <vt:lpstr>Diagrama Q-Q</vt:lpstr>
      <vt:lpstr>PowerPoint Presentation</vt:lpstr>
      <vt:lpstr>5. Concluzii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Universitatea Națională de Știință și Tehnologie Politehnica București Facultatea de Automatică și Calculatoare Domeniul de Automatică și Ingineria Sistemelor   Optimizarea Vânzărilor Globale de Jocuri Video </dc:title>
  <dc:creator>Adriana-Renata ROMANOIU (124435)</dc:creator>
  <cp:lastModifiedBy>Adriana-Renata ROMANOIU (124435)</cp:lastModifiedBy>
  <cp:revision>1</cp:revision>
  <dcterms:created xsi:type="dcterms:W3CDTF">2024-01-16T23:08:53Z</dcterms:created>
  <dcterms:modified xsi:type="dcterms:W3CDTF">2024-01-16T23:28:44Z</dcterms:modified>
</cp:coreProperties>
</file>