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2" r:id="rId4"/>
    <p:sldId id="263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CFA13FA-1D80-4FB4-8271-48F38922699E}" type="datetimeFigureOut">
              <a:rPr lang="en-ZA" smtClean="0"/>
              <a:t>2021/07/09</a:t>
            </a:fld>
            <a:endParaRPr lang="en-Z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173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373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567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63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CFA13FA-1D80-4FB4-8271-48F38922699E}" type="datetimeFigureOut">
              <a:rPr lang="en-ZA" smtClean="0"/>
              <a:t>2021/07/09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7698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99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44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245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32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2021/07/09</a:t>
            </a:fld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Z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660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CFA13FA-1D80-4FB4-8271-48F38922699E}" type="datetimeFigureOut">
              <a:rPr lang="en-ZA" smtClean="0"/>
              <a:t>2021/07/09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136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FA13FA-1D80-4FB4-8271-48F38922699E}" type="datetimeFigureOut">
              <a:rPr lang="en-ZA" smtClean="0"/>
              <a:t>2021/07/09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726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radiant.eart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enate-thiede/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diantMLHub/ml4eo-bootcamp-202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1337737"/>
          </a:xfrm>
        </p:spPr>
        <p:txBody>
          <a:bodyPr/>
          <a:lstStyle/>
          <a:p>
            <a:r>
              <a:rPr lang="en-ZA" dirty="0"/>
              <a:t>ML4EO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706" y="3200399"/>
            <a:ext cx="9070848" cy="457201"/>
          </a:xfrm>
        </p:spPr>
        <p:txBody>
          <a:bodyPr/>
          <a:lstStyle/>
          <a:p>
            <a:r>
              <a:rPr lang="en-ZA" dirty="0"/>
              <a:t>Machine Learning for Earth Observation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7A3207-FC02-435F-9724-DE9FE17398C2}"/>
              </a:ext>
            </a:extLst>
          </p:cNvPr>
          <p:cNvSpPr txBox="1">
            <a:spLocks/>
          </p:cNvSpPr>
          <p:nvPr/>
        </p:nvSpPr>
        <p:spPr>
          <a:xfrm>
            <a:off x="1559446" y="3583244"/>
            <a:ext cx="9070848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9,16,23, and 30 July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BCCFE-FDE1-47DB-9CBF-EC687B194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578" y="4040445"/>
            <a:ext cx="4460584" cy="13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7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ML4EO: Machine Learning for Earth Observation</a:t>
            </a:r>
          </a:p>
          <a:p>
            <a:r>
              <a:rPr lang="en-ZA" dirty="0"/>
              <a:t>Training of trainers workshop developed by Radiant Earth: </a:t>
            </a:r>
            <a:r>
              <a:rPr lang="en-ZA" dirty="0">
                <a:hlinkClick r:id="rId2"/>
              </a:rPr>
              <a:t>https://www.radiant.earth</a:t>
            </a:r>
            <a:endParaRPr lang="en-ZA" dirty="0"/>
          </a:p>
          <a:p>
            <a:r>
              <a:rPr lang="en-ZA" dirty="0"/>
              <a:t>Capacity development in Africa</a:t>
            </a:r>
          </a:p>
          <a:p>
            <a:r>
              <a:rPr lang="en-ZA" dirty="0"/>
              <a:t>10 individual lectures</a:t>
            </a:r>
          </a:p>
          <a:p>
            <a:r>
              <a:rPr lang="en-ZA" dirty="0"/>
              <a:t>We will cover the work in 4 days of 3 hours each.</a:t>
            </a:r>
          </a:p>
          <a:p>
            <a:r>
              <a:rPr lang="en-ZA" dirty="0"/>
              <a:t>Different backgrounds of attendees – some of the information will be very familiar to some of you, some will be new.</a:t>
            </a:r>
          </a:p>
          <a:p>
            <a:r>
              <a:rPr lang="en-ZA" dirty="0"/>
              <a:t>At the end of the workshop: e-mail ML4EO organisers confirming that you were trained. (This ensures I get my training-of-trainers certificate!)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B90ED-0FEA-44FC-B141-CDDDBC4BD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56" y="282333"/>
            <a:ext cx="2717040" cy="2092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1E20A-5E5D-4F61-BCFD-6BF98C50B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46" y="282333"/>
            <a:ext cx="3358393" cy="167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8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049738"/>
          </a:xfrm>
        </p:spPr>
        <p:txBody>
          <a:bodyPr>
            <a:normAutofit/>
          </a:bodyPr>
          <a:lstStyle/>
          <a:p>
            <a:r>
              <a:rPr lang="en-ZA" dirty="0"/>
              <a:t>Renate Thiede</a:t>
            </a:r>
          </a:p>
          <a:p>
            <a:r>
              <a:rPr lang="en-ZA" dirty="0"/>
              <a:t>PhD student &amp; part-time lecturer at UP Statistics Department</a:t>
            </a:r>
          </a:p>
          <a:p>
            <a:r>
              <a:rPr lang="en-ZA" dirty="0"/>
              <a:t>Research in spatial statistics with application to human mobility</a:t>
            </a:r>
          </a:p>
          <a:p>
            <a:r>
              <a:rPr lang="en-ZA" dirty="0"/>
              <a:t>Lecture undergrads and co-supervise postgrad students</a:t>
            </a:r>
          </a:p>
          <a:p>
            <a:r>
              <a:rPr lang="en-ZA" dirty="0"/>
              <a:t>Obligatory interesting fact: I write adventure stories in my spare time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82E20-DE83-4EA8-8EC0-3FF6610305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49" y="427838"/>
            <a:ext cx="2782290" cy="2768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85C041-62CF-4D26-A499-545A860C6554}"/>
              </a:ext>
            </a:extLst>
          </p:cNvPr>
          <p:cNvSpPr txBox="1"/>
          <p:nvPr/>
        </p:nvSpPr>
        <p:spPr>
          <a:xfrm>
            <a:off x="9271348" y="3268035"/>
            <a:ext cx="2604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dirty="0"/>
              <a:t>LinkedIn: </a:t>
            </a:r>
            <a:r>
              <a:rPr lang="en-ZA" dirty="0">
                <a:hlinkClick r:id="rId3"/>
              </a:rPr>
              <a:t>https://www.linkedin.com/in/renate-thiede/</a:t>
            </a:r>
            <a:endParaRPr lang="en-ZA" dirty="0"/>
          </a:p>
          <a:p>
            <a:pPr algn="r"/>
            <a:r>
              <a:rPr lang="en-ZA" dirty="0"/>
              <a:t>Twitter: @RenateThiede</a:t>
            </a:r>
          </a:p>
          <a:p>
            <a:endParaRPr lang="en-ZA" dirty="0"/>
          </a:p>
        </p:txBody>
      </p:sp>
      <p:pic>
        <p:nvPicPr>
          <p:cNvPr id="1028" name="Picture 4" descr="Royalty-free book photos free download | Pxfuel">
            <a:extLst>
              <a:ext uri="{FF2B5EF4-FFF2-40B4-BE49-F238E27FC236}">
                <a16:creationId xmlns:a16="http://schemas.microsoft.com/office/drawing/2014/main" id="{0EB089E2-6713-41DD-A2D4-FBC8AC617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31" y="4234650"/>
            <a:ext cx="2604564" cy="171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910AC5B-FD87-4710-B055-712C72A5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8" y="453003"/>
            <a:ext cx="2633063" cy="175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rican Sunset Nature - Free photo on Pixabay">
            <a:extLst>
              <a:ext uri="{FF2B5EF4-FFF2-40B4-BE49-F238E27FC236}">
                <a16:creationId xmlns:a16="http://schemas.microsoft.com/office/drawing/2014/main" id="{B4CE233C-85D1-4511-B2D9-E3A55A5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75" y="4143374"/>
            <a:ext cx="2842497" cy="189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ecial forces - Wikipedia">
            <a:extLst>
              <a:ext uri="{FF2B5EF4-FFF2-40B4-BE49-F238E27FC236}">
                <a16:creationId xmlns:a16="http://schemas.microsoft.com/office/drawing/2014/main" id="{410487CF-B72C-4BA5-AA61-34E219308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054" y="4234650"/>
            <a:ext cx="2604564" cy="173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41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will it work?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10 individual lectures</a:t>
            </a:r>
          </a:p>
          <a:p>
            <a:r>
              <a:rPr lang="en-ZA" dirty="0"/>
              <a:t>We will cover the work in 4 days of 3 hours each.</a:t>
            </a:r>
          </a:p>
          <a:p>
            <a:r>
              <a:rPr lang="en-ZA" dirty="0"/>
              <a:t>Different backgrounds of attendees – some of the information will be very familiar to some of you, some will be new.</a:t>
            </a:r>
          </a:p>
          <a:p>
            <a:r>
              <a:rPr lang="en-ZA" dirty="0"/>
              <a:t>At the end of the workshop: e-mail ML4EO organisers confirming that you were trained. (This ensures I get my training-of-trainers certificate!)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6203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will it work? (Detail)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All materials available on GitHub: </a:t>
            </a:r>
            <a:r>
              <a:rPr lang="en-ZA" dirty="0">
                <a:hlinkClick r:id="rId2"/>
              </a:rPr>
              <a:t>https://github.com/RadiantMLHub/ml4eo-bootcamp-2021</a:t>
            </a:r>
            <a:endParaRPr lang="en-ZA" dirty="0"/>
          </a:p>
          <a:p>
            <a:r>
              <a:rPr lang="en-ZA" dirty="0"/>
              <a:t>You are welcome to clone the repository and work locally, especially if you are comfortable with GitHub and Python.</a:t>
            </a:r>
          </a:p>
          <a:p>
            <a:r>
              <a:rPr lang="en-ZA" dirty="0"/>
              <a:t>You will need Python 3.8 – see the readme in GitHub for dependencies.</a:t>
            </a:r>
          </a:p>
          <a:p>
            <a:r>
              <a:rPr lang="en-ZA" dirty="0"/>
              <a:t>Most of the work is available in Bindr or Google Colab.</a:t>
            </a:r>
          </a:p>
          <a:p>
            <a:r>
              <a:rPr lang="en-ZA" dirty="0"/>
              <a:t>I will be running the programs in the cloud, as provided by the workshop organisers, to minimise issues with Python installation.</a:t>
            </a:r>
          </a:p>
        </p:txBody>
      </p:sp>
    </p:spTree>
    <p:extLst>
      <p:ext uri="{BB962C8B-B14F-4D97-AF65-F5344CB8AC3E}">
        <p14:creationId xmlns:p14="http://schemas.microsoft.com/office/powerpoint/2010/main" val="77795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Lectures (as on GitHub)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Lecture 1: </a:t>
            </a:r>
            <a:r>
              <a:rPr lang="en-US" dirty="0"/>
              <a:t>Introduction to remote sensing of Earth</a:t>
            </a:r>
            <a:endParaRPr lang="en-ZA" dirty="0"/>
          </a:p>
          <a:p>
            <a:r>
              <a:rPr lang="en-ZA" dirty="0"/>
              <a:t>Lecture 2: Creating training datasets</a:t>
            </a:r>
          </a:p>
          <a:p>
            <a:r>
              <a:rPr lang="en-ZA" dirty="0"/>
              <a:t>Lecture 3: Introduction to machine learning</a:t>
            </a:r>
          </a:p>
          <a:p>
            <a:r>
              <a:rPr lang="en-ZA" dirty="0"/>
              <a:t>Lecture 4: Clustering and classification</a:t>
            </a:r>
          </a:p>
          <a:p>
            <a:r>
              <a:rPr lang="en-ZA" dirty="0"/>
              <a:t>Lecture 5: Intro to STAC + Radiant MLHub</a:t>
            </a:r>
          </a:p>
          <a:p>
            <a:r>
              <a:rPr lang="en-ZA" dirty="0"/>
              <a:t>Lecture 6: A hands-on training for machine learning in Python</a:t>
            </a:r>
          </a:p>
          <a:p>
            <a:r>
              <a:rPr lang="en-ZA" dirty="0"/>
              <a:t>Lecture 7: An introduction to machine learning with Digital Earth Africa</a:t>
            </a:r>
          </a:p>
          <a:p>
            <a:r>
              <a:rPr lang="en-ZA" dirty="0"/>
              <a:t>Lecture 8: Machine learning applications in land cover mapping</a:t>
            </a:r>
          </a:p>
          <a:p>
            <a:r>
              <a:rPr lang="en-ZA" dirty="0"/>
              <a:t>Lecture 9: Crop detection from satellite imagery using deep learning</a:t>
            </a:r>
          </a:p>
          <a:p>
            <a:r>
              <a:rPr lang="en-ZA" dirty="0"/>
              <a:t>Lecture 10: Tropical cyclone wind estimation from satellite imagery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8229601" y="642594"/>
            <a:ext cx="3385750" cy="2273601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/>
              <a:t>“Lecture 11 Effective teaching” is not in scope, but you are welcome to go through it on your own time.</a:t>
            </a:r>
          </a:p>
        </p:txBody>
      </p:sp>
    </p:spTree>
    <p:extLst>
      <p:ext uri="{BB962C8B-B14F-4D97-AF65-F5344CB8AC3E}">
        <p14:creationId xmlns:p14="http://schemas.microsoft.com/office/powerpoint/2010/main" val="75711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Our Lectures (adaptable)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4707924" cy="3931920"/>
          </a:xfrm>
        </p:spPr>
        <p:txBody>
          <a:bodyPr>
            <a:normAutofit/>
          </a:bodyPr>
          <a:lstStyle/>
          <a:p>
            <a:r>
              <a:rPr lang="en-ZA" dirty="0"/>
              <a:t>Day 1 (9 July):</a:t>
            </a:r>
          </a:p>
          <a:p>
            <a:pPr lvl="1"/>
            <a:r>
              <a:rPr lang="en-ZA" dirty="0"/>
              <a:t>Session 1: Intro to the workshop</a:t>
            </a:r>
          </a:p>
          <a:p>
            <a:pPr lvl="1"/>
            <a:r>
              <a:rPr lang="en-ZA" dirty="0"/>
              <a:t>Session 2: Lecture 1</a:t>
            </a:r>
          </a:p>
          <a:p>
            <a:pPr lvl="1"/>
            <a:r>
              <a:rPr lang="en-ZA" dirty="0"/>
              <a:t>Session 3: Lecture 2</a:t>
            </a:r>
          </a:p>
          <a:p>
            <a:r>
              <a:rPr lang="en-ZA" dirty="0"/>
              <a:t>Day 2 (16 July):</a:t>
            </a:r>
          </a:p>
          <a:p>
            <a:pPr lvl="1"/>
            <a:r>
              <a:rPr lang="en-ZA" dirty="0"/>
              <a:t>Session 1: Lecture 3</a:t>
            </a:r>
          </a:p>
          <a:p>
            <a:pPr lvl="1"/>
            <a:r>
              <a:rPr lang="en-ZA" dirty="0"/>
              <a:t>Session 2: Lecture 4</a:t>
            </a:r>
          </a:p>
          <a:p>
            <a:pPr lvl="1"/>
            <a:r>
              <a:rPr lang="en-ZA" dirty="0"/>
              <a:t>Session 3: Lecture 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5383" y="2014194"/>
            <a:ext cx="4707924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Day 3 (23 July):</a:t>
            </a:r>
          </a:p>
          <a:p>
            <a:pPr lvl="1"/>
            <a:r>
              <a:rPr lang="en-ZA" dirty="0"/>
              <a:t>Session 1: Lecture 6</a:t>
            </a:r>
          </a:p>
          <a:p>
            <a:pPr lvl="1"/>
            <a:r>
              <a:rPr lang="en-ZA" dirty="0"/>
              <a:t>Session 2: Lecture 7</a:t>
            </a:r>
          </a:p>
          <a:p>
            <a:pPr lvl="1"/>
            <a:r>
              <a:rPr lang="en-ZA" dirty="0"/>
              <a:t>Session 3: Lecture 8</a:t>
            </a:r>
          </a:p>
          <a:p>
            <a:r>
              <a:rPr lang="en-ZA" dirty="0"/>
              <a:t>Day 4 (30 July):</a:t>
            </a:r>
          </a:p>
          <a:p>
            <a:pPr lvl="1"/>
            <a:r>
              <a:rPr lang="en-ZA" dirty="0"/>
              <a:t>Session 1: Lecture 9</a:t>
            </a:r>
          </a:p>
          <a:p>
            <a:pPr lvl="1"/>
            <a:r>
              <a:rPr lang="en-ZA" dirty="0"/>
              <a:t>Session 2: Lecture 10</a:t>
            </a:r>
          </a:p>
          <a:p>
            <a:pPr lvl="1"/>
            <a:r>
              <a:rPr lang="en-ZA" dirty="0"/>
              <a:t>Session 3: Discussion</a:t>
            </a:r>
          </a:p>
          <a:p>
            <a:endParaRPr lang="en-ZA" dirty="0"/>
          </a:p>
        </p:txBody>
      </p:sp>
      <p:sp>
        <p:nvSpPr>
          <p:cNvPr id="6" name="Rounded Rectangle 5"/>
          <p:cNvSpPr/>
          <p:nvPr/>
        </p:nvSpPr>
        <p:spPr>
          <a:xfrm>
            <a:off x="1066800" y="4753232"/>
            <a:ext cx="9815384" cy="1433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/>
              <a:t>This structure is flexible; some topics might go quicker while others may take longer; we will see what happens!</a:t>
            </a:r>
          </a:p>
          <a:p>
            <a:r>
              <a:rPr lang="en-ZA" dirty="0"/>
              <a:t>The program can be found here: https://github.com/renatet/ML4EO-Resources</a:t>
            </a:r>
          </a:p>
        </p:txBody>
      </p:sp>
    </p:spTree>
    <p:extLst>
      <p:ext uri="{BB962C8B-B14F-4D97-AF65-F5344CB8AC3E}">
        <p14:creationId xmlns:p14="http://schemas.microsoft.com/office/powerpoint/2010/main" val="417923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Finally...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74790"/>
            <a:ext cx="10058400" cy="3860250"/>
          </a:xfrm>
        </p:spPr>
        <p:txBody>
          <a:bodyPr/>
          <a:lstStyle/>
          <a:p>
            <a:r>
              <a:rPr lang="en-ZA" dirty="0"/>
              <a:t>This workshop is supposed to be interactive!</a:t>
            </a:r>
          </a:p>
          <a:p>
            <a:r>
              <a:rPr lang="en-ZA" dirty="0"/>
              <a:t>No point to just repeat the slides &amp; notebooks word-for-word – we wouldn’t need a workshop in that case...</a:t>
            </a:r>
          </a:p>
          <a:p>
            <a:r>
              <a:rPr lang="en-ZA" dirty="0"/>
              <a:t>The materials are available indefinitely, so you can always go back to them in your own time (especially if you clone/download them).</a:t>
            </a:r>
          </a:p>
          <a:p>
            <a:r>
              <a:rPr lang="en-ZA" dirty="0"/>
              <a:t>The value of these sessions will be in the discussions we have. </a:t>
            </a:r>
          </a:p>
          <a:p>
            <a:r>
              <a:rPr lang="en-ZA" dirty="0"/>
              <a:t>So feel free to comment and interject as we go along!</a:t>
            </a:r>
          </a:p>
        </p:txBody>
      </p:sp>
    </p:spTree>
    <p:extLst>
      <p:ext uri="{BB962C8B-B14F-4D97-AF65-F5344CB8AC3E}">
        <p14:creationId xmlns:p14="http://schemas.microsoft.com/office/powerpoint/2010/main" val="3065144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665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Garamond</vt:lpstr>
      <vt:lpstr>Savon</vt:lpstr>
      <vt:lpstr>ML4EO Workshop</vt:lpstr>
      <vt:lpstr>What is it?</vt:lpstr>
      <vt:lpstr>Who am I?</vt:lpstr>
      <vt:lpstr>How will it work? (Overview)</vt:lpstr>
      <vt:lpstr>How will it work? (Detail)</vt:lpstr>
      <vt:lpstr>Lectures (as on GitHub)</vt:lpstr>
      <vt:lpstr>Our Lectures (adaptable)</vt:lpstr>
      <vt:lpstr>Finally...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ML4EO Workshop</dc:title>
  <dc:creator>Renate Thiede</dc:creator>
  <cp:lastModifiedBy>Renate Thiede</cp:lastModifiedBy>
  <cp:revision>24</cp:revision>
  <dcterms:created xsi:type="dcterms:W3CDTF">2021-07-05T07:40:53Z</dcterms:created>
  <dcterms:modified xsi:type="dcterms:W3CDTF">2021-07-09T07:26:51Z</dcterms:modified>
</cp:coreProperties>
</file>