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8229600" cx="14630400"/>
  <p:notesSz cx="8229600" cy="146304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Bricolage Grotesque ExtraBold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6NPblJKrw6DRWa/7iUBw4MynM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BricolageGrotesqueExtra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6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968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"/>
          <p:cNvSpPr/>
          <p:nvPr/>
        </p:nvSpPr>
        <p:spPr>
          <a:xfrm>
            <a:off x="793790" y="2546985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EAEF6"/>
              </a:buClr>
              <a:buSzPts val="4450"/>
              <a:buFont typeface="Bricolage Grotesque ExtraBold"/>
              <a:buNone/>
            </a:pPr>
            <a:r>
              <a:rPr b="1" i="0" lang="en-US" sz="4450" u="none" cap="none" strike="noStrike">
                <a:solidFill>
                  <a:srgbClr val="EEAEF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Gestão e Qualidade de Software - Estimativas</a:t>
            </a:r>
            <a:endParaRPr b="0" i="0" sz="4450" u="none" cap="none" strike="noStrike"/>
          </a:p>
        </p:txBody>
      </p:sp>
      <p:sp>
        <p:nvSpPr>
          <p:cNvPr id="38" name="Google Shape;38;p1"/>
          <p:cNvSpPr/>
          <p:nvPr/>
        </p:nvSpPr>
        <p:spPr>
          <a:xfrm>
            <a:off x="793790" y="4304705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Apresentamos técnicas para estimar esforço, tempo e custo em projetos de software.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280190" y="1452682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EAEF6"/>
              </a:buClr>
              <a:buSzPts val="4450"/>
              <a:buFont typeface="Bricolage Grotesque ExtraBold"/>
              <a:buNone/>
            </a:pPr>
            <a:r>
              <a:rPr b="1" i="0" lang="en-US" sz="4450" u="none" cap="none" strike="noStrike">
                <a:solidFill>
                  <a:srgbClr val="EEAEF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Estimativa por Linhas de Código (LOC)</a:t>
            </a:r>
            <a:endParaRPr b="0" i="0" sz="4450" u="none" cap="none" strike="noStrike"/>
          </a:p>
        </p:txBody>
      </p:sp>
      <p:sp>
        <p:nvSpPr>
          <p:cNvPr id="46" name="Google Shape;46;p2"/>
          <p:cNvSpPr/>
          <p:nvPr/>
        </p:nvSpPr>
        <p:spPr>
          <a:xfrm>
            <a:off x="6280190" y="3210401"/>
            <a:ext cx="3664863" cy="2032754"/>
          </a:xfrm>
          <a:prstGeom prst="roundRect">
            <a:avLst>
              <a:gd fmla="val 4687" name="adj"/>
            </a:avLst>
          </a:prstGeom>
          <a:solidFill>
            <a:srgbClr val="282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6507004" y="343721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2200"/>
              <a:buFont typeface="Bricolage Grotesque ExtraBold"/>
              <a:buNone/>
            </a:pPr>
            <a:r>
              <a:rPr b="1" i="0" lang="en-US" sz="2200" u="none" cap="none" strike="noStrike">
                <a:solidFill>
                  <a:srgbClr val="E5DCE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Definição</a:t>
            </a:r>
            <a:endParaRPr b="0" i="0" sz="2200" u="none" cap="none" strike="noStrike"/>
          </a:p>
        </p:txBody>
      </p:sp>
      <p:sp>
        <p:nvSpPr>
          <p:cNvPr id="48" name="Google Shape;48;p2"/>
          <p:cNvSpPr/>
          <p:nvPr/>
        </p:nvSpPr>
        <p:spPr>
          <a:xfrm>
            <a:off x="6507004" y="3927634"/>
            <a:ext cx="321123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Conta linhas de código para medir tamanho do software.</a:t>
            </a:r>
            <a:endParaRPr b="0" i="0" sz="1750" u="none" cap="none" strike="noStrike"/>
          </a:p>
        </p:txBody>
      </p:sp>
      <p:sp>
        <p:nvSpPr>
          <p:cNvPr id="49" name="Google Shape;49;p2"/>
          <p:cNvSpPr/>
          <p:nvPr/>
        </p:nvSpPr>
        <p:spPr>
          <a:xfrm>
            <a:off x="10171867" y="3210401"/>
            <a:ext cx="3664863" cy="2032754"/>
          </a:xfrm>
          <a:prstGeom prst="roundRect">
            <a:avLst>
              <a:gd fmla="val 4687" name="adj"/>
            </a:avLst>
          </a:prstGeom>
          <a:solidFill>
            <a:srgbClr val="282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10398681" y="343721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2200"/>
              <a:buFont typeface="Bricolage Grotesque ExtraBold"/>
              <a:buNone/>
            </a:pPr>
            <a:r>
              <a:rPr b="1" i="0" lang="en-US" sz="2200" u="none" cap="none" strike="noStrike">
                <a:solidFill>
                  <a:srgbClr val="E5DCE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Aplicação</a:t>
            </a:r>
            <a:endParaRPr b="0" i="0" sz="2200" u="none" cap="none" strike="noStrike"/>
          </a:p>
        </p:txBody>
      </p:sp>
      <p:sp>
        <p:nvSpPr>
          <p:cNvPr id="51" name="Google Shape;51;p2"/>
          <p:cNvSpPr/>
          <p:nvPr/>
        </p:nvSpPr>
        <p:spPr>
          <a:xfrm>
            <a:off x="10398681" y="3927634"/>
            <a:ext cx="321123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Exemplo: sistema de biblioteca com 4.500 LOC estimadas.</a:t>
            </a:r>
            <a:endParaRPr b="0" i="0" sz="1750" u="none" cap="none" strike="noStrike"/>
          </a:p>
        </p:txBody>
      </p:sp>
      <p:sp>
        <p:nvSpPr>
          <p:cNvPr id="52" name="Google Shape;52;p2"/>
          <p:cNvSpPr/>
          <p:nvPr/>
        </p:nvSpPr>
        <p:spPr>
          <a:xfrm>
            <a:off x="6280190" y="5469969"/>
            <a:ext cx="7556421" cy="1306949"/>
          </a:xfrm>
          <a:prstGeom prst="roundRect">
            <a:avLst>
              <a:gd fmla="val 7289" name="adj"/>
            </a:avLst>
          </a:prstGeom>
          <a:solidFill>
            <a:srgbClr val="282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507004" y="569678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2200"/>
              <a:buFont typeface="Bricolage Grotesque ExtraBold"/>
              <a:buNone/>
            </a:pPr>
            <a:r>
              <a:rPr b="1" i="0" lang="en-US" sz="2200" u="none" cap="none" strike="noStrike">
                <a:solidFill>
                  <a:srgbClr val="E5DCE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Limitações</a:t>
            </a:r>
            <a:endParaRPr b="0" i="0" sz="2200" u="none" cap="none" strike="noStrike"/>
          </a:p>
        </p:txBody>
      </p:sp>
      <p:sp>
        <p:nvSpPr>
          <p:cNvPr id="54" name="Google Shape;54;p2"/>
          <p:cNvSpPr/>
          <p:nvPr/>
        </p:nvSpPr>
        <p:spPr>
          <a:xfrm>
            <a:off x="6507004" y="6187202"/>
            <a:ext cx="710279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Ignora complexidade e uso de bibliotecas/frameworks.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/>
          <p:nvPr/>
        </p:nvSpPr>
        <p:spPr>
          <a:xfrm>
            <a:off x="793790" y="2080855"/>
            <a:ext cx="1041368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EAEF6"/>
              </a:buClr>
              <a:buSzPts val="4450"/>
              <a:buFont typeface="Bricolage Grotesque ExtraBold"/>
              <a:buNone/>
            </a:pPr>
            <a:r>
              <a:rPr b="1" i="0" lang="en-US" sz="4450" u="none" cap="none" strike="noStrike">
                <a:solidFill>
                  <a:srgbClr val="EEAEF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Estimativa por Pontos de Função (FP)</a:t>
            </a:r>
            <a:endParaRPr b="0" i="0" sz="4450" u="none" cap="none" strike="noStrike"/>
          </a:p>
        </p:txBody>
      </p:sp>
      <p:sp>
        <p:nvSpPr>
          <p:cNvPr id="61" name="Google Shape;61;p3"/>
          <p:cNvSpPr/>
          <p:nvPr/>
        </p:nvSpPr>
        <p:spPr>
          <a:xfrm>
            <a:off x="793790" y="335661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EAEF6"/>
              </a:buClr>
              <a:buSzPts val="2200"/>
              <a:buFont typeface="Bricolage Grotesque ExtraBold"/>
              <a:buNone/>
            </a:pPr>
            <a:r>
              <a:rPr b="1" i="0" lang="en-US" sz="2200" u="none" cap="none" strike="noStrike">
                <a:solidFill>
                  <a:srgbClr val="EEAEF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Componentes</a:t>
            </a:r>
            <a:endParaRPr b="0" i="0" sz="2200" u="none" cap="none" strike="noStrike"/>
          </a:p>
        </p:txBody>
      </p:sp>
      <p:sp>
        <p:nvSpPr>
          <p:cNvPr id="62" name="Google Shape;62;p3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Char char="•"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Entradas Externas</a:t>
            </a:r>
            <a:endParaRPr b="0" i="0" sz="1750" u="none" cap="none" strike="noStrike"/>
          </a:p>
        </p:txBody>
      </p:sp>
      <p:sp>
        <p:nvSpPr>
          <p:cNvPr id="63" name="Google Shape;63;p3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Char char="•"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Saídas Externas</a:t>
            </a:r>
            <a:endParaRPr b="0" i="0" sz="1750" u="none" cap="none" strike="noStrike"/>
          </a:p>
        </p:txBody>
      </p:sp>
      <p:sp>
        <p:nvSpPr>
          <p:cNvPr id="64" name="Google Shape;64;p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Char char="•"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Consultas Externas</a:t>
            </a:r>
            <a:endParaRPr b="0" i="0" sz="1750" u="none" cap="none" strike="noStrike"/>
          </a:p>
        </p:txBody>
      </p:sp>
      <p:sp>
        <p:nvSpPr>
          <p:cNvPr id="65" name="Google Shape;65;p3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Char char="•"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Arquivos Lógicos Internos</a:t>
            </a:r>
            <a:endParaRPr b="0" i="0" sz="1750" u="none" cap="none" strike="noStrike"/>
          </a:p>
        </p:txBody>
      </p:sp>
      <p:sp>
        <p:nvSpPr>
          <p:cNvPr id="66" name="Google Shape;66;p3"/>
          <p:cNvSpPr/>
          <p:nvPr/>
        </p:nvSpPr>
        <p:spPr>
          <a:xfrm>
            <a:off x="793790" y="5706547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Char char="•"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Arquivos de Interface Externa</a:t>
            </a:r>
            <a:endParaRPr b="0" i="0" sz="1750" u="none" cap="none" strike="noStrike"/>
          </a:p>
        </p:txBody>
      </p:sp>
      <p:sp>
        <p:nvSpPr>
          <p:cNvPr id="67" name="Google Shape;67;p3"/>
          <p:cNvSpPr/>
          <p:nvPr/>
        </p:nvSpPr>
        <p:spPr>
          <a:xfrm>
            <a:off x="7599521" y="335661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EAEF6"/>
              </a:buClr>
              <a:buSzPts val="2200"/>
              <a:buFont typeface="Bricolage Grotesque ExtraBold"/>
              <a:buNone/>
            </a:pPr>
            <a:r>
              <a:rPr b="1" i="0" lang="en-US" sz="2200" u="none" cap="none" strike="noStrike">
                <a:solidFill>
                  <a:srgbClr val="EEAEF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Exemplo</a:t>
            </a:r>
            <a:endParaRPr b="0" i="0" sz="2200" u="none" cap="none" strike="noStrike"/>
          </a:p>
        </p:txBody>
      </p:sp>
      <p:sp>
        <p:nvSpPr>
          <p:cNvPr id="68" name="Google Shape;68;p3"/>
          <p:cNvSpPr/>
          <p:nvPr/>
        </p:nvSpPr>
        <p:spPr>
          <a:xfrm>
            <a:off x="7599521" y="3937754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Sistema de vendas com 61 FP e produtividade de 10 FP/pessoa/mês.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6280190" y="1714976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EAEF6"/>
              </a:buClr>
              <a:buSzPts val="4450"/>
              <a:buFont typeface="Bricolage Grotesque ExtraBold"/>
              <a:buNone/>
            </a:pPr>
            <a:r>
              <a:rPr b="1" i="0" lang="en-US" sz="4450" u="none" cap="none" strike="noStrike">
                <a:solidFill>
                  <a:srgbClr val="EEAEF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Estimativas por Processo e Casos de Uso</a:t>
            </a:r>
            <a:endParaRPr b="0" i="0" sz="4450" u="none" cap="none" strike="noStrike"/>
          </a:p>
        </p:txBody>
      </p:sp>
      <p:sp>
        <p:nvSpPr>
          <p:cNvPr id="76" name="Google Shape;76;p4"/>
          <p:cNvSpPr/>
          <p:nvPr/>
        </p:nvSpPr>
        <p:spPr>
          <a:xfrm>
            <a:off x="6280190" y="3472696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282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7017306" y="3550563"/>
            <a:ext cx="308312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2200"/>
              <a:buFont typeface="Bricolage Grotesque ExtraBold"/>
              <a:buNone/>
            </a:pPr>
            <a:r>
              <a:rPr b="1" i="0" lang="en-US" sz="2200" u="none" cap="none" strike="noStrike">
                <a:solidFill>
                  <a:srgbClr val="E5DCE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Baseado em Processo</a:t>
            </a:r>
            <a:endParaRPr b="0" i="0" sz="2200" u="none" cap="none" strike="noStrike"/>
          </a:p>
        </p:txBody>
      </p:sp>
      <p:sp>
        <p:nvSpPr>
          <p:cNvPr id="78" name="Google Shape;78;p4"/>
          <p:cNvSpPr/>
          <p:nvPr/>
        </p:nvSpPr>
        <p:spPr>
          <a:xfrm>
            <a:off x="7017306" y="4040981"/>
            <a:ext cx="681930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160 horas totais divididas em requisitos, design, codificação, testes e implantação.</a:t>
            </a:r>
            <a:endParaRPr b="0" i="0" sz="1750" u="none" cap="none" strike="noStrike"/>
          </a:p>
        </p:txBody>
      </p:sp>
      <p:sp>
        <p:nvSpPr>
          <p:cNvPr id="79" name="Google Shape;79;p4"/>
          <p:cNvSpPr/>
          <p:nvPr/>
        </p:nvSpPr>
        <p:spPr>
          <a:xfrm>
            <a:off x="6280190" y="5220414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282D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7017306" y="5298281"/>
            <a:ext cx="3647361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2200"/>
              <a:buFont typeface="Bricolage Grotesque ExtraBold"/>
              <a:buNone/>
            </a:pPr>
            <a:r>
              <a:rPr b="1" i="0" lang="en-US" sz="2200" u="none" cap="none" strike="noStrike">
                <a:solidFill>
                  <a:srgbClr val="E5DCE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Baseado em Casos de Uso</a:t>
            </a:r>
            <a:endParaRPr b="0" i="0" sz="2200" u="none" cap="none" strike="noStrike"/>
          </a:p>
        </p:txBody>
      </p:sp>
      <p:sp>
        <p:nvSpPr>
          <p:cNvPr id="81" name="Google Shape;81;p4"/>
          <p:cNvSpPr/>
          <p:nvPr/>
        </p:nvSpPr>
        <p:spPr>
          <a:xfrm>
            <a:off x="7017306" y="5788700"/>
            <a:ext cx="681930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78 horas para funcionalidades como cadastro, agendamento e relatórios.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97692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/>
          <p:nvPr/>
        </p:nvSpPr>
        <p:spPr>
          <a:xfrm>
            <a:off x="793790" y="3535085"/>
            <a:ext cx="8649295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EEAEF6"/>
              </a:buClr>
              <a:buSzPts val="4450"/>
              <a:buFont typeface="Bricolage Grotesque ExtraBold"/>
              <a:buNone/>
            </a:pPr>
            <a:r>
              <a:rPr b="1" i="0" lang="en-US" sz="4450" u="none" cap="none" strike="noStrike">
                <a:solidFill>
                  <a:srgbClr val="EEAEF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Harmonização das Estimativas</a:t>
            </a:r>
            <a:endParaRPr b="0" i="0" sz="4450" u="none" cap="none" strike="noStrike"/>
          </a:p>
        </p:txBody>
      </p:sp>
      <p:pic>
        <p:nvPicPr>
          <p:cNvPr descr="preencoded.png" id="89" name="Google Shape;8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4584025"/>
            <a:ext cx="3260646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/>
          <p:nvPr/>
        </p:nvSpPr>
        <p:spPr>
          <a:xfrm>
            <a:off x="1020604" y="5831443"/>
            <a:ext cx="280701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2200"/>
              <a:buFont typeface="Bricolage Grotesque ExtraBold"/>
              <a:buNone/>
            </a:pPr>
            <a:r>
              <a:rPr b="1" i="0" lang="en-US" sz="2200" u="none" cap="none" strike="noStrike">
                <a:solidFill>
                  <a:srgbClr val="E5DCE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LOC</a:t>
            </a:r>
            <a:endParaRPr b="0" i="0" sz="2200" u="none" cap="none" strike="noStrike"/>
          </a:p>
        </p:txBody>
      </p:sp>
      <p:sp>
        <p:nvSpPr>
          <p:cNvPr id="91" name="Google Shape;91;p5"/>
          <p:cNvSpPr/>
          <p:nvPr/>
        </p:nvSpPr>
        <p:spPr>
          <a:xfrm>
            <a:off x="1020604" y="6321862"/>
            <a:ext cx="280701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140 horas estimadas</a:t>
            </a:r>
            <a:endParaRPr b="0" i="0" sz="1750" u="none" cap="none" strike="noStrike"/>
          </a:p>
        </p:txBody>
      </p:sp>
      <p:pic>
        <p:nvPicPr>
          <p:cNvPr descr="preencoded.png" id="92" name="Google Shape;9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54435" y="4584025"/>
            <a:ext cx="3260765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5"/>
          <p:cNvSpPr/>
          <p:nvPr/>
        </p:nvSpPr>
        <p:spPr>
          <a:xfrm>
            <a:off x="4281249" y="5831443"/>
            <a:ext cx="280713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2200"/>
              <a:buFont typeface="Bricolage Grotesque ExtraBold"/>
              <a:buNone/>
            </a:pPr>
            <a:r>
              <a:rPr b="1" i="0" lang="en-US" sz="2200" u="none" cap="none" strike="noStrike">
                <a:solidFill>
                  <a:srgbClr val="E5DCE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Pontos de Função</a:t>
            </a:r>
            <a:endParaRPr b="0" i="0" sz="2200" u="none" cap="none" strike="noStrike"/>
          </a:p>
        </p:txBody>
      </p:sp>
      <p:sp>
        <p:nvSpPr>
          <p:cNvPr id="94" name="Google Shape;94;p5"/>
          <p:cNvSpPr/>
          <p:nvPr/>
        </p:nvSpPr>
        <p:spPr>
          <a:xfrm>
            <a:off x="4281249" y="6321862"/>
            <a:ext cx="280713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130 horas estimadas</a:t>
            </a:r>
            <a:endParaRPr b="0" i="0" sz="1750" u="none" cap="none" strike="noStrike"/>
          </a:p>
        </p:txBody>
      </p:sp>
      <p:pic>
        <p:nvPicPr>
          <p:cNvPr descr="preencoded.png" id="95" name="Google Shape;95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5200" y="4584025"/>
            <a:ext cx="3260646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5"/>
          <p:cNvSpPr/>
          <p:nvPr/>
        </p:nvSpPr>
        <p:spPr>
          <a:xfrm>
            <a:off x="7542014" y="5831443"/>
            <a:ext cx="280701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2200"/>
              <a:buFont typeface="Bricolage Grotesque ExtraBold"/>
              <a:buNone/>
            </a:pPr>
            <a:r>
              <a:rPr b="1" i="0" lang="en-US" sz="2200" u="none" cap="none" strike="noStrike">
                <a:solidFill>
                  <a:srgbClr val="E5DCE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Processo</a:t>
            </a:r>
            <a:endParaRPr b="0" i="0" sz="2200" u="none" cap="none" strike="noStrike"/>
          </a:p>
        </p:txBody>
      </p:sp>
      <p:sp>
        <p:nvSpPr>
          <p:cNvPr id="97" name="Google Shape;97;p5"/>
          <p:cNvSpPr/>
          <p:nvPr/>
        </p:nvSpPr>
        <p:spPr>
          <a:xfrm>
            <a:off x="7542014" y="6321862"/>
            <a:ext cx="280701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160 horas estimadas</a:t>
            </a:r>
            <a:endParaRPr b="0" i="0" sz="1750" u="none" cap="none" strike="noStrike"/>
          </a:p>
        </p:txBody>
      </p:sp>
      <p:pic>
        <p:nvPicPr>
          <p:cNvPr descr="preencoded.png" id="98" name="Google Shape;9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575846" y="4584025"/>
            <a:ext cx="3260765" cy="90725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/>
          <p:nvPr/>
        </p:nvSpPr>
        <p:spPr>
          <a:xfrm>
            <a:off x="10802660" y="5831443"/>
            <a:ext cx="280713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2200"/>
              <a:buFont typeface="Bricolage Grotesque ExtraBold"/>
              <a:buNone/>
            </a:pPr>
            <a:r>
              <a:rPr b="1" i="0" lang="en-US" sz="2200" u="none" cap="none" strike="noStrike">
                <a:solidFill>
                  <a:srgbClr val="E5DCE6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Casos de Uso</a:t>
            </a:r>
            <a:endParaRPr b="0" i="0" sz="2200" u="none" cap="none" strike="noStrike"/>
          </a:p>
        </p:txBody>
      </p:sp>
      <p:sp>
        <p:nvSpPr>
          <p:cNvPr id="100" name="Google Shape;100;p5"/>
          <p:cNvSpPr/>
          <p:nvPr/>
        </p:nvSpPr>
        <p:spPr>
          <a:xfrm>
            <a:off x="10802660" y="6321862"/>
            <a:ext cx="280713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78 horas estimadas</a:t>
            </a:r>
            <a:endParaRPr b="0" i="0" sz="1750" u="none" cap="none" strike="noStrike"/>
          </a:p>
        </p:txBody>
      </p:sp>
      <p:sp>
        <p:nvSpPr>
          <p:cNvPr id="101" name="Google Shape;101;p5"/>
          <p:cNvSpPr/>
          <p:nvPr/>
        </p:nvSpPr>
        <p:spPr>
          <a:xfrm>
            <a:off x="793790" y="7166729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DCE6"/>
              </a:buClr>
              <a:buSzPts val="1750"/>
              <a:buFont typeface="Montserrat"/>
              <a:buNone/>
            </a:pPr>
            <a:r>
              <a:rPr b="0" i="0" lang="en-US" sz="1750" u="none" cap="none" strike="noStrike">
                <a:solidFill>
                  <a:srgbClr val="E5DCE6"/>
                </a:solidFill>
                <a:latin typeface="Montserrat"/>
                <a:ea typeface="Montserrat"/>
                <a:cs typeface="Montserrat"/>
                <a:sym typeface="Montserrat"/>
              </a:rPr>
              <a:t>Média harmonizada: 130 horas para planejamento seguro.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2025-05-28T14:02:20Z</dcterms:created>
  <dc:creator>PptxGenJS</dc:creator>
</cp:coreProperties>
</file>