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8229600" cx="14630400"/>
  <p:notesSz cx="8229600" cy="14630400"/>
  <p:embeddedFontLst>
    <p:embeddedFont>
      <p:font typeface="Raleway Medium"/>
      <p:regular r:id="rId15"/>
      <p:bold r:id="rId16"/>
      <p:italic r:id="rId17"/>
      <p:boldItalic r:id="rId18"/>
    </p:embeddedFont>
    <p:embeddedFont>
      <p:font typeface="Comfortaa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g7dt6KlpuQOXfvUd0yc3QQQN9R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Medium-regular.fntdata"/><Relationship Id="rId14" Type="http://schemas.openxmlformats.org/officeDocument/2006/relationships/slide" Target="slides/slide10.xml"/><Relationship Id="rId17" Type="http://schemas.openxmlformats.org/officeDocument/2006/relationships/font" Target="fonts/RalewayMedium-italic.fntdata"/><Relationship Id="rId16" Type="http://schemas.openxmlformats.org/officeDocument/2006/relationships/font" Target="fonts/RalewayMedium-bold.fntdata"/><Relationship Id="rId5" Type="http://schemas.openxmlformats.org/officeDocument/2006/relationships/slide" Target="slides/slide1.xml"/><Relationship Id="rId19" Type="http://schemas.openxmlformats.org/officeDocument/2006/relationships/font" Target="fonts/Comfortaa-bold.fntdata"/><Relationship Id="rId6" Type="http://schemas.openxmlformats.org/officeDocument/2006/relationships/slide" Target="slides/slide2.xml"/><Relationship Id="rId18" Type="http://schemas.openxmlformats.org/officeDocument/2006/relationships/font" Target="fonts/RalewayMedium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/>
              <a:t>‹#›</a:t>
            </a:fld>
            <a:endParaRPr b="0" i="0" sz="1200" u="none" cap="none" strike="noStrik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3" name="Google Shape;13;p1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0 master">
  <p:cSld name="Slide 10 mast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9" name="Google Shape;49;p21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7" name="Google Shape;17;p1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1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1" name="Google Shape;21;p1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1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5" name="Google Shape;25;p1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 master">
  <p:cSld name="Slide 5 mast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1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9" name="Google Shape;29;p1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 master">
  <p:cSld name="Slide 6 mast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1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3" name="Google Shape;33;p1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7 master">
  <p:cSld name="Slide 7 mast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1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7" name="Google Shape;37;p1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8 master">
  <p:cSld name="Slide 8 mast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1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1" name="Google Shape;41;p1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9 master">
  <p:cSld name="Slide 9 mast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5" name="Google Shape;45;p20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2.png"/><Relationship Id="rId4" Type="http://schemas.openxmlformats.org/officeDocument/2006/relationships/image" Target="../media/image36.png"/><Relationship Id="rId5" Type="http://schemas.openxmlformats.org/officeDocument/2006/relationships/image" Target="../media/image35.png"/><Relationship Id="rId6" Type="http://schemas.openxmlformats.org/officeDocument/2006/relationships/image" Target="../media/image3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21.png"/><Relationship Id="rId6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25.png"/><Relationship Id="rId5" Type="http://schemas.openxmlformats.org/officeDocument/2006/relationships/image" Target="../media/image13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2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Relationship Id="rId4" Type="http://schemas.openxmlformats.org/officeDocument/2006/relationships/image" Target="../media/image19.png"/><Relationship Id="rId5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6.png"/><Relationship Id="rId4" Type="http://schemas.openxmlformats.org/officeDocument/2006/relationships/image" Target="../media/image15.png"/><Relationship Id="rId5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8.png"/><Relationship Id="rId4" Type="http://schemas.openxmlformats.org/officeDocument/2006/relationships/image" Target="../media/image34.png"/><Relationship Id="rId5" Type="http://schemas.openxmlformats.org/officeDocument/2006/relationships/image" Target="../media/image27.png"/><Relationship Id="rId6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/>
          <p:nvPr/>
        </p:nvSpPr>
        <p:spPr>
          <a:xfrm>
            <a:off x="6350424" y="1715800"/>
            <a:ext cx="8125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581"/>
              </a:lnSpc>
              <a:spcBef>
                <a:spcPts val="0"/>
              </a:spcBef>
              <a:spcAft>
                <a:spcPts val="0"/>
              </a:spcAft>
              <a:buClr>
                <a:srgbClr val="FFE14D"/>
              </a:buClr>
              <a:buSzPts val="4300"/>
              <a:buFont typeface="Comfortaa"/>
              <a:buNone/>
            </a:pPr>
            <a:r>
              <a:rPr b="1" i="0" lang="en-US" sz="4300" u="none" cap="none" strike="noStrike">
                <a:solidFill>
                  <a:srgbClr val="FFE14D"/>
                </a:solidFill>
                <a:latin typeface="Comfortaa"/>
                <a:ea typeface="Comfortaa"/>
                <a:cs typeface="Comfortaa"/>
                <a:sym typeface="Comfortaa"/>
              </a:rPr>
              <a:t>Documentação de Desenvolvimento de Software Sonz</a:t>
            </a:r>
            <a:endParaRPr b="0" i="0" sz="4300" u="none" cap="none" strike="noStrike"/>
          </a:p>
        </p:txBody>
      </p:sp>
      <p:sp>
        <p:nvSpPr>
          <p:cNvPr id="58" name="Google Shape;58;p1"/>
          <p:cNvSpPr/>
          <p:nvPr/>
        </p:nvSpPr>
        <p:spPr>
          <a:xfrm>
            <a:off x="6350437" y="4143494"/>
            <a:ext cx="7415927" cy="23702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900"/>
              <a:buFont typeface="Raleway Medium"/>
              <a:buNone/>
            </a:pPr>
            <a:r>
              <a:rPr b="0" i="0" lang="en-US" sz="19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Esta apresentação detalha a documentação do projeto Sonz, uma plataforma de streaming de música digital. Abordaremos desde a iniciação e planejamento até a execução, monitoramento, controle e encerramento do projeto, destacando as fases cruciais e os processos adotados para garantir o sucesso do MVP.</a:t>
            </a:r>
            <a:endParaRPr b="0" i="0" sz="1900" u="none" cap="none" strike="noStrik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0"/>
          <p:cNvSpPr/>
          <p:nvPr/>
        </p:nvSpPr>
        <p:spPr>
          <a:xfrm>
            <a:off x="613877" y="762600"/>
            <a:ext cx="132273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590"/>
              </a:lnSpc>
              <a:spcBef>
                <a:spcPts val="0"/>
              </a:spcBef>
              <a:spcAft>
                <a:spcPts val="0"/>
              </a:spcAft>
              <a:buClr>
                <a:srgbClr val="FFE14D"/>
              </a:buClr>
              <a:buSzPts val="3050"/>
              <a:buFont typeface="Comfortaa"/>
              <a:buNone/>
            </a:pPr>
            <a:r>
              <a:rPr b="1" i="0" lang="en-US" sz="3050" u="none" cap="none" strike="noStrike">
                <a:solidFill>
                  <a:srgbClr val="FFE14D"/>
                </a:solidFill>
                <a:latin typeface="Comfortaa"/>
                <a:ea typeface="Comfortaa"/>
                <a:cs typeface="Comfortaa"/>
                <a:sym typeface="Comfortaa"/>
              </a:rPr>
              <a:t>Encerramento do Projeto Sonz</a:t>
            </a:r>
            <a:endParaRPr b="0" i="0" sz="3050" u="none" cap="none" strike="noStrike"/>
          </a:p>
        </p:txBody>
      </p:sp>
      <p:sp>
        <p:nvSpPr>
          <p:cNvPr id="252" name="Google Shape;252;p10"/>
          <p:cNvSpPr/>
          <p:nvPr/>
        </p:nvSpPr>
        <p:spPr>
          <a:xfrm>
            <a:off x="613886" y="1600557"/>
            <a:ext cx="1675328" cy="1260634"/>
          </a:xfrm>
          <a:prstGeom prst="roundRect">
            <a:avLst>
              <a:gd fmla="val 20873" name="adj"/>
            </a:avLst>
          </a:prstGeom>
          <a:solidFill>
            <a:srgbClr val="4646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53" name="Google Shape;25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8261" y="2076688"/>
            <a:ext cx="246578" cy="308253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0"/>
          <p:cNvSpPr/>
          <p:nvPr/>
        </p:nvSpPr>
        <p:spPr>
          <a:xfrm>
            <a:off x="2464594" y="1775936"/>
            <a:ext cx="1949053" cy="2436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666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00"/>
              <a:buFont typeface="Comfortaa"/>
              <a:buNone/>
            </a:pPr>
            <a:r>
              <a:rPr b="1" i="0" lang="en-US" sz="1500" u="none" cap="none" strike="noStrike">
                <a:solidFill>
                  <a:srgbClr val="D7D4CC"/>
                </a:solidFill>
                <a:latin typeface="Comfortaa"/>
                <a:ea typeface="Comfortaa"/>
                <a:cs typeface="Comfortaa"/>
                <a:sym typeface="Comfortaa"/>
              </a:rPr>
              <a:t>Aceitação Formal</a:t>
            </a:r>
            <a:endParaRPr b="0" i="0" sz="1500" u="none" cap="none" strike="noStrike"/>
          </a:p>
        </p:txBody>
      </p:sp>
      <p:sp>
        <p:nvSpPr>
          <p:cNvPr id="255" name="Google Shape;255;p10"/>
          <p:cNvSpPr/>
          <p:nvPr/>
        </p:nvSpPr>
        <p:spPr>
          <a:xfrm>
            <a:off x="2464594" y="2124789"/>
            <a:ext cx="11376541" cy="5610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962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350"/>
              <a:buFont typeface="Raleway Medium"/>
              <a:buNone/>
            </a:pPr>
            <a:r>
              <a:rPr b="0" i="0" lang="en-US" sz="135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Todas as entregas do MVP serão concluídas e aceitas, incluindo plataforma funcional, catálogo, player, playlists, recomendações e integração social, validadas pelos critérios de aceitação e testes finais.</a:t>
            </a:r>
            <a:endParaRPr b="0" i="0" sz="1350" u="none" cap="none" strike="noStrike"/>
          </a:p>
        </p:txBody>
      </p:sp>
      <p:sp>
        <p:nvSpPr>
          <p:cNvPr id="256" name="Google Shape;256;p10"/>
          <p:cNvSpPr/>
          <p:nvPr/>
        </p:nvSpPr>
        <p:spPr>
          <a:xfrm>
            <a:off x="2376845" y="2851666"/>
            <a:ext cx="11552039" cy="11430"/>
          </a:xfrm>
          <a:prstGeom prst="roundRect">
            <a:avLst>
              <a:gd fmla="val 2302104" name="adj"/>
            </a:avLst>
          </a:prstGeom>
          <a:solidFill>
            <a:srgbClr val="5F5F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0"/>
          <p:cNvSpPr/>
          <p:nvPr/>
        </p:nvSpPr>
        <p:spPr>
          <a:xfrm>
            <a:off x="613886" y="2948821"/>
            <a:ext cx="3350657" cy="1260634"/>
          </a:xfrm>
          <a:prstGeom prst="roundRect">
            <a:avLst>
              <a:gd fmla="val 20873" name="adj"/>
            </a:avLst>
          </a:prstGeom>
          <a:solidFill>
            <a:srgbClr val="4646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58" name="Google Shape;25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65866" y="3424952"/>
            <a:ext cx="246578" cy="308253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0"/>
          <p:cNvSpPr/>
          <p:nvPr/>
        </p:nvSpPr>
        <p:spPr>
          <a:xfrm>
            <a:off x="4139922" y="3124200"/>
            <a:ext cx="2576274" cy="2436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666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00"/>
              <a:buFont typeface="Comfortaa"/>
              <a:buNone/>
            </a:pPr>
            <a:r>
              <a:rPr b="1" i="0" lang="en-US" sz="1500" u="none" cap="none" strike="noStrike">
                <a:solidFill>
                  <a:srgbClr val="D7D4CC"/>
                </a:solidFill>
                <a:latin typeface="Comfortaa"/>
                <a:ea typeface="Comfortaa"/>
                <a:cs typeface="Comfortaa"/>
                <a:sym typeface="Comfortaa"/>
              </a:rPr>
              <a:t>Sumário de Desempenho</a:t>
            </a:r>
            <a:endParaRPr b="0" i="0" sz="1500" u="none" cap="none" strike="noStrike"/>
          </a:p>
        </p:txBody>
      </p:sp>
      <p:sp>
        <p:nvSpPr>
          <p:cNvPr id="260" name="Google Shape;260;p10"/>
          <p:cNvSpPr/>
          <p:nvPr/>
        </p:nvSpPr>
        <p:spPr>
          <a:xfrm>
            <a:off x="4139922" y="3473053"/>
            <a:ext cx="9701213" cy="5610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962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350"/>
              <a:buFont typeface="Raleway Medium"/>
              <a:buNone/>
            </a:pPr>
            <a:r>
              <a:rPr b="0" i="0" lang="en-US" sz="135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O MVP será entregue conforme escopo, dentro do cronograma de 7 sprints (14 semanas), atingindo os marcos planejados. A qualidade foi assegurada por testes contínuos, garantindo conformidade com os padrões definidos.</a:t>
            </a:r>
            <a:endParaRPr b="0" i="0" sz="1350" u="none" cap="none" strike="noStrike"/>
          </a:p>
        </p:txBody>
      </p:sp>
      <p:sp>
        <p:nvSpPr>
          <p:cNvPr id="261" name="Google Shape;261;p10"/>
          <p:cNvSpPr/>
          <p:nvPr/>
        </p:nvSpPr>
        <p:spPr>
          <a:xfrm>
            <a:off x="4052173" y="4199930"/>
            <a:ext cx="9876711" cy="11430"/>
          </a:xfrm>
          <a:prstGeom prst="roundRect">
            <a:avLst>
              <a:gd fmla="val 2302104" name="adj"/>
            </a:avLst>
          </a:prstGeom>
          <a:solidFill>
            <a:srgbClr val="5F5F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0"/>
          <p:cNvSpPr/>
          <p:nvPr/>
        </p:nvSpPr>
        <p:spPr>
          <a:xfrm>
            <a:off x="613886" y="4297085"/>
            <a:ext cx="5025985" cy="1541145"/>
          </a:xfrm>
          <a:prstGeom prst="roundRect">
            <a:avLst>
              <a:gd fmla="val 17074" name="adj"/>
            </a:avLst>
          </a:prstGeom>
          <a:solidFill>
            <a:srgbClr val="4646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63" name="Google Shape;263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03590" y="4913471"/>
            <a:ext cx="246578" cy="308253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10"/>
          <p:cNvSpPr/>
          <p:nvPr/>
        </p:nvSpPr>
        <p:spPr>
          <a:xfrm>
            <a:off x="5815251" y="4472464"/>
            <a:ext cx="1949053" cy="2436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666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00"/>
              <a:buFont typeface="Comfortaa"/>
              <a:buNone/>
            </a:pPr>
            <a:r>
              <a:rPr b="1" i="0" lang="en-US" sz="1500" u="none" cap="none" strike="noStrike">
                <a:solidFill>
                  <a:srgbClr val="D7D4CC"/>
                </a:solidFill>
                <a:latin typeface="Comfortaa"/>
                <a:ea typeface="Comfortaa"/>
                <a:cs typeface="Comfortaa"/>
                <a:sym typeface="Comfortaa"/>
              </a:rPr>
              <a:t>Lições Aprendidas</a:t>
            </a:r>
            <a:endParaRPr b="0" i="0" sz="1500" u="none" cap="none" strike="noStrike"/>
          </a:p>
        </p:txBody>
      </p:sp>
      <p:sp>
        <p:nvSpPr>
          <p:cNvPr id="265" name="Google Shape;265;p10"/>
          <p:cNvSpPr/>
          <p:nvPr/>
        </p:nvSpPr>
        <p:spPr>
          <a:xfrm>
            <a:off x="5815251" y="4821317"/>
            <a:ext cx="8025884" cy="8415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962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350"/>
              <a:buFont typeface="Raleway Medium"/>
              <a:buNone/>
            </a:pPr>
            <a:r>
              <a:rPr b="0" i="0" lang="en-US" sz="135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 metodologia Scrum, escopo claro do MVP, testes de usabilidade e comunicação eficaz foram cruciais. A complexidade do licenciamento de músicas e a importância de correções rápidas foram aprendizados valiosos para projetos futuros.</a:t>
            </a:r>
            <a:endParaRPr b="0" i="0" sz="1350" u="none" cap="none" strike="noStrike"/>
          </a:p>
        </p:txBody>
      </p:sp>
      <p:sp>
        <p:nvSpPr>
          <p:cNvPr id="266" name="Google Shape;266;p10"/>
          <p:cNvSpPr/>
          <p:nvPr/>
        </p:nvSpPr>
        <p:spPr>
          <a:xfrm>
            <a:off x="5727502" y="5828705"/>
            <a:ext cx="8201382" cy="11430"/>
          </a:xfrm>
          <a:prstGeom prst="roundRect">
            <a:avLst>
              <a:gd fmla="val 2302104" name="adj"/>
            </a:avLst>
          </a:prstGeom>
          <a:solidFill>
            <a:srgbClr val="5F5F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0"/>
          <p:cNvSpPr/>
          <p:nvPr/>
        </p:nvSpPr>
        <p:spPr>
          <a:xfrm>
            <a:off x="613886" y="5925860"/>
            <a:ext cx="6701314" cy="1541145"/>
          </a:xfrm>
          <a:prstGeom prst="roundRect">
            <a:avLst>
              <a:gd fmla="val 17074" name="adj"/>
            </a:avLst>
          </a:prstGeom>
          <a:solidFill>
            <a:srgbClr val="4646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68" name="Google Shape;268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41194" y="6542246"/>
            <a:ext cx="246578" cy="308253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10"/>
          <p:cNvSpPr/>
          <p:nvPr/>
        </p:nvSpPr>
        <p:spPr>
          <a:xfrm>
            <a:off x="7490579" y="6101239"/>
            <a:ext cx="3640574" cy="2436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666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00"/>
              <a:buFont typeface="Comfortaa"/>
              <a:buNone/>
            </a:pPr>
            <a:r>
              <a:rPr b="1" i="0" lang="en-US" sz="1500" u="none" cap="none" strike="noStrike">
                <a:solidFill>
                  <a:srgbClr val="D7D4CC"/>
                </a:solidFill>
                <a:latin typeface="Comfortaa"/>
                <a:ea typeface="Comfortaa"/>
                <a:cs typeface="Comfortaa"/>
                <a:sym typeface="Comfortaa"/>
              </a:rPr>
              <a:t>Plano de Transição e Encerramento</a:t>
            </a:r>
            <a:endParaRPr b="0" i="0" sz="1500" u="none" cap="none" strike="noStrike"/>
          </a:p>
        </p:txBody>
      </p:sp>
      <p:sp>
        <p:nvSpPr>
          <p:cNvPr id="270" name="Google Shape;270;p10"/>
          <p:cNvSpPr/>
          <p:nvPr/>
        </p:nvSpPr>
        <p:spPr>
          <a:xfrm>
            <a:off x="7490579" y="6450092"/>
            <a:ext cx="6350556" cy="8415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962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350"/>
              <a:buFont typeface="Raleway Medium"/>
              <a:buNone/>
            </a:pPr>
            <a:r>
              <a:rPr b="0" i="0" lang="en-US" sz="135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 plataforma MVP e documentação técnica serão transferidas para a equipe de operações. Todos os recursos humanos e materiais foram liberados. As atividades administrativas e contratuais foram concluídas e arquivadas.</a:t>
            </a:r>
            <a:endParaRPr b="0" i="0" sz="1350" u="none" cap="none" strike="noStrik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/>
          <p:nvPr/>
        </p:nvSpPr>
        <p:spPr>
          <a:xfrm>
            <a:off x="782241" y="614601"/>
            <a:ext cx="13065919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58"/>
              </a:lnSpc>
              <a:spcBef>
                <a:spcPts val="0"/>
              </a:spcBef>
              <a:spcAft>
                <a:spcPts val="0"/>
              </a:spcAft>
              <a:buClr>
                <a:srgbClr val="FFE14D"/>
              </a:buClr>
              <a:buSzPts val="3900"/>
              <a:buFont typeface="Comfortaa"/>
              <a:buNone/>
            </a:pPr>
            <a:r>
              <a:rPr b="1" i="0" lang="en-US" sz="3900" u="none" cap="none" strike="noStrike">
                <a:solidFill>
                  <a:srgbClr val="FFE14D"/>
                </a:solidFill>
                <a:latin typeface="Comfortaa"/>
                <a:ea typeface="Comfortaa"/>
                <a:cs typeface="Comfortaa"/>
                <a:sym typeface="Comfortaa"/>
              </a:rPr>
              <a:t>Iniciação do Projeto: Protótipo de Interface e Partes Interessadas</a:t>
            </a:r>
            <a:endParaRPr b="0" i="0" sz="3900" u="none" cap="none" strike="noStrike"/>
          </a:p>
        </p:txBody>
      </p:sp>
      <p:pic>
        <p:nvPicPr>
          <p:cNvPr descr="preencoded.png" id="65" name="Google Shape;6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241" y="2442924"/>
            <a:ext cx="7076956" cy="484203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"/>
          <p:cNvSpPr/>
          <p:nvPr/>
        </p:nvSpPr>
        <p:spPr>
          <a:xfrm>
            <a:off x="8412123" y="2415064"/>
            <a:ext cx="4260175" cy="3103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076"/>
              </a:lnSpc>
              <a:spcBef>
                <a:spcPts val="0"/>
              </a:spcBef>
              <a:spcAft>
                <a:spcPts val="0"/>
              </a:spcAft>
              <a:buClr>
                <a:srgbClr val="FFE14D"/>
              </a:buClr>
              <a:buSzPts val="1950"/>
              <a:buFont typeface="Comfortaa"/>
              <a:buNone/>
            </a:pPr>
            <a:r>
              <a:rPr b="1" i="0" lang="en-US" sz="1950" u="none" cap="none" strike="noStrike">
                <a:solidFill>
                  <a:srgbClr val="FFE14D"/>
                </a:solidFill>
                <a:latin typeface="Comfortaa"/>
                <a:ea typeface="Comfortaa"/>
                <a:cs typeface="Comfortaa"/>
                <a:sym typeface="Comfortaa"/>
              </a:rPr>
              <a:t>Registro das Partes Interessadas</a:t>
            </a:r>
            <a:endParaRPr b="0" i="0" sz="1950" u="none" cap="none" strike="noStrike"/>
          </a:p>
        </p:txBody>
      </p:sp>
      <p:sp>
        <p:nvSpPr>
          <p:cNvPr id="67" name="Google Shape;67;p2"/>
          <p:cNvSpPr/>
          <p:nvPr/>
        </p:nvSpPr>
        <p:spPr>
          <a:xfrm>
            <a:off x="8412123" y="2948940"/>
            <a:ext cx="5443538" cy="17877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750"/>
              <a:buFont typeface="Raleway Medium"/>
              <a:buNone/>
            </a:pPr>
            <a:r>
              <a:rPr b="0" i="0" lang="en-US" sz="175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Inclui usuários, gravadoras/artistas, equipe técnica, equipes de negócios/marketing e executivos/investidores, todos com interesses específicos no sucesso e monetização da plataforma.</a:t>
            </a:r>
            <a:endParaRPr b="0" i="0" sz="1750" u="none" cap="none" strike="noStrike"/>
          </a:p>
        </p:txBody>
      </p:sp>
      <p:sp>
        <p:nvSpPr>
          <p:cNvPr id="68" name="Google Shape;68;p2"/>
          <p:cNvSpPr/>
          <p:nvPr/>
        </p:nvSpPr>
        <p:spPr>
          <a:xfrm>
            <a:off x="782241" y="7787640"/>
            <a:ext cx="13065919" cy="3575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750"/>
              <a:buFont typeface="Arial"/>
              <a:buNone/>
            </a:pPr>
            <a:r>
              <a:t/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/>
          <p:nvPr/>
        </p:nvSpPr>
        <p:spPr>
          <a:xfrm>
            <a:off x="774025" y="1190875"/>
            <a:ext cx="13856400" cy="6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675"/>
              </a:lnSpc>
              <a:spcBef>
                <a:spcPts val="0"/>
              </a:spcBef>
              <a:spcAft>
                <a:spcPts val="0"/>
              </a:spcAft>
              <a:buClr>
                <a:srgbClr val="FFE14D"/>
              </a:buClr>
              <a:buSzPts val="3850"/>
              <a:buFont typeface="Comfortaa"/>
              <a:buNone/>
            </a:pPr>
            <a:r>
              <a:rPr b="1" i="0" lang="en-US" sz="3850" u="none" cap="none" strike="noStrike">
                <a:solidFill>
                  <a:srgbClr val="FFE14D"/>
                </a:solidFill>
                <a:latin typeface="Comfortaa"/>
                <a:ea typeface="Comfortaa"/>
                <a:cs typeface="Comfortaa"/>
                <a:sym typeface="Comfortaa"/>
              </a:rPr>
              <a:t>Planejamento do Projeto: Escopo e Metodologia</a:t>
            </a:r>
            <a:endParaRPr b="0" i="0" sz="3850" u="none" cap="none" strike="noStrike"/>
          </a:p>
        </p:txBody>
      </p:sp>
      <p:sp>
        <p:nvSpPr>
          <p:cNvPr id="75" name="Google Shape;75;p3"/>
          <p:cNvSpPr/>
          <p:nvPr/>
        </p:nvSpPr>
        <p:spPr>
          <a:xfrm>
            <a:off x="774025" y="2247543"/>
            <a:ext cx="497562" cy="497562"/>
          </a:xfrm>
          <a:prstGeom prst="roundRect">
            <a:avLst>
              <a:gd fmla="val 66676" name="adj"/>
            </a:avLst>
          </a:prstGeom>
          <a:solidFill>
            <a:srgbClr val="4646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76" name="Google Shape;7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5348" y="2311956"/>
            <a:ext cx="294799" cy="368618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3"/>
          <p:cNvSpPr/>
          <p:nvPr/>
        </p:nvSpPr>
        <p:spPr>
          <a:xfrm>
            <a:off x="1492687" y="2323505"/>
            <a:ext cx="3154680" cy="3071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900"/>
              <a:buFont typeface="Comfortaa"/>
              <a:buNone/>
            </a:pPr>
            <a:r>
              <a:rPr b="1" i="0" lang="en-US" sz="1900" u="none" cap="none" strike="noStrike">
                <a:solidFill>
                  <a:srgbClr val="D7D4CC"/>
                </a:solidFill>
                <a:latin typeface="Comfortaa"/>
                <a:ea typeface="Comfortaa"/>
                <a:cs typeface="Comfortaa"/>
                <a:sym typeface="Comfortaa"/>
              </a:rPr>
              <a:t>Plano de Gerenciamento</a:t>
            </a:r>
            <a:endParaRPr b="0" i="0" sz="1900" u="none" cap="none" strike="noStrike"/>
          </a:p>
        </p:txBody>
      </p:sp>
      <p:sp>
        <p:nvSpPr>
          <p:cNvPr id="78" name="Google Shape;78;p3"/>
          <p:cNvSpPr/>
          <p:nvPr/>
        </p:nvSpPr>
        <p:spPr>
          <a:xfrm>
            <a:off x="1492687" y="2763322"/>
            <a:ext cx="5684282" cy="17692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764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700"/>
              <a:buFont typeface="Raleway Medium"/>
              <a:buNone/>
            </a:pPr>
            <a:r>
              <a:rPr b="0" i="0" lang="en-US" sz="17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Consolida planos auxiliares e guia a execução. Utiliza SCRUM com sprints de duas semanas, integrando engenharia, UX/UI, licenciamento e marketing. Define que o MVP incluirá cadastro/login, streaming básico, biblioteca de músicas e playlists personalizadas.</a:t>
            </a:r>
            <a:endParaRPr b="0" i="0" sz="1700" u="none" cap="none" strike="noStrike"/>
          </a:p>
        </p:txBody>
      </p:sp>
      <p:sp>
        <p:nvSpPr>
          <p:cNvPr id="79" name="Google Shape;79;p3"/>
          <p:cNvSpPr/>
          <p:nvPr/>
        </p:nvSpPr>
        <p:spPr>
          <a:xfrm>
            <a:off x="7453432" y="2247543"/>
            <a:ext cx="497562" cy="497562"/>
          </a:xfrm>
          <a:prstGeom prst="roundRect">
            <a:avLst>
              <a:gd fmla="val 66676" name="adj"/>
            </a:avLst>
          </a:prstGeom>
          <a:solidFill>
            <a:srgbClr val="4646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80" name="Google Shape;8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4754" y="2311956"/>
            <a:ext cx="294799" cy="368618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3"/>
          <p:cNvSpPr/>
          <p:nvPr/>
        </p:nvSpPr>
        <p:spPr>
          <a:xfrm>
            <a:off x="8172093" y="2323505"/>
            <a:ext cx="3180040" cy="3071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900"/>
              <a:buFont typeface="Comfortaa"/>
              <a:buNone/>
            </a:pPr>
            <a:r>
              <a:rPr b="1" i="0" lang="en-US" sz="1900" u="none" cap="none" strike="noStrike">
                <a:solidFill>
                  <a:srgbClr val="D7D4CC"/>
                </a:solidFill>
                <a:latin typeface="Comfortaa"/>
                <a:ea typeface="Comfortaa"/>
                <a:cs typeface="Comfortaa"/>
                <a:sym typeface="Comfortaa"/>
              </a:rPr>
              <a:t>Implementações Futuras</a:t>
            </a:r>
            <a:endParaRPr b="0" i="0" sz="1900" u="none" cap="none" strike="noStrike"/>
          </a:p>
        </p:txBody>
      </p:sp>
      <p:sp>
        <p:nvSpPr>
          <p:cNvPr id="82" name="Google Shape;82;p3"/>
          <p:cNvSpPr/>
          <p:nvPr/>
        </p:nvSpPr>
        <p:spPr>
          <a:xfrm>
            <a:off x="8172093" y="2763322"/>
            <a:ext cx="5684282" cy="10615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764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700"/>
              <a:buFont typeface="Raleway Medium"/>
              <a:buNone/>
            </a:pPr>
            <a:r>
              <a:rPr b="0" i="0" lang="en-US" sz="17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Por ser um MVP, algumas funções mais avançadas como vídeos, não vão ser incluídas nesse primeiro momento. Como por exemplo: Podcasts e Videoclipes.</a:t>
            </a:r>
            <a:endParaRPr b="0" i="0" sz="1700" u="none" cap="none" strike="noStrike"/>
          </a:p>
        </p:txBody>
      </p:sp>
      <p:sp>
        <p:nvSpPr>
          <p:cNvPr id="83" name="Google Shape;83;p3"/>
          <p:cNvSpPr/>
          <p:nvPr/>
        </p:nvSpPr>
        <p:spPr>
          <a:xfrm>
            <a:off x="8172093" y="3957518"/>
            <a:ext cx="5684282" cy="707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764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700"/>
              <a:buFont typeface="Raleway Medium"/>
              <a:buNone/>
            </a:pPr>
            <a:r>
              <a:rPr b="0" i="0" lang="en-US" sz="17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Entretanto, serão implementados em próximas versões</a:t>
            </a:r>
            <a:endParaRPr b="0" i="0" sz="1700" u="none" cap="none" strike="noStrike"/>
          </a:p>
        </p:txBody>
      </p:sp>
      <p:sp>
        <p:nvSpPr>
          <p:cNvPr id="84" name="Google Shape;84;p3"/>
          <p:cNvSpPr/>
          <p:nvPr/>
        </p:nvSpPr>
        <p:spPr>
          <a:xfrm>
            <a:off x="774025" y="5107543"/>
            <a:ext cx="497562" cy="497562"/>
          </a:xfrm>
          <a:prstGeom prst="roundRect">
            <a:avLst>
              <a:gd fmla="val 66676" name="adj"/>
            </a:avLst>
          </a:prstGeom>
          <a:solidFill>
            <a:srgbClr val="4646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85" name="Google Shape;85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5348" y="5171956"/>
            <a:ext cx="294799" cy="368618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3"/>
          <p:cNvSpPr/>
          <p:nvPr/>
        </p:nvSpPr>
        <p:spPr>
          <a:xfrm>
            <a:off x="1492687" y="5183505"/>
            <a:ext cx="3573423" cy="3071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900"/>
              <a:buFont typeface="Comfortaa"/>
              <a:buNone/>
            </a:pPr>
            <a:r>
              <a:rPr b="1" i="0" lang="en-US" sz="1900" u="none" cap="none" strike="noStrike">
                <a:solidFill>
                  <a:srgbClr val="D7D4CC"/>
                </a:solidFill>
                <a:latin typeface="Comfortaa"/>
                <a:ea typeface="Comfortaa"/>
                <a:cs typeface="Comfortaa"/>
                <a:sym typeface="Comfortaa"/>
              </a:rPr>
              <a:t>Entregas Principais do MVP</a:t>
            </a:r>
            <a:endParaRPr b="0" i="0" sz="1900" u="none" cap="none" strike="noStrike"/>
          </a:p>
        </p:txBody>
      </p:sp>
      <p:sp>
        <p:nvSpPr>
          <p:cNvPr id="87" name="Google Shape;87;p3"/>
          <p:cNvSpPr/>
          <p:nvPr/>
        </p:nvSpPr>
        <p:spPr>
          <a:xfrm>
            <a:off x="1492687" y="5623322"/>
            <a:ext cx="5684282" cy="1415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764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700"/>
              <a:buFont typeface="Raleway Medium"/>
              <a:buNone/>
            </a:pPr>
            <a:r>
              <a:rPr b="0" i="0" lang="en-US" sz="17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Plataforma web e mobile, catálogo com busca/filtros, player básico, criação/compartilhamento de playlists, sistema de recomendação automática e integração com redes sociais (login/compartilhamento).</a:t>
            </a:r>
            <a:endParaRPr b="0" i="0" sz="1700" u="none" cap="none" strike="noStrike"/>
          </a:p>
        </p:txBody>
      </p:sp>
      <p:sp>
        <p:nvSpPr>
          <p:cNvPr id="88" name="Google Shape;88;p3"/>
          <p:cNvSpPr/>
          <p:nvPr/>
        </p:nvSpPr>
        <p:spPr>
          <a:xfrm>
            <a:off x="7453432" y="5107543"/>
            <a:ext cx="497562" cy="497562"/>
          </a:xfrm>
          <a:prstGeom prst="roundRect">
            <a:avLst>
              <a:gd fmla="val 66676" name="adj"/>
            </a:avLst>
          </a:prstGeom>
          <a:solidFill>
            <a:srgbClr val="4646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89" name="Google Shape;89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54754" y="5171956"/>
            <a:ext cx="294799" cy="368618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3"/>
          <p:cNvSpPr/>
          <p:nvPr/>
        </p:nvSpPr>
        <p:spPr>
          <a:xfrm>
            <a:off x="8172093" y="5183505"/>
            <a:ext cx="2884408" cy="3071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900"/>
              <a:buFont typeface="Comfortaa"/>
              <a:buNone/>
            </a:pPr>
            <a:r>
              <a:rPr b="1" i="0" lang="en-US" sz="1900" u="none" cap="none" strike="noStrike">
                <a:solidFill>
                  <a:srgbClr val="D7D4CC"/>
                </a:solidFill>
                <a:latin typeface="Comfortaa"/>
                <a:ea typeface="Comfortaa"/>
                <a:cs typeface="Comfortaa"/>
                <a:sym typeface="Comfortaa"/>
              </a:rPr>
              <a:t>Critérios de Aceitação</a:t>
            </a:r>
            <a:endParaRPr b="0" i="0" sz="1900" u="none" cap="none" strike="noStrike"/>
          </a:p>
        </p:txBody>
      </p:sp>
      <p:sp>
        <p:nvSpPr>
          <p:cNvPr id="91" name="Google Shape;91;p3"/>
          <p:cNvSpPr/>
          <p:nvPr/>
        </p:nvSpPr>
        <p:spPr>
          <a:xfrm>
            <a:off x="8172093" y="5623322"/>
            <a:ext cx="5684282" cy="1415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764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700"/>
              <a:buFont typeface="Raleway Medium"/>
              <a:buNone/>
            </a:pPr>
            <a:r>
              <a:rPr b="0" i="0" lang="en-US" sz="17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Plataforma funcional em desktop/celular, busca/filtros operacionais, player sem travamentos, criação/compartilhamento de playlists e sistema de recomendação baseado em algoritmo.</a:t>
            </a:r>
            <a:endParaRPr b="0" i="0" sz="1700" u="none" cap="none" strike="noStrik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"/>
          <p:cNvSpPr/>
          <p:nvPr/>
        </p:nvSpPr>
        <p:spPr>
          <a:xfrm>
            <a:off x="622443" y="489100"/>
            <a:ext cx="133854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193"/>
              </a:lnSpc>
              <a:spcBef>
                <a:spcPts val="0"/>
              </a:spcBef>
              <a:spcAft>
                <a:spcPts val="0"/>
              </a:spcAft>
              <a:buClr>
                <a:srgbClr val="FFE14D"/>
              </a:buClr>
              <a:buSzPts val="3100"/>
              <a:buFont typeface="Comfortaa"/>
              <a:buNone/>
            </a:pPr>
            <a:r>
              <a:rPr b="1" i="0" lang="en-US" sz="3100" u="none" cap="none" strike="noStrike">
                <a:solidFill>
                  <a:srgbClr val="FFE14D"/>
                </a:solidFill>
                <a:latin typeface="Comfortaa"/>
                <a:ea typeface="Comfortaa"/>
                <a:cs typeface="Comfortaa"/>
                <a:sym typeface="Comfortaa"/>
              </a:rPr>
              <a:t>Estrutura Analítica do Projeto (WBS)</a:t>
            </a:r>
            <a:endParaRPr b="0" i="0" sz="3100" u="none" cap="none" strike="noStrike"/>
          </a:p>
        </p:txBody>
      </p:sp>
      <p:pic>
        <p:nvPicPr>
          <p:cNvPr descr="preencoded.png" id="98" name="Google Shape;9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459" y="1338858"/>
            <a:ext cx="889278" cy="1067157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4"/>
          <p:cNvSpPr/>
          <p:nvPr/>
        </p:nvSpPr>
        <p:spPr>
          <a:xfrm>
            <a:off x="1778437" y="1516618"/>
            <a:ext cx="1976318" cy="247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258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50"/>
              <a:buFont typeface="Comfortaa"/>
              <a:buNone/>
            </a:pPr>
            <a:r>
              <a:rPr b="1" i="0" lang="en-US" sz="1550" u="none" cap="none" strike="noStrike">
                <a:solidFill>
                  <a:srgbClr val="D7D4CC"/>
                </a:solidFill>
                <a:latin typeface="Comfortaa"/>
                <a:ea typeface="Comfortaa"/>
                <a:cs typeface="Comfortaa"/>
                <a:sym typeface="Comfortaa"/>
              </a:rPr>
              <a:t>Início do Projeto</a:t>
            </a:r>
            <a:endParaRPr b="0" i="0" sz="1550" u="none" cap="none" strike="noStrike"/>
          </a:p>
        </p:txBody>
      </p:sp>
      <p:sp>
        <p:nvSpPr>
          <p:cNvPr id="100" name="Google Shape;100;p4"/>
          <p:cNvSpPr/>
          <p:nvPr/>
        </p:nvSpPr>
        <p:spPr>
          <a:xfrm>
            <a:off x="1778437" y="1870353"/>
            <a:ext cx="12229505" cy="2845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400"/>
              <a:buFont typeface="Raleway Medium"/>
              <a:buNone/>
            </a:pPr>
            <a:r>
              <a:rPr b="0" i="0" lang="en-US" sz="14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Criação do termo de abertura e identificação das partes interessadas.</a:t>
            </a:r>
            <a:endParaRPr b="0" i="0" sz="1400" u="none" cap="none" strike="noStrike"/>
          </a:p>
        </p:txBody>
      </p:sp>
      <p:pic>
        <p:nvPicPr>
          <p:cNvPr descr="preencoded.png" id="101" name="Google Shape;10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2459" y="2406015"/>
            <a:ext cx="889278" cy="106715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4"/>
          <p:cNvSpPr/>
          <p:nvPr/>
        </p:nvSpPr>
        <p:spPr>
          <a:xfrm>
            <a:off x="1778437" y="2583775"/>
            <a:ext cx="1976318" cy="247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258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50"/>
              <a:buFont typeface="Comfortaa"/>
              <a:buNone/>
            </a:pPr>
            <a:r>
              <a:rPr b="1" i="0" lang="en-US" sz="1550" u="none" cap="none" strike="noStrike">
                <a:solidFill>
                  <a:srgbClr val="D7D4CC"/>
                </a:solidFill>
                <a:latin typeface="Comfortaa"/>
                <a:ea typeface="Comfortaa"/>
                <a:cs typeface="Comfortaa"/>
                <a:sym typeface="Comfortaa"/>
              </a:rPr>
              <a:t>Planejamento</a:t>
            </a:r>
            <a:endParaRPr b="0" i="0" sz="1550" u="none" cap="none" strike="noStrike"/>
          </a:p>
        </p:txBody>
      </p:sp>
      <p:sp>
        <p:nvSpPr>
          <p:cNvPr id="103" name="Google Shape;103;p4"/>
          <p:cNvSpPr/>
          <p:nvPr/>
        </p:nvSpPr>
        <p:spPr>
          <a:xfrm>
            <a:off x="1778437" y="2937510"/>
            <a:ext cx="12229505" cy="2845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400"/>
              <a:buFont typeface="Raleway Medium"/>
              <a:buNone/>
            </a:pPr>
            <a:r>
              <a:rPr b="0" i="0" lang="en-US" sz="14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Elaboração do plano do projeto, definição do escopo e MVP, organização do backlog e sprints com a equipe.</a:t>
            </a:r>
            <a:endParaRPr b="0" i="0" sz="1400" u="none" cap="none" strike="noStrike"/>
          </a:p>
        </p:txBody>
      </p:sp>
      <p:pic>
        <p:nvPicPr>
          <p:cNvPr descr="preencoded.png" id="104" name="Google Shape;104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2459" y="3473172"/>
            <a:ext cx="889278" cy="106715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4"/>
          <p:cNvSpPr/>
          <p:nvPr/>
        </p:nvSpPr>
        <p:spPr>
          <a:xfrm>
            <a:off x="1778437" y="3650933"/>
            <a:ext cx="3276838" cy="247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258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50"/>
              <a:buFont typeface="Comfortaa"/>
              <a:buNone/>
            </a:pPr>
            <a:r>
              <a:rPr b="1" i="0" lang="en-US" sz="1550" u="none" cap="none" strike="noStrike">
                <a:solidFill>
                  <a:srgbClr val="D7D4CC"/>
                </a:solidFill>
                <a:latin typeface="Comfortaa"/>
                <a:ea typeface="Comfortaa"/>
                <a:cs typeface="Comfortaa"/>
                <a:sym typeface="Comfortaa"/>
              </a:rPr>
              <a:t>Desenvolvimento da Plataforma</a:t>
            </a:r>
            <a:endParaRPr b="0" i="0" sz="1550" u="none" cap="none" strike="noStrike"/>
          </a:p>
        </p:txBody>
      </p:sp>
      <p:sp>
        <p:nvSpPr>
          <p:cNvPr id="106" name="Google Shape;106;p4"/>
          <p:cNvSpPr/>
          <p:nvPr/>
        </p:nvSpPr>
        <p:spPr>
          <a:xfrm>
            <a:off x="1778437" y="4004667"/>
            <a:ext cx="12229505" cy="2845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400"/>
              <a:buFont typeface="Raleway Medium"/>
              <a:buNone/>
            </a:pPr>
            <a:r>
              <a:rPr b="0" i="0" lang="en-US" sz="14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Backend (login, streaming, banco de dados) e Frontend (web e mobile) com telas de login, busca e reprodutor.</a:t>
            </a:r>
            <a:endParaRPr b="0" i="0" sz="1400" u="none" cap="none" strike="noStrike"/>
          </a:p>
        </p:txBody>
      </p:sp>
      <p:pic>
        <p:nvPicPr>
          <p:cNvPr descr="preencoded.png" id="107" name="Google Shape;107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2459" y="4540329"/>
            <a:ext cx="889278" cy="1067157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4"/>
          <p:cNvSpPr/>
          <p:nvPr/>
        </p:nvSpPr>
        <p:spPr>
          <a:xfrm>
            <a:off x="1778437" y="4718090"/>
            <a:ext cx="2583061" cy="247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258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50"/>
              <a:buFont typeface="Comfortaa"/>
              <a:buNone/>
            </a:pPr>
            <a:r>
              <a:rPr b="1" i="0" lang="en-US" sz="1550" u="none" cap="none" strike="noStrike">
                <a:solidFill>
                  <a:srgbClr val="D7D4CC"/>
                </a:solidFill>
                <a:latin typeface="Comfortaa"/>
                <a:ea typeface="Comfortaa"/>
                <a:cs typeface="Comfortaa"/>
                <a:sym typeface="Comfortaa"/>
              </a:rPr>
              <a:t>Funcionalidades do MVP</a:t>
            </a:r>
            <a:endParaRPr b="0" i="0" sz="1550" u="none" cap="none" strike="noStrike"/>
          </a:p>
        </p:txBody>
      </p:sp>
      <p:sp>
        <p:nvSpPr>
          <p:cNvPr id="109" name="Google Shape;109;p4"/>
          <p:cNvSpPr/>
          <p:nvPr/>
        </p:nvSpPr>
        <p:spPr>
          <a:xfrm>
            <a:off x="1778437" y="5071824"/>
            <a:ext cx="12229505" cy="2845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400"/>
              <a:buFont typeface="Raleway Medium"/>
              <a:buNone/>
            </a:pPr>
            <a:r>
              <a:rPr b="0" i="0" lang="en-US" sz="14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Player básico, busca com filtros, criação/compartilhamento de playlists e recomendação automática.</a:t>
            </a:r>
            <a:endParaRPr b="0" i="0" sz="1400" u="none" cap="none" strike="noStrike"/>
          </a:p>
        </p:txBody>
      </p:sp>
      <p:pic>
        <p:nvPicPr>
          <p:cNvPr descr="preencoded.png" id="110" name="Google Shape;110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2459" y="5607487"/>
            <a:ext cx="889278" cy="106715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4"/>
          <p:cNvSpPr/>
          <p:nvPr/>
        </p:nvSpPr>
        <p:spPr>
          <a:xfrm>
            <a:off x="1778437" y="5785247"/>
            <a:ext cx="1976318" cy="247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258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50"/>
              <a:buFont typeface="Comfortaa"/>
              <a:buNone/>
            </a:pPr>
            <a:r>
              <a:rPr b="1" i="0" lang="en-US" sz="1550" u="none" cap="none" strike="noStrike">
                <a:solidFill>
                  <a:srgbClr val="D7D4CC"/>
                </a:solidFill>
                <a:latin typeface="Comfortaa"/>
                <a:ea typeface="Comfortaa"/>
                <a:cs typeface="Comfortaa"/>
                <a:sym typeface="Comfortaa"/>
              </a:rPr>
              <a:t>Testes e Ajustes</a:t>
            </a:r>
            <a:endParaRPr b="0" i="0" sz="1550" u="none" cap="none" strike="noStrike"/>
          </a:p>
        </p:txBody>
      </p:sp>
      <p:sp>
        <p:nvSpPr>
          <p:cNvPr id="112" name="Google Shape;112;p4"/>
          <p:cNvSpPr/>
          <p:nvPr/>
        </p:nvSpPr>
        <p:spPr>
          <a:xfrm>
            <a:off x="1778437" y="6138982"/>
            <a:ext cx="12229505" cy="2845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400"/>
              <a:buFont typeface="Raleway Medium"/>
              <a:buNone/>
            </a:pPr>
            <a:r>
              <a:rPr b="0" i="0" lang="en-US" sz="14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Testar funcionalidades, coletar feedback e ajustar problemas.</a:t>
            </a:r>
            <a:endParaRPr b="0" i="0" sz="1400" u="none" cap="none" strike="noStrike"/>
          </a:p>
        </p:txBody>
      </p:sp>
      <p:pic>
        <p:nvPicPr>
          <p:cNvPr descr="preencoded.png" id="113" name="Google Shape;113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22459" y="6674644"/>
            <a:ext cx="889278" cy="1067157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4"/>
          <p:cNvSpPr/>
          <p:nvPr/>
        </p:nvSpPr>
        <p:spPr>
          <a:xfrm>
            <a:off x="1778437" y="6852404"/>
            <a:ext cx="1976318" cy="247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258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50"/>
              <a:buFont typeface="Comfortaa"/>
              <a:buNone/>
            </a:pPr>
            <a:r>
              <a:rPr b="1" i="0" lang="en-US" sz="1550" u="none" cap="none" strike="noStrike">
                <a:solidFill>
                  <a:srgbClr val="D7D4CC"/>
                </a:solidFill>
                <a:latin typeface="Comfortaa"/>
                <a:ea typeface="Comfortaa"/>
                <a:cs typeface="Comfortaa"/>
                <a:sym typeface="Comfortaa"/>
              </a:rPr>
              <a:t>Lançamento</a:t>
            </a:r>
            <a:endParaRPr b="0" i="0" sz="1550" u="none" cap="none" strike="noStrike"/>
          </a:p>
        </p:txBody>
      </p:sp>
      <p:sp>
        <p:nvSpPr>
          <p:cNvPr id="115" name="Google Shape;115;p4"/>
          <p:cNvSpPr/>
          <p:nvPr/>
        </p:nvSpPr>
        <p:spPr>
          <a:xfrm>
            <a:off x="1778437" y="7206139"/>
            <a:ext cx="12229505" cy="2845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400"/>
              <a:buFont typeface="Raleway Medium"/>
              <a:buNone/>
            </a:pPr>
            <a:r>
              <a:rPr b="0" i="0" lang="en-US" sz="14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Publicação da plataforma e monitoramento pós-lançamento.</a:t>
            </a:r>
            <a:endParaRPr b="0" i="0" sz="1400" u="none" cap="none" strike="noStrik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/>
          <p:nvPr/>
        </p:nvSpPr>
        <p:spPr>
          <a:xfrm>
            <a:off x="769626" y="604600"/>
            <a:ext cx="137064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rgbClr val="FFE14D"/>
              </a:buClr>
              <a:buSzPts val="3800"/>
              <a:buFont typeface="Comfortaa"/>
              <a:buNone/>
            </a:pPr>
            <a:r>
              <a:rPr b="1" i="0" lang="en-US" sz="3800" u="none" cap="none" strike="noStrike">
                <a:solidFill>
                  <a:srgbClr val="FFE14D"/>
                </a:solidFill>
                <a:latin typeface="Comfortaa"/>
                <a:ea typeface="Comfortaa"/>
                <a:cs typeface="Comfortaa"/>
                <a:sym typeface="Comfortaa"/>
              </a:rPr>
              <a:t>Gestão de Requisitos, Comunicação e Riscos</a:t>
            </a:r>
            <a:endParaRPr b="0" i="0" sz="3800" u="none" cap="none" strike="noStrike"/>
          </a:p>
        </p:txBody>
      </p:sp>
      <p:pic>
        <p:nvPicPr>
          <p:cNvPr descr="preencoded.png" id="122" name="Google Shape;12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9620" y="1655088"/>
            <a:ext cx="4180523" cy="258365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5"/>
          <p:cNvSpPr/>
          <p:nvPr/>
        </p:nvSpPr>
        <p:spPr>
          <a:xfrm>
            <a:off x="769620" y="4513540"/>
            <a:ext cx="2500432" cy="305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900"/>
              <a:buFont typeface="Comfortaa"/>
              <a:buNone/>
            </a:pPr>
            <a:r>
              <a:rPr b="1" i="0" lang="en-US" sz="1900" u="none" cap="none" strike="noStrike">
                <a:solidFill>
                  <a:srgbClr val="D7D4CC"/>
                </a:solidFill>
                <a:latin typeface="Comfortaa"/>
                <a:ea typeface="Comfortaa"/>
                <a:cs typeface="Comfortaa"/>
                <a:sym typeface="Comfortaa"/>
              </a:rPr>
              <a:t>Plano de Requisitos</a:t>
            </a:r>
            <a:endParaRPr b="0" i="0" sz="1900" u="none" cap="none" strike="noStrike"/>
          </a:p>
        </p:txBody>
      </p:sp>
      <p:sp>
        <p:nvSpPr>
          <p:cNvPr id="124" name="Google Shape;124;p5"/>
          <p:cNvSpPr/>
          <p:nvPr/>
        </p:nvSpPr>
        <p:spPr>
          <a:xfrm>
            <a:off x="769620" y="4950857"/>
            <a:ext cx="4180523" cy="24628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764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700"/>
              <a:buFont typeface="Raleway Medium"/>
              <a:buNone/>
            </a:pPr>
            <a:r>
              <a:rPr b="0" i="0" lang="en-US" sz="17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Os requisitos serão descobertos (conversas com stakeholders), registrados (por meio do JIRA), priorizados (conforme instruções do Product Owner) e validados a cada sprint. Novas demandas são avaliadas em reuniões de planejamento.</a:t>
            </a:r>
            <a:endParaRPr b="0" i="0" sz="1700" u="none" cap="none" strike="noStrike"/>
          </a:p>
        </p:txBody>
      </p:sp>
      <p:pic>
        <p:nvPicPr>
          <p:cNvPr descr="preencoded.png" id="125" name="Google Shape;12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24939" y="1655088"/>
            <a:ext cx="4180523" cy="258365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5"/>
          <p:cNvSpPr/>
          <p:nvPr/>
        </p:nvSpPr>
        <p:spPr>
          <a:xfrm>
            <a:off x="5224939" y="4513540"/>
            <a:ext cx="2949416" cy="305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900"/>
              <a:buFont typeface="Comfortaa"/>
              <a:buNone/>
            </a:pPr>
            <a:r>
              <a:rPr b="1" i="0" lang="en-US" sz="1900" u="none" cap="none" strike="noStrike">
                <a:solidFill>
                  <a:srgbClr val="D7D4CC"/>
                </a:solidFill>
                <a:latin typeface="Comfortaa"/>
                <a:ea typeface="Comfortaa"/>
                <a:cs typeface="Comfortaa"/>
                <a:sym typeface="Comfortaa"/>
              </a:rPr>
              <a:t>Plano de Comunicação</a:t>
            </a:r>
            <a:endParaRPr b="0" i="0" sz="1900" u="none" cap="none" strike="noStrike"/>
          </a:p>
        </p:txBody>
      </p:sp>
      <p:sp>
        <p:nvSpPr>
          <p:cNvPr id="127" name="Google Shape;127;p5"/>
          <p:cNvSpPr/>
          <p:nvPr/>
        </p:nvSpPr>
        <p:spPr>
          <a:xfrm>
            <a:off x="5224939" y="4950857"/>
            <a:ext cx="4180523" cy="21109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764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700"/>
              <a:buFont typeface="Raleway Medium"/>
              <a:buNone/>
            </a:pPr>
            <a:r>
              <a:rPr b="0" i="0" lang="en-US" sz="17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Estabelece a comunicação da equipe via Slack (diário), JIRA (tarefas), reuniões semanais de acompanhamento e quinzenais (Sprint review/retrospective). Relatórios simplificados são enviados a líderes e investidores.</a:t>
            </a:r>
            <a:endParaRPr b="0" i="0" sz="1700" u="none" cap="none" strike="noStrike"/>
          </a:p>
        </p:txBody>
      </p:sp>
      <p:pic>
        <p:nvPicPr>
          <p:cNvPr descr="preencoded.png" id="128" name="Google Shape;128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680258" y="1655088"/>
            <a:ext cx="4180523" cy="258365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5"/>
          <p:cNvSpPr/>
          <p:nvPr/>
        </p:nvSpPr>
        <p:spPr>
          <a:xfrm>
            <a:off x="9680258" y="4513540"/>
            <a:ext cx="4180523" cy="6107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900"/>
              <a:buFont typeface="Comfortaa"/>
              <a:buNone/>
            </a:pPr>
            <a:r>
              <a:rPr b="1" i="0" lang="en-US" sz="1900" u="none" cap="none" strike="noStrike">
                <a:solidFill>
                  <a:srgbClr val="D7D4CC"/>
                </a:solidFill>
                <a:latin typeface="Comfortaa"/>
                <a:ea typeface="Comfortaa"/>
                <a:cs typeface="Comfortaa"/>
                <a:sym typeface="Comfortaa"/>
              </a:rPr>
              <a:t>Plano de Gerenciamento de Riscos</a:t>
            </a:r>
            <a:endParaRPr b="0" i="0" sz="1900" u="none" cap="none" strike="noStrike"/>
          </a:p>
        </p:txBody>
      </p:sp>
      <p:sp>
        <p:nvSpPr>
          <p:cNvPr id="130" name="Google Shape;130;p5"/>
          <p:cNvSpPr/>
          <p:nvPr/>
        </p:nvSpPr>
        <p:spPr>
          <a:xfrm>
            <a:off x="9680258" y="5256252"/>
            <a:ext cx="4180523" cy="24628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764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700"/>
              <a:buFont typeface="Raleway Medium"/>
              <a:buNone/>
            </a:pPr>
            <a:r>
              <a:rPr b="0" i="0" lang="en-US" sz="17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Identifica problemas potenciais e suas mitigações: atrasos (reduzir escopo), licenciamento (antecipar negociações), baixa adoção (divulgação e feedback), falhas no sistema (testes constantes) e integração social (testes de API e alternativa).</a:t>
            </a:r>
            <a:endParaRPr b="0" i="0" sz="1700" u="none" cap="none" strike="noStrik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/>
          <p:nvPr/>
        </p:nvSpPr>
        <p:spPr>
          <a:xfrm>
            <a:off x="625074" y="635550"/>
            <a:ext cx="133803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06"/>
              </a:lnSpc>
              <a:spcBef>
                <a:spcPts val="0"/>
              </a:spcBef>
              <a:spcAft>
                <a:spcPts val="0"/>
              </a:spcAft>
              <a:buClr>
                <a:srgbClr val="FFE14D"/>
              </a:buClr>
              <a:buSzPts val="3100"/>
              <a:buFont typeface="Comfortaa"/>
              <a:buNone/>
            </a:pPr>
            <a:r>
              <a:rPr b="1" i="0" lang="en-US" sz="3100" u="none" cap="none" strike="noStrike">
                <a:solidFill>
                  <a:srgbClr val="FFE14D"/>
                </a:solidFill>
                <a:latin typeface="Comfortaa"/>
                <a:ea typeface="Comfortaa"/>
                <a:cs typeface="Comfortaa"/>
                <a:sym typeface="Comfortaa"/>
              </a:rPr>
              <a:t>Planejamento dos Testes: Cronograma e Recursos</a:t>
            </a:r>
            <a:endParaRPr b="0" i="0" sz="3100" u="none" cap="none" strike="noStrike"/>
          </a:p>
        </p:txBody>
      </p:sp>
      <p:sp>
        <p:nvSpPr>
          <p:cNvPr id="137" name="Google Shape;137;p6"/>
          <p:cNvSpPr/>
          <p:nvPr/>
        </p:nvSpPr>
        <p:spPr>
          <a:xfrm>
            <a:off x="7303770" y="1488877"/>
            <a:ext cx="22860" cy="5332809"/>
          </a:xfrm>
          <a:prstGeom prst="roundRect">
            <a:avLst>
              <a:gd fmla="val 1172028" name="adj"/>
            </a:avLst>
          </a:prstGeom>
          <a:solidFill>
            <a:srgbClr val="5F5F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"/>
          <p:cNvSpPr/>
          <p:nvPr/>
        </p:nvSpPr>
        <p:spPr>
          <a:xfrm>
            <a:off x="6601361" y="1678305"/>
            <a:ext cx="535781" cy="22860"/>
          </a:xfrm>
          <a:prstGeom prst="roundRect">
            <a:avLst>
              <a:gd fmla="val 1172028" name="adj"/>
            </a:avLst>
          </a:prstGeom>
          <a:solidFill>
            <a:srgbClr val="5F5F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"/>
          <p:cNvSpPr/>
          <p:nvPr/>
        </p:nvSpPr>
        <p:spPr>
          <a:xfrm>
            <a:off x="7114282" y="1488877"/>
            <a:ext cx="401836" cy="401836"/>
          </a:xfrm>
          <a:prstGeom prst="roundRect">
            <a:avLst>
              <a:gd fmla="val 66675" name="adj"/>
            </a:avLst>
          </a:prstGeom>
          <a:solidFill>
            <a:srgbClr val="4646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"/>
          <p:cNvSpPr/>
          <p:nvPr/>
        </p:nvSpPr>
        <p:spPr>
          <a:xfrm>
            <a:off x="7196078" y="1540907"/>
            <a:ext cx="238125" cy="2976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850"/>
              <a:buFont typeface="Comfortaa"/>
              <a:buNone/>
            </a:pPr>
            <a:r>
              <a:rPr b="1" i="0" lang="en-US" sz="1850" u="none" cap="none" strike="noStrike">
                <a:solidFill>
                  <a:srgbClr val="D7D4CC"/>
                </a:solidFill>
                <a:latin typeface="Comfortaa"/>
                <a:ea typeface="Comfortaa"/>
                <a:cs typeface="Comfortaa"/>
                <a:sym typeface="Comfortaa"/>
              </a:rPr>
              <a:t>1</a:t>
            </a:r>
            <a:endParaRPr b="0" i="0" sz="1850" u="none" cap="none" strike="noStrike"/>
          </a:p>
        </p:txBody>
      </p:sp>
      <p:sp>
        <p:nvSpPr>
          <p:cNvPr id="141" name="Google Shape;141;p6"/>
          <p:cNvSpPr/>
          <p:nvPr/>
        </p:nvSpPr>
        <p:spPr>
          <a:xfrm>
            <a:off x="4437698" y="1550194"/>
            <a:ext cx="1984534" cy="2480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5806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50"/>
              <a:buFont typeface="Comfortaa"/>
              <a:buNone/>
            </a:pPr>
            <a:r>
              <a:rPr b="1" i="0" lang="en-US" sz="1550" u="none" cap="none" strike="noStrike">
                <a:solidFill>
                  <a:srgbClr val="D7D4CC"/>
                </a:solidFill>
                <a:latin typeface="Comfortaa"/>
                <a:ea typeface="Comfortaa"/>
                <a:cs typeface="Comfortaa"/>
                <a:sym typeface="Comfortaa"/>
              </a:rPr>
              <a:t>Sprints 1-2</a:t>
            </a:r>
            <a:endParaRPr b="0" i="0" sz="1550" u="none" cap="none" strike="noStrike"/>
          </a:p>
        </p:txBody>
      </p:sp>
      <p:sp>
        <p:nvSpPr>
          <p:cNvPr id="142" name="Google Shape;142;p6"/>
          <p:cNvSpPr/>
          <p:nvPr/>
        </p:nvSpPr>
        <p:spPr>
          <a:xfrm>
            <a:off x="625078" y="1905357"/>
            <a:ext cx="5797153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400"/>
              <a:buFont typeface="Raleway Medium"/>
              <a:buNone/>
            </a:pPr>
            <a:r>
              <a:rPr b="0" i="0" lang="en-US" sz="14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Definição de casos de teste, setup de ambiente, testes unitários para login/cadastro.</a:t>
            </a:r>
            <a:endParaRPr b="0" i="0" sz="1400" u="none" cap="none" strike="noStrike"/>
          </a:p>
        </p:txBody>
      </p:sp>
      <p:sp>
        <p:nvSpPr>
          <p:cNvPr id="143" name="Google Shape;143;p6"/>
          <p:cNvSpPr/>
          <p:nvPr/>
        </p:nvSpPr>
        <p:spPr>
          <a:xfrm>
            <a:off x="7493258" y="2749868"/>
            <a:ext cx="535781" cy="22860"/>
          </a:xfrm>
          <a:prstGeom prst="roundRect">
            <a:avLst>
              <a:gd fmla="val 1172028" name="adj"/>
            </a:avLst>
          </a:prstGeom>
          <a:solidFill>
            <a:srgbClr val="5F5F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"/>
          <p:cNvSpPr/>
          <p:nvPr/>
        </p:nvSpPr>
        <p:spPr>
          <a:xfrm>
            <a:off x="7114282" y="2560439"/>
            <a:ext cx="401836" cy="401836"/>
          </a:xfrm>
          <a:prstGeom prst="roundRect">
            <a:avLst>
              <a:gd fmla="val 66675" name="adj"/>
            </a:avLst>
          </a:prstGeom>
          <a:solidFill>
            <a:srgbClr val="4646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"/>
          <p:cNvSpPr/>
          <p:nvPr/>
        </p:nvSpPr>
        <p:spPr>
          <a:xfrm>
            <a:off x="7196078" y="2612469"/>
            <a:ext cx="238125" cy="2976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850"/>
              <a:buFont typeface="Comfortaa"/>
              <a:buNone/>
            </a:pPr>
            <a:r>
              <a:rPr b="1" i="0" lang="en-US" sz="1850" u="none" cap="none" strike="noStrike">
                <a:solidFill>
                  <a:srgbClr val="D7D4CC"/>
                </a:solidFill>
                <a:latin typeface="Comfortaa"/>
                <a:ea typeface="Comfortaa"/>
                <a:cs typeface="Comfortaa"/>
                <a:sym typeface="Comfortaa"/>
              </a:rPr>
              <a:t>2</a:t>
            </a:r>
            <a:endParaRPr b="0" i="0" sz="1850" u="none" cap="none" strike="noStrike"/>
          </a:p>
        </p:txBody>
      </p:sp>
      <p:sp>
        <p:nvSpPr>
          <p:cNvPr id="146" name="Google Shape;146;p6"/>
          <p:cNvSpPr/>
          <p:nvPr/>
        </p:nvSpPr>
        <p:spPr>
          <a:xfrm>
            <a:off x="8208169" y="2621756"/>
            <a:ext cx="1984534" cy="2480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06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50"/>
              <a:buFont typeface="Comfortaa"/>
              <a:buNone/>
            </a:pPr>
            <a:r>
              <a:rPr b="1" i="0" lang="en-US" sz="1550" u="none" cap="none" strike="noStrike">
                <a:solidFill>
                  <a:srgbClr val="D7D4CC"/>
                </a:solidFill>
                <a:latin typeface="Comfortaa"/>
                <a:ea typeface="Comfortaa"/>
                <a:cs typeface="Comfortaa"/>
                <a:sym typeface="Comfortaa"/>
              </a:rPr>
              <a:t>Sprints 3-4</a:t>
            </a:r>
            <a:endParaRPr b="0" i="0" sz="1550" u="none" cap="none" strike="noStrike"/>
          </a:p>
        </p:txBody>
      </p:sp>
      <p:sp>
        <p:nvSpPr>
          <p:cNvPr id="147" name="Google Shape;147;p6"/>
          <p:cNvSpPr/>
          <p:nvPr/>
        </p:nvSpPr>
        <p:spPr>
          <a:xfrm>
            <a:off x="8208169" y="2976920"/>
            <a:ext cx="5797153" cy="285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400"/>
              <a:buFont typeface="Raleway Medium"/>
              <a:buNone/>
            </a:pPr>
            <a:r>
              <a:rPr b="0" i="0" lang="en-US" sz="14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Testes unitários e de integração para player básico.</a:t>
            </a:r>
            <a:endParaRPr b="0" i="0" sz="1400" u="none" cap="none" strike="noStrike"/>
          </a:p>
        </p:txBody>
      </p:sp>
      <p:sp>
        <p:nvSpPr>
          <p:cNvPr id="148" name="Google Shape;148;p6"/>
          <p:cNvSpPr/>
          <p:nvPr/>
        </p:nvSpPr>
        <p:spPr>
          <a:xfrm>
            <a:off x="6601361" y="3673554"/>
            <a:ext cx="535781" cy="22860"/>
          </a:xfrm>
          <a:prstGeom prst="roundRect">
            <a:avLst>
              <a:gd fmla="val 1172028" name="adj"/>
            </a:avLst>
          </a:prstGeom>
          <a:solidFill>
            <a:srgbClr val="5F5F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6"/>
          <p:cNvSpPr/>
          <p:nvPr/>
        </p:nvSpPr>
        <p:spPr>
          <a:xfrm>
            <a:off x="7114282" y="3484126"/>
            <a:ext cx="401836" cy="401836"/>
          </a:xfrm>
          <a:prstGeom prst="roundRect">
            <a:avLst>
              <a:gd fmla="val 66675" name="adj"/>
            </a:avLst>
          </a:prstGeom>
          <a:solidFill>
            <a:srgbClr val="4646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6"/>
          <p:cNvSpPr/>
          <p:nvPr/>
        </p:nvSpPr>
        <p:spPr>
          <a:xfrm>
            <a:off x="7196078" y="3536156"/>
            <a:ext cx="238125" cy="2976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850"/>
              <a:buFont typeface="Comfortaa"/>
              <a:buNone/>
            </a:pPr>
            <a:r>
              <a:rPr b="1" i="0" lang="en-US" sz="1850" u="none" cap="none" strike="noStrike">
                <a:solidFill>
                  <a:srgbClr val="D7D4CC"/>
                </a:solidFill>
                <a:latin typeface="Comfortaa"/>
                <a:ea typeface="Comfortaa"/>
                <a:cs typeface="Comfortaa"/>
                <a:sym typeface="Comfortaa"/>
              </a:rPr>
              <a:t>3</a:t>
            </a:r>
            <a:endParaRPr b="0" i="0" sz="1850" u="none" cap="none" strike="noStrike"/>
          </a:p>
        </p:txBody>
      </p:sp>
      <p:sp>
        <p:nvSpPr>
          <p:cNvPr id="151" name="Google Shape;151;p6"/>
          <p:cNvSpPr/>
          <p:nvPr/>
        </p:nvSpPr>
        <p:spPr>
          <a:xfrm>
            <a:off x="4437698" y="3545443"/>
            <a:ext cx="1984534" cy="2480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5806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50"/>
              <a:buFont typeface="Comfortaa"/>
              <a:buNone/>
            </a:pPr>
            <a:r>
              <a:rPr b="1" i="0" lang="en-US" sz="1550" u="none" cap="none" strike="noStrike">
                <a:solidFill>
                  <a:srgbClr val="D7D4CC"/>
                </a:solidFill>
                <a:latin typeface="Comfortaa"/>
                <a:ea typeface="Comfortaa"/>
                <a:cs typeface="Comfortaa"/>
                <a:sym typeface="Comfortaa"/>
              </a:rPr>
              <a:t>Sprints 5-6</a:t>
            </a:r>
            <a:endParaRPr b="0" i="0" sz="1550" u="none" cap="none" strike="noStrike"/>
          </a:p>
        </p:txBody>
      </p:sp>
      <p:sp>
        <p:nvSpPr>
          <p:cNvPr id="152" name="Google Shape;152;p6"/>
          <p:cNvSpPr/>
          <p:nvPr/>
        </p:nvSpPr>
        <p:spPr>
          <a:xfrm>
            <a:off x="625078" y="3900607"/>
            <a:ext cx="5797153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400"/>
              <a:buFont typeface="Raleway Medium"/>
              <a:buNone/>
            </a:pPr>
            <a:r>
              <a:rPr b="0" i="0" lang="en-US" sz="14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Testes de busca, filtros, criação de playlists e recomendação automática.</a:t>
            </a:r>
            <a:endParaRPr b="0" i="0" sz="1400" u="none" cap="none" strike="noStrike"/>
          </a:p>
        </p:txBody>
      </p:sp>
      <p:sp>
        <p:nvSpPr>
          <p:cNvPr id="153" name="Google Shape;153;p6"/>
          <p:cNvSpPr/>
          <p:nvPr/>
        </p:nvSpPr>
        <p:spPr>
          <a:xfrm>
            <a:off x="7493258" y="4597241"/>
            <a:ext cx="535781" cy="22860"/>
          </a:xfrm>
          <a:prstGeom prst="roundRect">
            <a:avLst>
              <a:gd fmla="val 1172028" name="adj"/>
            </a:avLst>
          </a:prstGeom>
          <a:solidFill>
            <a:srgbClr val="5F5F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6"/>
          <p:cNvSpPr/>
          <p:nvPr/>
        </p:nvSpPr>
        <p:spPr>
          <a:xfrm>
            <a:off x="7114282" y="4407813"/>
            <a:ext cx="401836" cy="401836"/>
          </a:xfrm>
          <a:prstGeom prst="roundRect">
            <a:avLst>
              <a:gd fmla="val 66675" name="adj"/>
            </a:avLst>
          </a:prstGeom>
          <a:solidFill>
            <a:srgbClr val="4646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6"/>
          <p:cNvSpPr/>
          <p:nvPr/>
        </p:nvSpPr>
        <p:spPr>
          <a:xfrm>
            <a:off x="7196078" y="4459843"/>
            <a:ext cx="238125" cy="2976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850"/>
              <a:buFont typeface="Comfortaa"/>
              <a:buNone/>
            </a:pPr>
            <a:r>
              <a:rPr b="1" i="0" lang="en-US" sz="1850" u="none" cap="none" strike="noStrike">
                <a:solidFill>
                  <a:srgbClr val="D7D4CC"/>
                </a:solidFill>
                <a:latin typeface="Comfortaa"/>
                <a:ea typeface="Comfortaa"/>
                <a:cs typeface="Comfortaa"/>
                <a:sym typeface="Comfortaa"/>
              </a:rPr>
              <a:t>4</a:t>
            </a:r>
            <a:endParaRPr b="0" i="0" sz="1850" u="none" cap="none" strike="noStrike"/>
          </a:p>
        </p:txBody>
      </p:sp>
      <p:sp>
        <p:nvSpPr>
          <p:cNvPr id="156" name="Google Shape;156;p6"/>
          <p:cNvSpPr/>
          <p:nvPr/>
        </p:nvSpPr>
        <p:spPr>
          <a:xfrm>
            <a:off x="8208169" y="4469130"/>
            <a:ext cx="1984534" cy="2480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06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50"/>
              <a:buFont typeface="Comfortaa"/>
              <a:buNone/>
            </a:pPr>
            <a:r>
              <a:rPr b="1" i="0" lang="en-US" sz="1550" u="none" cap="none" strike="noStrike">
                <a:solidFill>
                  <a:srgbClr val="D7D4CC"/>
                </a:solidFill>
                <a:latin typeface="Comfortaa"/>
                <a:ea typeface="Comfortaa"/>
                <a:cs typeface="Comfortaa"/>
                <a:sym typeface="Comfortaa"/>
              </a:rPr>
              <a:t>Sprints 7-8</a:t>
            </a:r>
            <a:endParaRPr b="0" i="0" sz="1550" u="none" cap="none" strike="noStrike"/>
          </a:p>
        </p:txBody>
      </p:sp>
      <p:sp>
        <p:nvSpPr>
          <p:cNvPr id="157" name="Google Shape;157;p6"/>
          <p:cNvSpPr/>
          <p:nvPr/>
        </p:nvSpPr>
        <p:spPr>
          <a:xfrm>
            <a:off x="8208169" y="4824293"/>
            <a:ext cx="5797153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400"/>
              <a:buFont typeface="Raleway Medium"/>
              <a:buNone/>
            </a:pPr>
            <a:r>
              <a:rPr b="0" i="0" lang="en-US" sz="14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Testes de sistema (end-to-end), performance e usabilidade com usuários reais.</a:t>
            </a:r>
            <a:endParaRPr b="0" i="0" sz="1400" u="none" cap="none" strike="noStrike"/>
          </a:p>
        </p:txBody>
      </p:sp>
      <p:sp>
        <p:nvSpPr>
          <p:cNvPr id="158" name="Google Shape;158;p6"/>
          <p:cNvSpPr/>
          <p:nvPr/>
        </p:nvSpPr>
        <p:spPr>
          <a:xfrm>
            <a:off x="6601361" y="5520928"/>
            <a:ext cx="535781" cy="22860"/>
          </a:xfrm>
          <a:prstGeom prst="roundRect">
            <a:avLst>
              <a:gd fmla="val 1172028" name="adj"/>
            </a:avLst>
          </a:prstGeom>
          <a:solidFill>
            <a:srgbClr val="5F5F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6"/>
          <p:cNvSpPr/>
          <p:nvPr/>
        </p:nvSpPr>
        <p:spPr>
          <a:xfrm>
            <a:off x="7114282" y="5331500"/>
            <a:ext cx="401836" cy="401836"/>
          </a:xfrm>
          <a:prstGeom prst="roundRect">
            <a:avLst>
              <a:gd fmla="val 66675" name="adj"/>
            </a:avLst>
          </a:prstGeom>
          <a:solidFill>
            <a:srgbClr val="4646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6"/>
          <p:cNvSpPr/>
          <p:nvPr/>
        </p:nvSpPr>
        <p:spPr>
          <a:xfrm>
            <a:off x="7196078" y="5383530"/>
            <a:ext cx="238125" cy="2976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850"/>
              <a:buFont typeface="Comfortaa"/>
              <a:buNone/>
            </a:pPr>
            <a:r>
              <a:rPr b="1" i="0" lang="en-US" sz="1850" u="none" cap="none" strike="noStrike">
                <a:solidFill>
                  <a:srgbClr val="D7D4CC"/>
                </a:solidFill>
                <a:latin typeface="Comfortaa"/>
                <a:ea typeface="Comfortaa"/>
                <a:cs typeface="Comfortaa"/>
                <a:sym typeface="Comfortaa"/>
              </a:rPr>
              <a:t>5</a:t>
            </a:r>
            <a:endParaRPr b="0" i="0" sz="1850" u="none" cap="none" strike="noStrike"/>
          </a:p>
        </p:txBody>
      </p:sp>
      <p:sp>
        <p:nvSpPr>
          <p:cNvPr id="161" name="Google Shape;161;p6"/>
          <p:cNvSpPr/>
          <p:nvPr/>
        </p:nvSpPr>
        <p:spPr>
          <a:xfrm>
            <a:off x="4437698" y="5392817"/>
            <a:ext cx="1984534" cy="2480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5806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50"/>
              <a:buFont typeface="Comfortaa"/>
              <a:buNone/>
            </a:pPr>
            <a:r>
              <a:rPr b="1" i="0" lang="en-US" sz="1550" u="none" cap="none" strike="noStrike">
                <a:solidFill>
                  <a:srgbClr val="D7D4CC"/>
                </a:solidFill>
                <a:latin typeface="Comfortaa"/>
                <a:ea typeface="Comfortaa"/>
                <a:cs typeface="Comfortaa"/>
                <a:sym typeface="Comfortaa"/>
              </a:rPr>
              <a:t>Sprints 9-10</a:t>
            </a:r>
            <a:endParaRPr b="0" i="0" sz="1550" u="none" cap="none" strike="noStrike"/>
          </a:p>
        </p:txBody>
      </p:sp>
      <p:sp>
        <p:nvSpPr>
          <p:cNvPr id="162" name="Google Shape;162;p6"/>
          <p:cNvSpPr/>
          <p:nvPr/>
        </p:nvSpPr>
        <p:spPr>
          <a:xfrm>
            <a:off x="625078" y="5747980"/>
            <a:ext cx="5797153" cy="285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400"/>
              <a:buFont typeface="Raleway Medium"/>
              <a:buNone/>
            </a:pPr>
            <a:r>
              <a:rPr b="0" i="0" lang="en-US" sz="14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Validação final do MVP.</a:t>
            </a:r>
            <a:endParaRPr b="0" i="0" sz="1400" u="none" cap="none" strike="noStrike"/>
          </a:p>
        </p:txBody>
      </p:sp>
      <p:sp>
        <p:nvSpPr>
          <p:cNvPr id="163" name="Google Shape;163;p6"/>
          <p:cNvSpPr/>
          <p:nvPr/>
        </p:nvSpPr>
        <p:spPr>
          <a:xfrm>
            <a:off x="625078" y="7022544"/>
            <a:ext cx="13380244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400"/>
              <a:buFont typeface="Raleway Medium"/>
              <a:buNone/>
            </a:pPr>
            <a:r>
              <a:rPr b="0" i="0" lang="en-US" sz="14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 equipe de QA inclui Líder de QA, Analistas de Teste, Engenheiro de Testes Automatizados (Selenium, GitHub) e Analista de UX. Recursos tecnológicos abrangem Selenium, GitHub, JIRA, Confluence, ambientes de desenvolvimento/staging/produção e dispositivos de teste (navegadores, Android, iOS).</a:t>
            </a:r>
            <a:endParaRPr b="0" i="0" sz="1400" u="none" cap="none" strike="noStrik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"/>
          <p:cNvSpPr/>
          <p:nvPr/>
        </p:nvSpPr>
        <p:spPr>
          <a:xfrm>
            <a:off x="674853" y="777950"/>
            <a:ext cx="132807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373"/>
              </a:lnSpc>
              <a:spcBef>
                <a:spcPts val="0"/>
              </a:spcBef>
              <a:spcAft>
                <a:spcPts val="0"/>
              </a:spcAft>
              <a:buClr>
                <a:srgbClr val="FFE14D"/>
              </a:buClr>
              <a:buSzPts val="3350"/>
              <a:buFont typeface="Comfortaa"/>
              <a:buNone/>
            </a:pPr>
            <a:r>
              <a:rPr b="1" i="0" lang="en-US" sz="3350" u="none" cap="none" strike="noStrike">
                <a:solidFill>
                  <a:srgbClr val="FFE14D"/>
                </a:solidFill>
                <a:latin typeface="Comfortaa"/>
                <a:ea typeface="Comfortaa"/>
                <a:cs typeface="Comfortaa"/>
                <a:sym typeface="Comfortaa"/>
              </a:rPr>
              <a:t>Principais Casos de Teste e Roteiro</a:t>
            </a:r>
            <a:endParaRPr b="0" i="0" sz="3350" u="none" cap="none" strike="noStrike"/>
          </a:p>
        </p:txBody>
      </p:sp>
      <p:sp>
        <p:nvSpPr>
          <p:cNvPr id="170" name="Google Shape;170;p7"/>
          <p:cNvSpPr/>
          <p:nvPr/>
        </p:nvSpPr>
        <p:spPr>
          <a:xfrm>
            <a:off x="674846" y="1699141"/>
            <a:ext cx="13280708" cy="5752386"/>
          </a:xfrm>
          <a:prstGeom prst="roundRect">
            <a:avLst>
              <a:gd fmla="val 5029" name="adj"/>
            </a:avLst>
          </a:prstGeom>
          <a:noFill/>
          <a:ln cap="flat" cmpd="sng" w="9525">
            <a:solidFill>
              <a:srgbClr val="FFFFFF">
                <a:alpha val="23921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682466" y="1706761"/>
            <a:ext cx="13265468" cy="555069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7"/>
          <p:cNvSpPr/>
          <p:nvPr/>
        </p:nvSpPr>
        <p:spPr>
          <a:xfrm>
            <a:off x="875348" y="1829991"/>
            <a:ext cx="2263735" cy="308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00"/>
              <a:buFont typeface="Raleway Medium"/>
              <a:buNone/>
            </a:pPr>
            <a:r>
              <a:rPr b="0" i="0" lang="en-US" sz="15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ID</a:t>
            </a:r>
            <a:endParaRPr b="0" i="0" sz="1500" u="none" cap="none" strike="noStrike"/>
          </a:p>
        </p:txBody>
      </p:sp>
      <p:sp>
        <p:nvSpPr>
          <p:cNvPr id="173" name="Google Shape;173;p7"/>
          <p:cNvSpPr/>
          <p:nvPr/>
        </p:nvSpPr>
        <p:spPr>
          <a:xfrm>
            <a:off x="3532227" y="1829991"/>
            <a:ext cx="2259925" cy="308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00"/>
              <a:buFont typeface="Raleway Medium"/>
              <a:buNone/>
            </a:pPr>
            <a:r>
              <a:rPr b="0" i="0" lang="en-US" sz="15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Caso de Teste</a:t>
            </a:r>
            <a:endParaRPr b="0" i="0" sz="1500" u="none" cap="none" strike="noStrike"/>
          </a:p>
        </p:txBody>
      </p:sp>
      <p:sp>
        <p:nvSpPr>
          <p:cNvPr id="174" name="Google Shape;174;p7"/>
          <p:cNvSpPr/>
          <p:nvPr/>
        </p:nvSpPr>
        <p:spPr>
          <a:xfrm>
            <a:off x="6185297" y="1829991"/>
            <a:ext cx="2259925" cy="308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00"/>
              <a:buFont typeface="Raleway Medium"/>
              <a:buNone/>
            </a:pPr>
            <a:r>
              <a:rPr b="0" i="0" lang="en-US" sz="15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Entrada</a:t>
            </a:r>
            <a:endParaRPr b="0" i="0" sz="1500" u="none" cap="none" strike="noStrike"/>
          </a:p>
        </p:txBody>
      </p:sp>
      <p:sp>
        <p:nvSpPr>
          <p:cNvPr id="175" name="Google Shape;175;p7"/>
          <p:cNvSpPr/>
          <p:nvPr/>
        </p:nvSpPr>
        <p:spPr>
          <a:xfrm>
            <a:off x="8838367" y="1829991"/>
            <a:ext cx="2259925" cy="308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00"/>
              <a:buFont typeface="Raleway Medium"/>
              <a:buNone/>
            </a:pPr>
            <a:r>
              <a:rPr b="0" i="0" lang="en-US" sz="15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Resultado Esperado</a:t>
            </a:r>
            <a:endParaRPr b="0" i="0" sz="1500" u="none" cap="none" strike="noStrike"/>
          </a:p>
        </p:txBody>
      </p:sp>
      <p:sp>
        <p:nvSpPr>
          <p:cNvPr id="176" name="Google Shape;176;p7"/>
          <p:cNvSpPr/>
          <p:nvPr/>
        </p:nvSpPr>
        <p:spPr>
          <a:xfrm>
            <a:off x="11491436" y="1829991"/>
            <a:ext cx="2263735" cy="308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00"/>
              <a:buFont typeface="Raleway Medium"/>
              <a:buNone/>
            </a:pPr>
            <a:r>
              <a:rPr b="0" i="0" lang="en-US" sz="15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Tipo</a:t>
            </a:r>
            <a:endParaRPr b="0" i="0" sz="1500" u="none" cap="none" strike="noStrike"/>
          </a:p>
        </p:txBody>
      </p:sp>
      <p:sp>
        <p:nvSpPr>
          <p:cNvPr id="177" name="Google Shape;177;p7"/>
          <p:cNvSpPr/>
          <p:nvPr/>
        </p:nvSpPr>
        <p:spPr>
          <a:xfrm>
            <a:off x="682466" y="2261830"/>
            <a:ext cx="13265468" cy="863679"/>
          </a:xfrm>
          <a:prstGeom prst="rect">
            <a:avLst/>
          </a:prstGeom>
          <a:solidFill>
            <a:srgbClr val="000000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7"/>
          <p:cNvSpPr/>
          <p:nvPr/>
        </p:nvSpPr>
        <p:spPr>
          <a:xfrm>
            <a:off x="875348" y="2385060"/>
            <a:ext cx="2263735" cy="308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00"/>
              <a:buFont typeface="Raleway Medium"/>
              <a:buNone/>
            </a:pPr>
            <a:r>
              <a:rPr b="0" i="0" lang="en-US" sz="15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CT01</a:t>
            </a:r>
            <a:endParaRPr b="0" i="0" sz="1500" u="none" cap="none" strike="noStrike"/>
          </a:p>
        </p:txBody>
      </p:sp>
      <p:sp>
        <p:nvSpPr>
          <p:cNvPr id="179" name="Google Shape;179;p7"/>
          <p:cNvSpPr/>
          <p:nvPr/>
        </p:nvSpPr>
        <p:spPr>
          <a:xfrm>
            <a:off x="3532227" y="2385060"/>
            <a:ext cx="2259925" cy="617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00"/>
              <a:buFont typeface="Raleway Medium"/>
              <a:buNone/>
            </a:pPr>
            <a:r>
              <a:rPr b="0" i="0" lang="en-US" sz="15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Login com credenciais válidas</a:t>
            </a:r>
            <a:endParaRPr b="0" i="0" sz="1500" u="none" cap="none" strike="noStrike"/>
          </a:p>
        </p:txBody>
      </p:sp>
      <p:sp>
        <p:nvSpPr>
          <p:cNvPr id="180" name="Google Shape;180;p7"/>
          <p:cNvSpPr/>
          <p:nvPr/>
        </p:nvSpPr>
        <p:spPr>
          <a:xfrm>
            <a:off x="6185297" y="2385060"/>
            <a:ext cx="2259925" cy="308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00"/>
              <a:buFont typeface="Raleway Medium"/>
              <a:buNone/>
            </a:pPr>
            <a:r>
              <a:rPr b="0" i="0" lang="en-US" sz="15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Usuário e senha válidos</a:t>
            </a:r>
            <a:endParaRPr b="0" i="0" sz="1500" u="none" cap="none" strike="noStrike"/>
          </a:p>
        </p:txBody>
      </p:sp>
      <p:sp>
        <p:nvSpPr>
          <p:cNvPr id="181" name="Google Shape;181;p7"/>
          <p:cNvSpPr/>
          <p:nvPr/>
        </p:nvSpPr>
        <p:spPr>
          <a:xfrm>
            <a:off x="8838367" y="2385060"/>
            <a:ext cx="2259925" cy="617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00"/>
              <a:buFont typeface="Raleway Medium"/>
              <a:buNone/>
            </a:pPr>
            <a:r>
              <a:rPr b="0" i="0" lang="en-US" sz="15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Redireciona para tela inicial</a:t>
            </a:r>
            <a:endParaRPr b="0" i="0" sz="1500" u="none" cap="none" strike="noStrike"/>
          </a:p>
        </p:txBody>
      </p:sp>
      <p:sp>
        <p:nvSpPr>
          <p:cNvPr id="182" name="Google Shape;182;p7"/>
          <p:cNvSpPr/>
          <p:nvPr/>
        </p:nvSpPr>
        <p:spPr>
          <a:xfrm>
            <a:off x="11491436" y="2385060"/>
            <a:ext cx="2263735" cy="308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00"/>
              <a:buFont typeface="Raleway Medium"/>
              <a:buNone/>
            </a:pPr>
            <a:r>
              <a:rPr b="0" i="0" lang="en-US" sz="15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Funcional</a:t>
            </a:r>
            <a:endParaRPr b="0" i="0" sz="1500" u="none" cap="none" strike="noStrike"/>
          </a:p>
        </p:txBody>
      </p:sp>
      <p:sp>
        <p:nvSpPr>
          <p:cNvPr id="183" name="Google Shape;183;p7"/>
          <p:cNvSpPr/>
          <p:nvPr/>
        </p:nvSpPr>
        <p:spPr>
          <a:xfrm>
            <a:off x="682466" y="3125510"/>
            <a:ext cx="13265468" cy="863679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7"/>
          <p:cNvSpPr/>
          <p:nvPr/>
        </p:nvSpPr>
        <p:spPr>
          <a:xfrm>
            <a:off x="875348" y="3248739"/>
            <a:ext cx="2263735" cy="308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00"/>
              <a:buFont typeface="Raleway Medium"/>
              <a:buNone/>
            </a:pPr>
            <a:r>
              <a:rPr b="0" i="0" lang="en-US" sz="15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CT04</a:t>
            </a:r>
            <a:endParaRPr b="0" i="0" sz="1500" u="none" cap="none" strike="noStrike"/>
          </a:p>
        </p:txBody>
      </p:sp>
      <p:sp>
        <p:nvSpPr>
          <p:cNvPr id="185" name="Google Shape;185;p7"/>
          <p:cNvSpPr/>
          <p:nvPr/>
        </p:nvSpPr>
        <p:spPr>
          <a:xfrm>
            <a:off x="3532227" y="3248739"/>
            <a:ext cx="2259925" cy="617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00"/>
              <a:buFont typeface="Raleway Medium"/>
              <a:buNone/>
            </a:pPr>
            <a:r>
              <a:rPr b="0" i="0" lang="en-US" sz="15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Busca por música existente</a:t>
            </a:r>
            <a:endParaRPr b="0" i="0" sz="1500" u="none" cap="none" strike="noStrike"/>
          </a:p>
        </p:txBody>
      </p:sp>
      <p:sp>
        <p:nvSpPr>
          <p:cNvPr id="186" name="Google Shape;186;p7"/>
          <p:cNvSpPr/>
          <p:nvPr/>
        </p:nvSpPr>
        <p:spPr>
          <a:xfrm>
            <a:off x="6185297" y="3248739"/>
            <a:ext cx="2259925" cy="308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00"/>
              <a:buFont typeface="Raleway Medium"/>
              <a:buNone/>
            </a:pPr>
            <a:r>
              <a:rPr b="0" i="0" lang="en-US" sz="15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"Travis Scott"</a:t>
            </a:r>
            <a:endParaRPr b="0" i="0" sz="1500" u="none" cap="none" strike="noStrike"/>
          </a:p>
        </p:txBody>
      </p:sp>
      <p:sp>
        <p:nvSpPr>
          <p:cNvPr id="187" name="Google Shape;187;p7"/>
          <p:cNvSpPr/>
          <p:nvPr/>
        </p:nvSpPr>
        <p:spPr>
          <a:xfrm>
            <a:off x="8838367" y="3248739"/>
            <a:ext cx="2259925" cy="617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00"/>
              <a:buFont typeface="Raleway Medium"/>
              <a:buNone/>
            </a:pPr>
            <a:r>
              <a:rPr b="0" i="0" lang="en-US" sz="15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Lista com resultados relevantes</a:t>
            </a:r>
            <a:endParaRPr b="0" i="0" sz="1500" u="none" cap="none" strike="noStrike"/>
          </a:p>
        </p:txBody>
      </p:sp>
      <p:sp>
        <p:nvSpPr>
          <p:cNvPr id="188" name="Google Shape;188;p7"/>
          <p:cNvSpPr/>
          <p:nvPr/>
        </p:nvSpPr>
        <p:spPr>
          <a:xfrm>
            <a:off x="11491436" y="3248739"/>
            <a:ext cx="2263735" cy="308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00"/>
              <a:buFont typeface="Raleway Medium"/>
              <a:buNone/>
            </a:pPr>
            <a:r>
              <a:rPr b="0" i="0" lang="en-US" sz="15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Funcional</a:t>
            </a:r>
            <a:endParaRPr b="0" i="0" sz="1500" u="none" cap="none" strike="noStrike"/>
          </a:p>
        </p:txBody>
      </p:sp>
      <p:sp>
        <p:nvSpPr>
          <p:cNvPr id="189" name="Google Shape;189;p7"/>
          <p:cNvSpPr/>
          <p:nvPr/>
        </p:nvSpPr>
        <p:spPr>
          <a:xfrm>
            <a:off x="682466" y="3989189"/>
            <a:ext cx="13265468" cy="863679"/>
          </a:xfrm>
          <a:prstGeom prst="rect">
            <a:avLst/>
          </a:prstGeom>
          <a:solidFill>
            <a:srgbClr val="000000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7"/>
          <p:cNvSpPr/>
          <p:nvPr/>
        </p:nvSpPr>
        <p:spPr>
          <a:xfrm>
            <a:off x="875348" y="4112419"/>
            <a:ext cx="2263735" cy="308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00"/>
              <a:buFont typeface="Raleway Medium"/>
              <a:buNone/>
            </a:pPr>
            <a:r>
              <a:rPr b="0" i="0" lang="en-US" sz="15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CT06</a:t>
            </a:r>
            <a:endParaRPr b="0" i="0" sz="1500" u="none" cap="none" strike="noStrike"/>
          </a:p>
        </p:txBody>
      </p:sp>
      <p:sp>
        <p:nvSpPr>
          <p:cNvPr id="191" name="Google Shape;191;p7"/>
          <p:cNvSpPr/>
          <p:nvPr/>
        </p:nvSpPr>
        <p:spPr>
          <a:xfrm>
            <a:off x="3532227" y="4112419"/>
            <a:ext cx="2259925" cy="308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00"/>
              <a:buFont typeface="Raleway Medium"/>
              <a:buNone/>
            </a:pPr>
            <a:r>
              <a:rPr b="0" i="0" lang="en-US" sz="15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Criar nova playlist</a:t>
            </a:r>
            <a:endParaRPr b="0" i="0" sz="1500" u="none" cap="none" strike="noStrike"/>
          </a:p>
        </p:txBody>
      </p:sp>
      <p:sp>
        <p:nvSpPr>
          <p:cNvPr id="192" name="Google Shape;192;p7"/>
          <p:cNvSpPr/>
          <p:nvPr/>
        </p:nvSpPr>
        <p:spPr>
          <a:xfrm>
            <a:off x="6185297" y="4112419"/>
            <a:ext cx="2259925" cy="308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00"/>
              <a:buFont typeface="Raleway Medium"/>
              <a:buNone/>
            </a:pPr>
            <a:r>
              <a:rPr b="0" i="0" lang="en-US" sz="15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Nome da playlist</a:t>
            </a:r>
            <a:endParaRPr b="0" i="0" sz="1500" u="none" cap="none" strike="noStrike"/>
          </a:p>
        </p:txBody>
      </p:sp>
      <p:sp>
        <p:nvSpPr>
          <p:cNvPr id="193" name="Google Shape;193;p7"/>
          <p:cNvSpPr/>
          <p:nvPr/>
        </p:nvSpPr>
        <p:spPr>
          <a:xfrm>
            <a:off x="8838367" y="4112419"/>
            <a:ext cx="2259925" cy="617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00"/>
              <a:buFont typeface="Raleway Medium"/>
              <a:buNone/>
            </a:pPr>
            <a:r>
              <a:rPr b="0" i="0" lang="en-US" sz="15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Playlist criada com sucesso</a:t>
            </a:r>
            <a:endParaRPr b="0" i="0" sz="1500" u="none" cap="none" strike="noStrike"/>
          </a:p>
        </p:txBody>
      </p:sp>
      <p:sp>
        <p:nvSpPr>
          <p:cNvPr id="194" name="Google Shape;194;p7"/>
          <p:cNvSpPr/>
          <p:nvPr/>
        </p:nvSpPr>
        <p:spPr>
          <a:xfrm>
            <a:off x="11491436" y="4112419"/>
            <a:ext cx="2263735" cy="308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00"/>
              <a:buFont typeface="Raleway Medium"/>
              <a:buNone/>
            </a:pPr>
            <a:r>
              <a:rPr b="0" i="0" lang="en-US" sz="15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Funcional</a:t>
            </a:r>
            <a:endParaRPr b="0" i="0" sz="1500" u="none" cap="none" strike="noStrike"/>
          </a:p>
        </p:txBody>
      </p:sp>
      <p:sp>
        <p:nvSpPr>
          <p:cNvPr id="195" name="Google Shape;195;p7"/>
          <p:cNvSpPr/>
          <p:nvPr/>
        </p:nvSpPr>
        <p:spPr>
          <a:xfrm>
            <a:off x="682466" y="4852868"/>
            <a:ext cx="13265468" cy="863679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7"/>
          <p:cNvSpPr/>
          <p:nvPr/>
        </p:nvSpPr>
        <p:spPr>
          <a:xfrm>
            <a:off x="875348" y="4976098"/>
            <a:ext cx="2263735" cy="308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00"/>
              <a:buFont typeface="Raleway Medium"/>
              <a:buNone/>
            </a:pPr>
            <a:r>
              <a:rPr b="0" i="0" lang="en-US" sz="15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CT09</a:t>
            </a:r>
            <a:endParaRPr b="0" i="0" sz="1500" u="none" cap="none" strike="noStrike"/>
          </a:p>
        </p:txBody>
      </p:sp>
      <p:sp>
        <p:nvSpPr>
          <p:cNvPr id="197" name="Google Shape;197;p7"/>
          <p:cNvSpPr/>
          <p:nvPr/>
        </p:nvSpPr>
        <p:spPr>
          <a:xfrm>
            <a:off x="3532227" y="4976098"/>
            <a:ext cx="2259925" cy="308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00"/>
              <a:buFont typeface="Raleway Medium"/>
              <a:buNone/>
            </a:pPr>
            <a:r>
              <a:rPr b="0" i="0" lang="en-US" sz="15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Reproduzir música</a:t>
            </a:r>
            <a:endParaRPr b="0" i="0" sz="1500" u="none" cap="none" strike="noStrike"/>
          </a:p>
        </p:txBody>
      </p:sp>
      <p:sp>
        <p:nvSpPr>
          <p:cNvPr id="198" name="Google Shape;198;p7"/>
          <p:cNvSpPr/>
          <p:nvPr/>
        </p:nvSpPr>
        <p:spPr>
          <a:xfrm>
            <a:off x="6185297" y="4976098"/>
            <a:ext cx="2259925" cy="308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00"/>
              <a:buFont typeface="Raleway Medium"/>
              <a:buNone/>
            </a:pPr>
            <a:r>
              <a:rPr b="0" i="0" lang="en-US" sz="15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Selecionar música</a:t>
            </a:r>
            <a:endParaRPr b="0" i="0" sz="1500" u="none" cap="none" strike="noStrike"/>
          </a:p>
        </p:txBody>
      </p:sp>
      <p:sp>
        <p:nvSpPr>
          <p:cNvPr id="199" name="Google Shape;199;p7"/>
          <p:cNvSpPr/>
          <p:nvPr/>
        </p:nvSpPr>
        <p:spPr>
          <a:xfrm>
            <a:off x="8838367" y="4976098"/>
            <a:ext cx="2259925" cy="617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00"/>
              <a:buFont typeface="Raleway Medium"/>
              <a:buNone/>
            </a:pPr>
            <a:r>
              <a:rPr b="0" i="0" lang="en-US" sz="15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Reprodução inicia corretamente</a:t>
            </a:r>
            <a:endParaRPr b="0" i="0" sz="1500" u="none" cap="none" strike="noStrike"/>
          </a:p>
        </p:txBody>
      </p:sp>
      <p:sp>
        <p:nvSpPr>
          <p:cNvPr id="200" name="Google Shape;200;p7"/>
          <p:cNvSpPr/>
          <p:nvPr/>
        </p:nvSpPr>
        <p:spPr>
          <a:xfrm>
            <a:off x="11491436" y="4976098"/>
            <a:ext cx="2263735" cy="308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00"/>
              <a:buFont typeface="Raleway Medium"/>
              <a:buNone/>
            </a:pPr>
            <a:r>
              <a:rPr b="0" i="0" lang="en-US" sz="15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Integração</a:t>
            </a:r>
            <a:endParaRPr b="0" i="0" sz="1500" u="none" cap="none" strike="noStrike"/>
          </a:p>
        </p:txBody>
      </p:sp>
      <p:sp>
        <p:nvSpPr>
          <p:cNvPr id="201" name="Google Shape;201;p7"/>
          <p:cNvSpPr/>
          <p:nvPr/>
        </p:nvSpPr>
        <p:spPr>
          <a:xfrm>
            <a:off x="682466" y="5716548"/>
            <a:ext cx="13265468" cy="863679"/>
          </a:xfrm>
          <a:prstGeom prst="rect">
            <a:avLst/>
          </a:prstGeom>
          <a:solidFill>
            <a:srgbClr val="000000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7"/>
          <p:cNvSpPr/>
          <p:nvPr/>
        </p:nvSpPr>
        <p:spPr>
          <a:xfrm>
            <a:off x="875348" y="5839778"/>
            <a:ext cx="2263735" cy="308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00"/>
              <a:buFont typeface="Raleway Medium"/>
              <a:buNone/>
            </a:pPr>
            <a:r>
              <a:rPr b="0" i="0" lang="en-US" sz="15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CT12</a:t>
            </a:r>
            <a:endParaRPr b="0" i="0" sz="1500" u="none" cap="none" strike="noStrike"/>
          </a:p>
        </p:txBody>
      </p:sp>
      <p:sp>
        <p:nvSpPr>
          <p:cNvPr id="203" name="Google Shape;203;p7"/>
          <p:cNvSpPr/>
          <p:nvPr/>
        </p:nvSpPr>
        <p:spPr>
          <a:xfrm>
            <a:off x="3532227" y="5839778"/>
            <a:ext cx="2259925" cy="617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00"/>
              <a:buFont typeface="Raleway Medium"/>
              <a:buNone/>
            </a:pPr>
            <a:r>
              <a:rPr b="0" i="0" lang="en-US" sz="15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Recomendação com base em histórico</a:t>
            </a:r>
            <a:endParaRPr b="0" i="0" sz="1500" u="none" cap="none" strike="noStrike"/>
          </a:p>
        </p:txBody>
      </p:sp>
      <p:sp>
        <p:nvSpPr>
          <p:cNvPr id="204" name="Google Shape;204;p7"/>
          <p:cNvSpPr/>
          <p:nvPr/>
        </p:nvSpPr>
        <p:spPr>
          <a:xfrm>
            <a:off x="6185297" y="5839778"/>
            <a:ext cx="2259925" cy="308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00"/>
              <a:buFont typeface="Raleway Medium"/>
              <a:buNone/>
            </a:pPr>
            <a:r>
              <a:rPr b="0" i="0" lang="en-US" sz="15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Histórico de audições</a:t>
            </a:r>
            <a:endParaRPr b="0" i="0" sz="1500" u="none" cap="none" strike="noStrike"/>
          </a:p>
        </p:txBody>
      </p:sp>
      <p:sp>
        <p:nvSpPr>
          <p:cNvPr id="205" name="Google Shape;205;p7"/>
          <p:cNvSpPr/>
          <p:nvPr/>
        </p:nvSpPr>
        <p:spPr>
          <a:xfrm>
            <a:off x="8838367" y="5839778"/>
            <a:ext cx="2259925" cy="617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00"/>
              <a:buFont typeface="Raleway Medium"/>
              <a:buNone/>
            </a:pPr>
            <a:r>
              <a:rPr b="0" i="0" lang="en-US" sz="15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Lista personalizada de músicas</a:t>
            </a:r>
            <a:endParaRPr b="0" i="0" sz="1500" u="none" cap="none" strike="noStrike"/>
          </a:p>
        </p:txBody>
      </p:sp>
      <p:sp>
        <p:nvSpPr>
          <p:cNvPr id="206" name="Google Shape;206;p7"/>
          <p:cNvSpPr/>
          <p:nvPr/>
        </p:nvSpPr>
        <p:spPr>
          <a:xfrm>
            <a:off x="11491436" y="5839778"/>
            <a:ext cx="2263735" cy="308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00"/>
              <a:buFont typeface="Raleway Medium"/>
              <a:buNone/>
            </a:pPr>
            <a:r>
              <a:rPr b="0" i="0" lang="en-US" sz="15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Funcional</a:t>
            </a:r>
            <a:endParaRPr b="0" i="0" sz="1500" u="none" cap="none" strike="noStrike"/>
          </a:p>
        </p:txBody>
      </p:sp>
      <p:sp>
        <p:nvSpPr>
          <p:cNvPr id="207" name="Google Shape;207;p7"/>
          <p:cNvSpPr/>
          <p:nvPr/>
        </p:nvSpPr>
        <p:spPr>
          <a:xfrm>
            <a:off x="682466" y="6580227"/>
            <a:ext cx="13265468" cy="863679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7"/>
          <p:cNvSpPr/>
          <p:nvPr/>
        </p:nvSpPr>
        <p:spPr>
          <a:xfrm>
            <a:off x="875348" y="6703457"/>
            <a:ext cx="2263735" cy="308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00"/>
              <a:buFont typeface="Raleway Medium"/>
              <a:buNone/>
            </a:pPr>
            <a:r>
              <a:rPr b="0" i="0" lang="en-US" sz="15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CT15</a:t>
            </a:r>
            <a:endParaRPr b="0" i="0" sz="1500" u="none" cap="none" strike="noStrike"/>
          </a:p>
        </p:txBody>
      </p:sp>
      <p:sp>
        <p:nvSpPr>
          <p:cNvPr id="209" name="Google Shape;209;p7"/>
          <p:cNvSpPr/>
          <p:nvPr/>
        </p:nvSpPr>
        <p:spPr>
          <a:xfrm>
            <a:off x="3532227" y="6703457"/>
            <a:ext cx="2259925" cy="308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00"/>
              <a:buFont typeface="Raleway Medium"/>
              <a:buNone/>
            </a:pPr>
            <a:r>
              <a:rPr b="0" i="0" lang="en-US" sz="15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Logout do sistema</a:t>
            </a:r>
            <a:endParaRPr b="0" i="0" sz="1500" u="none" cap="none" strike="noStrike"/>
          </a:p>
        </p:txBody>
      </p:sp>
      <p:sp>
        <p:nvSpPr>
          <p:cNvPr id="210" name="Google Shape;210;p7"/>
          <p:cNvSpPr/>
          <p:nvPr/>
        </p:nvSpPr>
        <p:spPr>
          <a:xfrm>
            <a:off x="6185297" y="6703457"/>
            <a:ext cx="2259925" cy="617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00"/>
              <a:buFont typeface="Raleway Medium"/>
              <a:buNone/>
            </a:pPr>
            <a:r>
              <a:rPr b="0" i="0" lang="en-US" sz="15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Pressionar o botão de "logout"</a:t>
            </a:r>
            <a:endParaRPr b="0" i="0" sz="1500" u="none" cap="none" strike="noStrike"/>
          </a:p>
        </p:txBody>
      </p:sp>
      <p:sp>
        <p:nvSpPr>
          <p:cNvPr id="211" name="Google Shape;211;p7"/>
          <p:cNvSpPr/>
          <p:nvPr/>
        </p:nvSpPr>
        <p:spPr>
          <a:xfrm>
            <a:off x="8838367" y="6703457"/>
            <a:ext cx="2259925" cy="617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00"/>
              <a:buFont typeface="Raleway Medium"/>
              <a:buNone/>
            </a:pPr>
            <a:r>
              <a:rPr b="0" i="0" lang="en-US" sz="15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Usuário é deslogado e redirecionado para login</a:t>
            </a:r>
            <a:endParaRPr b="0" i="0" sz="1500" u="none" cap="none" strike="noStrike"/>
          </a:p>
        </p:txBody>
      </p:sp>
      <p:sp>
        <p:nvSpPr>
          <p:cNvPr id="212" name="Google Shape;212;p7"/>
          <p:cNvSpPr/>
          <p:nvPr/>
        </p:nvSpPr>
        <p:spPr>
          <a:xfrm>
            <a:off x="11491436" y="6703457"/>
            <a:ext cx="2263735" cy="308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00"/>
              <a:buFont typeface="Raleway Medium"/>
              <a:buNone/>
            </a:pPr>
            <a:r>
              <a:rPr b="0" i="0" lang="en-US" sz="15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Funcional</a:t>
            </a:r>
            <a:endParaRPr b="0" i="0" sz="1500" u="none" cap="none" strike="noStrik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"/>
          <p:cNvSpPr/>
          <p:nvPr/>
        </p:nvSpPr>
        <p:spPr>
          <a:xfrm>
            <a:off x="758550" y="763300"/>
            <a:ext cx="138720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333"/>
              </a:lnSpc>
              <a:spcBef>
                <a:spcPts val="0"/>
              </a:spcBef>
              <a:spcAft>
                <a:spcPts val="0"/>
              </a:spcAft>
              <a:buClr>
                <a:srgbClr val="FFE14D"/>
              </a:buClr>
              <a:buSzPts val="3750"/>
              <a:buFont typeface="Comfortaa"/>
              <a:buNone/>
            </a:pPr>
            <a:r>
              <a:rPr b="1" i="0" lang="en-US" sz="3750" u="none" cap="none" strike="noStrike">
                <a:solidFill>
                  <a:srgbClr val="FFE14D"/>
                </a:solidFill>
                <a:latin typeface="Comfortaa"/>
                <a:ea typeface="Comfortaa"/>
                <a:cs typeface="Comfortaa"/>
                <a:sym typeface="Comfortaa"/>
              </a:rPr>
              <a:t>Execução do Projeto: Documentação e Qualidade</a:t>
            </a:r>
            <a:endParaRPr b="0" i="0" sz="3750" u="none" cap="none" strike="noStrike"/>
          </a:p>
        </p:txBody>
      </p:sp>
      <p:pic>
        <p:nvPicPr>
          <p:cNvPr descr="preencoded.png" id="219" name="Google Shape;21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547" y="1836777"/>
            <a:ext cx="541853" cy="541853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8"/>
          <p:cNvSpPr/>
          <p:nvPr/>
        </p:nvSpPr>
        <p:spPr>
          <a:xfrm>
            <a:off x="1517094" y="1927503"/>
            <a:ext cx="2746891" cy="300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027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850"/>
              <a:buFont typeface="Comfortaa"/>
              <a:buNone/>
            </a:pPr>
            <a:r>
              <a:rPr b="1" i="0" lang="en-US" sz="1850" u="none" cap="none" strike="noStrike">
                <a:solidFill>
                  <a:srgbClr val="D7D4CC"/>
                </a:solidFill>
                <a:latin typeface="Comfortaa"/>
                <a:ea typeface="Comfortaa"/>
                <a:cs typeface="Comfortaa"/>
                <a:sym typeface="Comfortaa"/>
              </a:rPr>
              <a:t>Documentos Técnicos</a:t>
            </a:r>
            <a:endParaRPr b="0" i="0" sz="1850" u="none" cap="none" strike="noStrike"/>
          </a:p>
        </p:txBody>
      </p:sp>
      <p:sp>
        <p:nvSpPr>
          <p:cNvPr id="221" name="Google Shape;221;p8"/>
          <p:cNvSpPr/>
          <p:nvPr/>
        </p:nvSpPr>
        <p:spPr>
          <a:xfrm>
            <a:off x="1517094" y="2358509"/>
            <a:ext cx="12354758" cy="1040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700"/>
              <a:buFont typeface="Raleway Medium"/>
              <a:buNone/>
            </a:pPr>
            <a:r>
              <a:rPr b="0" i="0" lang="en-US" sz="17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Incluem requisitos funcionais (streaming, playlists, recomendações) e não funcionais (latência, disponibilidade, compatibilidade multi-plataforma). A arquitetura de microsserviços com Python/Java no backend e React no frontend, além de APIs RESTful, garante escalabilidade e segurança via OAuth 2.0 e HTTPS.</a:t>
            </a:r>
            <a:endParaRPr b="0" i="0" sz="1700" u="none" cap="none" strike="noStrike"/>
          </a:p>
        </p:txBody>
      </p:sp>
      <p:pic>
        <p:nvPicPr>
          <p:cNvPr descr="preencoded.png" id="222" name="Google Shape;22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8547" y="3870365"/>
            <a:ext cx="541853" cy="541853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8"/>
          <p:cNvSpPr/>
          <p:nvPr/>
        </p:nvSpPr>
        <p:spPr>
          <a:xfrm>
            <a:off x="1517094" y="3961090"/>
            <a:ext cx="2507933" cy="300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027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850"/>
              <a:buFont typeface="Comfortaa"/>
              <a:buNone/>
            </a:pPr>
            <a:r>
              <a:rPr b="1" i="0" lang="en-US" sz="1850" u="none" cap="none" strike="noStrike">
                <a:solidFill>
                  <a:srgbClr val="D7D4CC"/>
                </a:solidFill>
                <a:latin typeface="Comfortaa"/>
                <a:ea typeface="Comfortaa"/>
                <a:cs typeface="Comfortaa"/>
                <a:sym typeface="Comfortaa"/>
              </a:rPr>
              <a:t>Plano de Qualidade</a:t>
            </a:r>
            <a:endParaRPr b="0" i="0" sz="1850" u="none" cap="none" strike="noStrike"/>
          </a:p>
        </p:txBody>
      </p:sp>
      <p:sp>
        <p:nvSpPr>
          <p:cNvPr id="224" name="Google Shape;224;p8"/>
          <p:cNvSpPr/>
          <p:nvPr/>
        </p:nvSpPr>
        <p:spPr>
          <a:xfrm>
            <a:off x="1517094" y="4392097"/>
            <a:ext cx="12354758" cy="1040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700"/>
              <a:buFont typeface="Raleway Medium"/>
              <a:buNone/>
            </a:pPr>
            <a:r>
              <a:rPr b="0" i="0" lang="en-US" sz="17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Interface intuitiva, desempenho eficiente e 99,9% de disponibilidade. Critérios de aceitação incluem 95% de cobertura em testes unitários. Processos de teste (unitários, integração, stress, usabilidade) e ferramentas (Selenium, GitHub CI/CD) garantem estabilidade e correções rápidas.</a:t>
            </a:r>
            <a:endParaRPr b="0" i="0" sz="1700" u="none" cap="none" strike="noStrike"/>
          </a:p>
        </p:txBody>
      </p:sp>
      <p:pic>
        <p:nvPicPr>
          <p:cNvPr descr="preencoded.png" id="225" name="Google Shape;225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8547" y="5903952"/>
            <a:ext cx="541853" cy="541853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8"/>
          <p:cNvSpPr/>
          <p:nvPr/>
        </p:nvSpPr>
        <p:spPr>
          <a:xfrm>
            <a:off x="1517094" y="5994678"/>
            <a:ext cx="2408396" cy="300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027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850"/>
              <a:buFont typeface="Comfortaa"/>
              <a:buNone/>
            </a:pPr>
            <a:r>
              <a:rPr b="1" i="0" lang="en-US" sz="1850" u="none" cap="none" strike="noStrike">
                <a:solidFill>
                  <a:srgbClr val="D7D4CC"/>
                </a:solidFill>
                <a:latin typeface="Comfortaa"/>
                <a:ea typeface="Comfortaa"/>
                <a:cs typeface="Comfortaa"/>
                <a:sym typeface="Comfortaa"/>
              </a:rPr>
              <a:t>Plano de RH</a:t>
            </a:r>
            <a:endParaRPr b="0" i="0" sz="1850" u="none" cap="none" strike="noStrike"/>
          </a:p>
        </p:txBody>
      </p:sp>
      <p:sp>
        <p:nvSpPr>
          <p:cNvPr id="227" name="Google Shape;227;p8"/>
          <p:cNvSpPr/>
          <p:nvPr/>
        </p:nvSpPr>
        <p:spPr>
          <a:xfrm>
            <a:off x="1517094" y="6425684"/>
            <a:ext cx="12354758" cy="1040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700"/>
              <a:buFont typeface="Raleway Medium"/>
              <a:buNone/>
            </a:pPr>
            <a:r>
              <a:rPr b="0" i="0" lang="en-US" sz="17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Gerente de projeto supervisiona, equipes divididas em squads por funcionalidade (streaming, perfis, QA, DevOps). Alocação flexível, treinamentos mensais em novas tecnologias e comunicação via Slack/Jira garantem agilidade e integração técnica.</a:t>
            </a:r>
            <a:endParaRPr b="0" i="0" sz="1700" u="none" cap="none" strike="noStrik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"/>
          <p:cNvSpPr/>
          <p:nvPr/>
        </p:nvSpPr>
        <p:spPr>
          <a:xfrm>
            <a:off x="699976" y="1068950"/>
            <a:ext cx="139305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086"/>
              </a:lnSpc>
              <a:spcBef>
                <a:spcPts val="0"/>
              </a:spcBef>
              <a:spcAft>
                <a:spcPts val="0"/>
              </a:spcAft>
              <a:buClr>
                <a:srgbClr val="FFE14D"/>
              </a:buClr>
              <a:buSzPts val="3450"/>
              <a:buFont typeface="Comfortaa"/>
              <a:buNone/>
            </a:pPr>
            <a:r>
              <a:rPr b="1" i="0" lang="en-US" sz="3450" u="none" cap="none" strike="noStrike">
                <a:solidFill>
                  <a:srgbClr val="FFE14D"/>
                </a:solidFill>
                <a:latin typeface="Comfortaa"/>
                <a:ea typeface="Comfortaa"/>
                <a:cs typeface="Comfortaa"/>
                <a:sym typeface="Comfortaa"/>
              </a:rPr>
              <a:t>Monitoramento e Controle: Relatórios e Rastreabilidade</a:t>
            </a:r>
            <a:endParaRPr b="0" i="0" sz="3450" u="none" cap="none" strike="noStrike"/>
          </a:p>
        </p:txBody>
      </p:sp>
      <p:pic>
        <p:nvPicPr>
          <p:cNvPr descr="preencoded.png" id="234" name="Google Shape;23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968" y="2024420"/>
            <a:ext cx="3120152" cy="1928336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9"/>
          <p:cNvSpPr/>
          <p:nvPr/>
        </p:nvSpPr>
        <p:spPr>
          <a:xfrm>
            <a:off x="699968" y="4202668"/>
            <a:ext cx="2763203" cy="2776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47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700"/>
              <a:buFont typeface="Comfortaa"/>
              <a:buNone/>
            </a:pPr>
            <a:r>
              <a:rPr b="1" i="0" lang="en-US" sz="1700" u="none" cap="none" strike="noStrike">
                <a:solidFill>
                  <a:srgbClr val="D7D4CC"/>
                </a:solidFill>
                <a:latin typeface="Comfortaa"/>
                <a:ea typeface="Comfortaa"/>
                <a:cs typeface="Comfortaa"/>
                <a:sym typeface="Comfortaa"/>
              </a:rPr>
              <a:t>Relatórios de Progresso</a:t>
            </a:r>
            <a:endParaRPr b="0" i="0" sz="1700" u="none" cap="none" strike="noStrike"/>
          </a:p>
        </p:txBody>
      </p:sp>
      <p:sp>
        <p:nvSpPr>
          <p:cNvPr id="236" name="Google Shape;236;p9"/>
          <p:cNvSpPr/>
          <p:nvPr/>
        </p:nvSpPr>
        <p:spPr>
          <a:xfrm>
            <a:off x="699968" y="4600218"/>
            <a:ext cx="3120152" cy="2560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50"/>
              <a:buFont typeface="Raleway Medium"/>
              <a:buNone/>
            </a:pPr>
            <a:r>
              <a:rPr b="0" i="0" lang="en-US" sz="155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Fornecem uma visão clara do status das atividades, recursos e desafios, detalhando o avanço, controle de qualidade, cronograma, orçamento e gestão de riscos, garantindo transparência e alinhamento com os objetivos.</a:t>
            </a:r>
            <a:endParaRPr b="0" i="0" sz="1550" u="none" cap="none" strike="noStrike"/>
          </a:p>
        </p:txBody>
      </p:sp>
      <p:pic>
        <p:nvPicPr>
          <p:cNvPr descr="preencoded.png" id="237" name="Google Shape;23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70033" y="2024420"/>
            <a:ext cx="3120152" cy="1928336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9"/>
          <p:cNvSpPr/>
          <p:nvPr/>
        </p:nvSpPr>
        <p:spPr>
          <a:xfrm>
            <a:off x="4070033" y="4202668"/>
            <a:ext cx="3016687" cy="2776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47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700"/>
              <a:buFont typeface="Comfortaa"/>
              <a:buNone/>
            </a:pPr>
            <a:r>
              <a:rPr b="1" i="0" lang="en-US" sz="1700" u="none" cap="none" strike="noStrike">
                <a:solidFill>
                  <a:srgbClr val="D7D4CC"/>
                </a:solidFill>
                <a:latin typeface="Comfortaa"/>
                <a:ea typeface="Comfortaa"/>
                <a:cs typeface="Comfortaa"/>
                <a:sym typeface="Comfortaa"/>
              </a:rPr>
              <a:t>Matriz de Rastreabilidade</a:t>
            </a:r>
            <a:endParaRPr b="0" i="0" sz="1700" u="none" cap="none" strike="noStrike"/>
          </a:p>
        </p:txBody>
      </p:sp>
      <p:sp>
        <p:nvSpPr>
          <p:cNvPr id="239" name="Google Shape;239;p9"/>
          <p:cNvSpPr/>
          <p:nvPr/>
        </p:nvSpPr>
        <p:spPr>
          <a:xfrm>
            <a:off x="4070033" y="4600218"/>
            <a:ext cx="3120152" cy="2560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50"/>
              <a:buFont typeface="Raleway Medium"/>
              <a:buNone/>
            </a:pPr>
            <a:r>
              <a:rPr b="0" i="0" lang="en-US" sz="155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Permite acompanhar requisitos da origem à entrega, registrando funcionalidade, teste, status e responsável. Garante que nenhum item essencial seja perdido, facilitando respostas rápidas a mudanças e a qualidade do produto.</a:t>
            </a:r>
            <a:endParaRPr b="0" i="0" sz="1550" u="none" cap="none" strike="noStrike"/>
          </a:p>
        </p:txBody>
      </p:sp>
      <p:pic>
        <p:nvPicPr>
          <p:cNvPr descr="preencoded.png" id="240" name="Google Shape;240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40097" y="2024420"/>
            <a:ext cx="3120152" cy="1928336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9"/>
          <p:cNvSpPr/>
          <p:nvPr/>
        </p:nvSpPr>
        <p:spPr>
          <a:xfrm>
            <a:off x="7440097" y="4202668"/>
            <a:ext cx="2657237" cy="2776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47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700"/>
              <a:buFont typeface="Comfortaa"/>
              <a:buNone/>
            </a:pPr>
            <a:r>
              <a:rPr b="1" i="0" lang="en-US" sz="1700" u="none" cap="none" strike="noStrike">
                <a:solidFill>
                  <a:srgbClr val="D7D4CC"/>
                </a:solidFill>
                <a:latin typeface="Comfortaa"/>
                <a:ea typeface="Comfortaa"/>
                <a:cs typeface="Comfortaa"/>
                <a:sym typeface="Comfortaa"/>
              </a:rPr>
              <a:t>Controle de Mudanças</a:t>
            </a:r>
            <a:endParaRPr b="0" i="0" sz="1700" u="none" cap="none" strike="noStrike"/>
          </a:p>
        </p:txBody>
      </p:sp>
      <p:sp>
        <p:nvSpPr>
          <p:cNvPr id="242" name="Google Shape;242;p9"/>
          <p:cNvSpPr/>
          <p:nvPr/>
        </p:nvSpPr>
        <p:spPr>
          <a:xfrm>
            <a:off x="7440097" y="4600218"/>
            <a:ext cx="3120152" cy="1280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50"/>
              <a:buFont typeface="Raleway Medium"/>
              <a:buNone/>
            </a:pPr>
            <a:r>
              <a:rPr b="0" i="0" lang="en-US" sz="155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Solicitações são registradas no JIRA, analisadas por impacto e aprovadas em Sprint Plannings ou Comitê de Mudanças.</a:t>
            </a:r>
            <a:endParaRPr b="0" i="0" sz="1550" u="none" cap="none" strike="noStrike"/>
          </a:p>
        </p:txBody>
      </p:sp>
      <p:pic>
        <p:nvPicPr>
          <p:cNvPr descr="preencoded.png" id="243" name="Google Shape;243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810161" y="2024420"/>
            <a:ext cx="3120271" cy="192845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9"/>
          <p:cNvSpPr/>
          <p:nvPr/>
        </p:nvSpPr>
        <p:spPr>
          <a:xfrm>
            <a:off x="10810161" y="4202787"/>
            <a:ext cx="2800707" cy="2776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47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700"/>
              <a:buFont typeface="Comfortaa"/>
              <a:buNone/>
            </a:pPr>
            <a:r>
              <a:rPr b="1" i="0" lang="en-US" sz="1700" u="none" cap="none" strike="noStrike">
                <a:solidFill>
                  <a:srgbClr val="D7D4CC"/>
                </a:solidFill>
                <a:latin typeface="Comfortaa"/>
                <a:ea typeface="Comfortaa"/>
                <a:cs typeface="Comfortaa"/>
                <a:sym typeface="Comfortaa"/>
              </a:rPr>
              <a:t>Análise de Desempenho</a:t>
            </a:r>
            <a:endParaRPr b="0" i="0" sz="1700" u="none" cap="none" strike="noStrike"/>
          </a:p>
        </p:txBody>
      </p:sp>
      <p:sp>
        <p:nvSpPr>
          <p:cNvPr id="245" name="Google Shape;245;p9"/>
          <p:cNvSpPr/>
          <p:nvPr/>
        </p:nvSpPr>
        <p:spPr>
          <a:xfrm>
            <a:off x="10810161" y="4600337"/>
            <a:ext cx="3120271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50"/>
              <a:buFont typeface="Raleway Medium"/>
              <a:buNone/>
            </a:pPr>
            <a:r>
              <a:rPr b="0" i="0" lang="en-US" sz="155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Acompanha a execução em tempo real via KPIs e ferramentas integradas. Mecanismos de controle incluem Sprint Reviews, Retrospectivas e alertas automatizados.</a:t>
            </a:r>
            <a:endParaRPr b="0" i="0" sz="1550" u="none" cap="none" strike="noStrik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2025-06-09T21:53:57Z</dcterms:created>
  <dc:creator>PptxGenJS</dc:creator>
</cp:coreProperties>
</file>