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5555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5" autoAdjust="0"/>
    <p:restoredTop sz="94678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F3D9AE-CC49-49B7-A9B2-5F93DA232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58C43B-8CFD-4D14-B90B-52CB2A1A9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B720001-BD05-4214-8717-0A83CD5C0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DD96-A4B6-441F-8718-4D17ACFF6932}" type="datetimeFigureOut">
              <a:rPr lang="pt-PT" smtClean="0"/>
              <a:t>27/10/2021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E9D12A4-8008-4722-B574-EC03EACA7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F6D1470-56D7-4267-8374-319233459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00B2-01BC-4CA5-9514-4C5D76679C9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069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47F643-65EA-49C6-AA7C-05479F5DC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A27A4D36-6ABA-4632-B4D2-E7B3F4035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03F57CA-7455-48D5-93A8-11DC63E30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DD96-A4B6-441F-8718-4D17ACFF6932}" type="datetimeFigureOut">
              <a:rPr lang="pt-PT" smtClean="0"/>
              <a:t>27/10/2021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E86910C-3AFC-4D46-A28D-FCFBA58B4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EB144B5-E817-44AA-B95B-EFB7022FD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00B2-01BC-4CA5-9514-4C5D76679C9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805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39750A-6AE1-4EC9-8FA2-C19BE0BDBF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4032323A-4D5C-44F8-8506-ED609403A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A45A814-3C78-4309-9815-D2816C715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DD96-A4B6-441F-8718-4D17ACFF6932}" type="datetimeFigureOut">
              <a:rPr lang="pt-PT" smtClean="0"/>
              <a:t>27/10/2021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E6F09C9-4A5D-4DEF-8BC1-0134326AD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30A864B-A232-4F12-9E78-4589D17B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00B2-01BC-4CA5-9514-4C5D76679C9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93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922A0-CCEE-4499-A596-DBABED101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E2513F3-31B5-4C9A-99C0-86BDA563E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4446567-7511-43FC-91A9-8EDA96046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DD96-A4B6-441F-8718-4D17ACFF6932}" type="datetimeFigureOut">
              <a:rPr lang="pt-PT" smtClean="0"/>
              <a:t>27/10/2021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7FE7083-043D-4E86-BED8-BB27DE5A6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3AA587F-9C20-4D43-B189-EDBA62054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00B2-01BC-4CA5-9514-4C5D76679C9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045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3038C8-5F41-46EC-B623-4445D4184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133AE8E-24EA-47EE-AC4E-782993CCD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380D61A-716B-48FA-AA05-913F46356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DD96-A4B6-441F-8718-4D17ACFF6932}" type="datetimeFigureOut">
              <a:rPr lang="pt-PT" smtClean="0"/>
              <a:t>27/10/2021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BD2350F-BE1E-4D46-B450-5B3016951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628A331-7531-48AA-93C6-7BAFBAC25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00B2-01BC-4CA5-9514-4C5D76679C9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0798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5A3E7-9BC9-438B-805B-6E0615FC2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4499B4D-647D-4863-8C66-A2F2B2C81B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D1221E7-AF66-4FB7-9E9F-E929833FB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9D96B77-A58C-4C55-9760-C13C1ADF5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DD96-A4B6-441F-8718-4D17ACFF6932}" type="datetimeFigureOut">
              <a:rPr lang="pt-PT" smtClean="0"/>
              <a:t>27/10/2021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B247BB7-217F-4CF2-9E2D-C6978FF66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1F9C208-CF75-4F20-816D-C36881B56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00B2-01BC-4CA5-9514-4C5D76679C9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19277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4C5C42-97EA-4416-A549-0EBFA7FCC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C61C3D2-9102-4620-AE61-9F82A040B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947E493-76E0-4BB6-B1E3-766E65E7F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060E829-3E5E-41F1-BAFC-DEDF4AE835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85185FC8-1957-4313-882E-FB2376E4CD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9A11AF8A-C399-4C79-8E63-1C16F923C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DD96-A4B6-441F-8718-4D17ACFF6932}" type="datetimeFigureOut">
              <a:rPr lang="pt-PT" smtClean="0"/>
              <a:t>27/10/2021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5F75A02F-AF56-49C5-B98D-161F3BEDE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C1953F3F-F7A3-4406-A063-7F3EC23DC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00B2-01BC-4CA5-9514-4C5D76679C9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295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54688-C6F8-4C65-B536-AED640A97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3EDBA7A6-9C49-42C9-924C-A35C9991E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DD96-A4B6-441F-8718-4D17ACFF6932}" type="datetimeFigureOut">
              <a:rPr lang="pt-PT" smtClean="0"/>
              <a:t>27/10/2021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B68A81D-A12D-4C1D-8E96-24A8B987E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413B57E-F0D9-49A4-AE7F-72DA8FA6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00B2-01BC-4CA5-9514-4C5D76679C9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4975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2AC9BE0D-B02D-4D75-89BB-435F2E346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DD96-A4B6-441F-8718-4D17ACFF6932}" type="datetimeFigureOut">
              <a:rPr lang="pt-PT" smtClean="0"/>
              <a:t>27/10/2021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F6B13F2B-FD29-4596-BF27-FB54BF4E3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CF6E8AD-EED3-4778-A71F-696F76B22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00B2-01BC-4CA5-9514-4C5D76679C9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87195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F325A8-F46E-4E65-8673-97E3762E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D06CC6C-31FE-4ECA-A98F-6558B73F8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061F342-B738-471E-96EC-7B646FEE9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BDA78E2-65D0-4758-A67A-3F9F0F054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DD96-A4B6-441F-8718-4D17ACFF6932}" type="datetimeFigureOut">
              <a:rPr lang="pt-PT" smtClean="0"/>
              <a:t>27/10/2021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0FEA917-BA2D-41F8-A63D-12971E7F2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67359D2-5499-4AEC-8F18-D7A6ECFF1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00B2-01BC-4CA5-9514-4C5D76679C9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7591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A1B34-D672-418A-949E-3E87745AC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FB1FE87D-C4FB-492B-B00B-F2D5DBE5DB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8C5A95E-B2E5-4A2A-8F01-0C12DACFA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AE4327A-C1F2-4461-90A4-3E4DBD4D9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DD96-A4B6-441F-8718-4D17ACFF6932}" type="datetimeFigureOut">
              <a:rPr lang="pt-PT" smtClean="0"/>
              <a:t>27/10/2021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266B02E-1207-4B31-9228-45B21F084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51F89F6-D9D5-4F33-831F-625CC9ABB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00B2-01BC-4CA5-9514-4C5D76679C9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3460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CE219CE-1D77-4610-A03D-DA3DBBEE4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5ED3025-3021-4790-9D51-00902A65D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BD77A64-3978-416F-BBD4-F2C435C9E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3DD96-A4B6-441F-8718-4D17ACFF6932}" type="datetimeFigureOut">
              <a:rPr lang="pt-PT" smtClean="0"/>
              <a:t>27/10/2021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D7332B1-46A9-433F-B773-46EF9432F6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991963C-B598-4380-A746-E79E9A94F1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E00B2-01BC-4CA5-9514-4C5D76679C9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2825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slide" Target="slide4.xml"/><Relationship Id="rId12" Type="http://schemas.openxmlformats.org/officeDocument/2006/relationships/image" Target="../media/image8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slide" Target="slide6.xm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slide" Target="slide3.xml"/><Relationship Id="rId9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slide" Target="slide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slide" Target="slide2.xml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slide" Target="slide2.xml"/><Relationship Id="rId10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slide" Target="slide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71FAC20-95E2-4C1F-883B-D69779CE778F}"/>
              </a:ext>
            </a:extLst>
          </p:cNvPr>
          <p:cNvSpPr/>
          <p:nvPr/>
        </p:nvSpPr>
        <p:spPr>
          <a:xfrm>
            <a:off x="-182880" y="-213360"/>
            <a:ext cx="12496800" cy="7162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0990CFB-3A92-46F7-A1DC-C8A9D9164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339" y="2223919"/>
            <a:ext cx="4277322" cy="241016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6C4A4C4-2C12-4310-ACEA-C4C2FF8D39B6}"/>
              </a:ext>
            </a:extLst>
          </p:cNvPr>
          <p:cNvSpPr txBox="1"/>
          <p:nvPr/>
        </p:nvSpPr>
        <p:spPr>
          <a:xfrm>
            <a:off x="3563896" y="4449414"/>
            <a:ext cx="5064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spc="300" dirty="0">
                <a:solidFill>
                  <a:srgbClr val="555555"/>
                </a:solidFill>
                <a:latin typeface="Bahnschrift Light" panose="020B0502040204020203" pitchFamily="34" charset="0"/>
              </a:rPr>
              <a:t>Introdução à Inteligência Artificial</a:t>
            </a:r>
          </a:p>
        </p:txBody>
      </p:sp>
    </p:spTree>
    <p:extLst>
      <p:ext uri="{BB962C8B-B14F-4D97-AF65-F5344CB8AC3E}">
        <p14:creationId xmlns:p14="http://schemas.microsoft.com/office/powerpoint/2010/main" val="315642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&#10;">
            <a:extLst>
              <a:ext uri="{FF2B5EF4-FFF2-40B4-BE49-F238E27FC236}">
                <a16:creationId xmlns:a16="http://schemas.microsoft.com/office/drawing/2014/main" id="{B09C5F47-0E2F-4E8A-AA0D-D5389E10A8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76D66B9-2756-4606-B2CA-406D657AA7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95" y="442913"/>
            <a:ext cx="2102485" cy="836322"/>
          </a:xfrm>
          <a:prstGeom prst="rect">
            <a:avLst/>
          </a:prstGeom>
        </p:spPr>
      </p:pic>
      <p:pic>
        <p:nvPicPr>
          <p:cNvPr id="11" name="Imagem 10">
            <a:hlinkClick r:id="rId4" action="ppaction://hlinksldjump"/>
            <a:extLst>
              <a:ext uri="{FF2B5EF4-FFF2-40B4-BE49-F238E27FC236}">
                <a16:creationId xmlns:a16="http://schemas.microsoft.com/office/drawing/2014/main" id="{73D00EBB-9DAD-4FBC-AEEC-A974997B52CE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437" y="2603658"/>
            <a:ext cx="1650683" cy="1650683"/>
          </a:xfrm>
          <a:prstGeom prst="rect">
            <a:avLst/>
          </a:prstGeom>
        </p:spPr>
      </p:pic>
      <p:sp>
        <p:nvSpPr>
          <p:cNvPr id="12" name="CaixaDeTexto 11">
            <a:hlinkClick r:id="rId4" action="ppaction://hlinksldjump"/>
            <a:extLst>
              <a:ext uri="{FF2B5EF4-FFF2-40B4-BE49-F238E27FC236}">
                <a16:creationId xmlns:a16="http://schemas.microsoft.com/office/drawing/2014/main" id="{2C17F826-AEB0-4817-AC49-2D99A6BFAC28}"/>
              </a:ext>
            </a:extLst>
          </p:cNvPr>
          <p:cNvSpPr txBox="1"/>
          <p:nvPr/>
        </p:nvSpPr>
        <p:spPr>
          <a:xfrm>
            <a:off x="1455247" y="4596005"/>
            <a:ext cx="1677062" cy="369332"/>
          </a:xfrm>
          <a:prstGeom prst="rect">
            <a:avLst/>
          </a:prstGeom>
          <a:solidFill>
            <a:srgbClr val="000000">
              <a:alpha val="45882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PT" spc="300" dirty="0">
                <a:solidFill>
                  <a:schemeClr val="bg1"/>
                </a:solidFill>
                <a:latin typeface="Bahnschrift Light" panose="020B0502040204020203" pitchFamily="34" charset="0"/>
              </a:rPr>
              <a:t>Introdução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99A49D8B-0CCE-4DA6-9B4F-AC00A6A9E7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616" y="614708"/>
            <a:ext cx="664527" cy="664527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5809F2AE-BC4C-4973-BF51-4561D34F60EC}"/>
              </a:ext>
            </a:extLst>
          </p:cNvPr>
          <p:cNvSpPr txBox="1"/>
          <p:nvPr/>
        </p:nvSpPr>
        <p:spPr>
          <a:xfrm>
            <a:off x="5087143" y="816166"/>
            <a:ext cx="30700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100" b="1" spc="300" dirty="0">
                <a:solidFill>
                  <a:schemeClr val="bg1"/>
                </a:solidFill>
                <a:latin typeface="Bahnschrift Light" panose="020B0502040204020203" pitchFamily="34" charset="0"/>
              </a:rPr>
              <a:t>Renato Craveiro | 2018011392</a:t>
            </a:r>
            <a:endParaRPr lang="pt-PT" b="1" spc="3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cxnSp>
        <p:nvCxnSpPr>
          <p:cNvPr id="17" name="Conexão reta 16">
            <a:extLst>
              <a:ext uri="{FF2B5EF4-FFF2-40B4-BE49-F238E27FC236}">
                <a16:creationId xmlns:a16="http://schemas.microsoft.com/office/drawing/2014/main" id="{A585DEA3-A4D5-4407-BE50-C535397B39CC}"/>
              </a:ext>
            </a:extLst>
          </p:cNvPr>
          <p:cNvCxnSpPr/>
          <p:nvPr/>
        </p:nvCxnSpPr>
        <p:spPr>
          <a:xfrm>
            <a:off x="3454400" y="432753"/>
            <a:ext cx="0" cy="83632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449B958D-227E-4FAD-AE41-7D1706B3B482}"/>
              </a:ext>
            </a:extLst>
          </p:cNvPr>
          <p:cNvCxnSpPr/>
          <p:nvPr/>
        </p:nvCxnSpPr>
        <p:spPr>
          <a:xfrm>
            <a:off x="8517096" y="442913"/>
            <a:ext cx="0" cy="83632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8B473C1-2C8F-484F-96CA-CEEC5836113E}"/>
              </a:ext>
            </a:extLst>
          </p:cNvPr>
          <p:cNvSpPr txBox="1"/>
          <p:nvPr/>
        </p:nvSpPr>
        <p:spPr>
          <a:xfrm>
            <a:off x="8857925" y="560992"/>
            <a:ext cx="29168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spc="300" dirty="0">
                <a:solidFill>
                  <a:schemeClr val="bg1"/>
                </a:solidFill>
                <a:latin typeface="Bahnschrift Light" panose="020B0502040204020203" pitchFamily="34" charset="0"/>
              </a:rPr>
              <a:t>Ano Letivo 2021/22</a:t>
            </a:r>
          </a:p>
          <a:p>
            <a:pPr algn="ctr"/>
            <a:r>
              <a:rPr lang="pt-PT" sz="1100" b="1" spc="300" dirty="0">
                <a:solidFill>
                  <a:schemeClr val="bg1"/>
                </a:solidFill>
                <a:latin typeface="Bahnschrift Light" panose="020B0502040204020203" pitchFamily="34" charset="0"/>
              </a:rPr>
              <a:t>Introdução à Inteligência Artificial</a:t>
            </a:r>
            <a:endParaRPr lang="pt-PT" b="1" spc="3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cxnSp>
        <p:nvCxnSpPr>
          <p:cNvPr id="21" name="Conexão reta 20">
            <a:extLst>
              <a:ext uri="{FF2B5EF4-FFF2-40B4-BE49-F238E27FC236}">
                <a16:creationId xmlns:a16="http://schemas.microsoft.com/office/drawing/2014/main" id="{6C43B586-A7C9-4BA4-84BE-155CBCEE3214}"/>
              </a:ext>
            </a:extLst>
          </p:cNvPr>
          <p:cNvCxnSpPr/>
          <p:nvPr/>
        </p:nvCxnSpPr>
        <p:spPr>
          <a:xfrm>
            <a:off x="417195" y="1402080"/>
            <a:ext cx="1124648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" name="Imagem 2">
            <a:hlinkClick r:id="rId7" action="ppaction://hlinksldjump"/>
            <a:extLst>
              <a:ext uri="{FF2B5EF4-FFF2-40B4-BE49-F238E27FC236}">
                <a16:creationId xmlns:a16="http://schemas.microsoft.com/office/drawing/2014/main" id="{B3D09742-6731-4B19-8971-832D8D8B6A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540" y="2603663"/>
            <a:ext cx="1650678" cy="1650678"/>
          </a:xfrm>
          <a:prstGeom prst="rect">
            <a:avLst/>
          </a:prstGeom>
        </p:spPr>
      </p:pic>
      <p:sp>
        <p:nvSpPr>
          <p:cNvPr id="16" name="CaixaDeTexto 15">
            <a:hlinkClick r:id="rId7" action="ppaction://hlinksldjump"/>
            <a:extLst>
              <a:ext uri="{FF2B5EF4-FFF2-40B4-BE49-F238E27FC236}">
                <a16:creationId xmlns:a16="http://schemas.microsoft.com/office/drawing/2014/main" id="{8A94977A-BD51-41FD-A38E-3CAEB16F7DBB}"/>
              </a:ext>
            </a:extLst>
          </p:cNvPr>
          <p:cNvSpPr txBox="1"/>
          <p:nvPr/>
        </p:nvSpPr>
        <p:spPr>
          <a:xfrm>
            <a:off x="3648240" y="4596005"/>
            <a:ext cx="2273379" cy="369332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pc="300" dirty="0">
                <a:solidFill>
                  <a:schemeClr val="bg1"/>
                </a:solidFill>
                <a:latin typeface="Bahnschrift Light" panose="020B0502040204020203" pitchFamily="34" charset="0"/>
              </a:rPr>
              <a:t>Implementação</a:t>
            </a:r>
          </a:p>
        </p:txBody>
      </p:sp>
      <p:pic>
        <p:nvPicPr>
          <p:cNvPr id="6" name="Imagem 5">
            <a:hlinkClick r:id="rId9" action="ppaction://hlinksldjump"/>
            <a:extLst>
              <a:ext uri="{FF2B5EF4-FFF2-40B4-BE49-F238E27FC236}">
                <a16:creationId xmlns:a16="http://schemas.microsoft.com/office/drawing/2014/main" id="{25164D15-1A89-4F2D-85FF-156A57637D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784" y="2603658"/>
            <a:ext cx="1650678" cy="1650678"/>
          </a:xfrm>
          <a:prstGeom prst="rect">
            <a:avLst/>
          </a:prstGeom>
        </p:spPr>
      </p:pic>
      <p:sp>
        <p:nvSpPr>
          <p:cNvPr id="20" name="CaixaDeTexto 19">
            <a:hlinkClick r:id="rId9" action="ppaction://hlinksldjump"/>
            <a:extLst>
              <a:ext uri="{FF2B5EF4-FFF2-40B4-BE49-F238E27FC236}">
                <a16:creationId xmlns:a16="http://schemas.microsoft.com/office/drawing/2014/main" id="{F83ABA56-BD60-4E49-B0DE-34E39CE577BF}"/>
              </a:ext>
            </a:extLst>
          </p:cNvPr>
          <p:cNvSpPr txBox="1"/>
          <p:nvPr/>
        </p:nvSpPr>
        <p:spPr>
          <a:xfrm>
            <a:off x="6328791" y="4488283"/>
            <a:ext cx="2216663" cy="584775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1600" spc="300" dirty="0">
                <a:solidFill>
                  <a:schemeClr val="bg1"/>
                </a:solidFill>
                <a:latin typeface="Bahnschrift Light" panose="020B0502040204020203" pitchFamily="34" charset="0"/>
              </a:rPr>
              <a:t>Resultados</a:t>
            </a:r>
          </a:p>
          <a:p>
            <a:pPr algn="ctr"/>
            <a:r>
              <a:rPr lang="pt-PT" sz="1600" spc="300" dirty="0">
                <a:solidFill>
                  <a:schemeClr val="bg1"/>
                </a:solidFill>
                <a:latin typeface="Bahnschrift Light" panose="020B0502040204020203" pitchFamily="34" charset="0"/>
              </a:rPr>
              <a:t>E análise</a:t>
            </a:r>
          </a:p>
        </p:txBody>
      </p:sp>
      <p:pic>
        <p:nvPicPr>
          <p:cNvPr id="9" name="Imagem 8">
            <a:hlinkClick r:id="rId11" action="ppaction://hlinksldjump"/>
            <a:extLst>
              <a:ext uri="{FF2B5EF4-FFF2-40B4-BE49-F238E27FC236}">
                <a16:creationId xmlns:a16="http://schemas.microsoft.com/office/drawing/2014/main" id="{5E10D77B-0F38-4B3D-A0E4-D4F83AD260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882" y="2603658"/>
            <a:ext cx="1650678" cy="1650678"/>
          </a:xfrm>
          <a:prstGeom prst="rect">
            <a:avLst/>
          </a:prstGeom>
        </p:spPr>
      </p:pic>
      <p:sp>
        <p:nvSpPr>
          <p:cNvPr id="22" name="CaixaDeTexto 21">
            <a:hlinkClick r:id="rId11" action="ppaction://hlinksldjump"/>
            <a:extLst>
              <a:ext uri="{FF2B5EF4-FFF2-40B4-BE49-F238E27FC236}">
                <a16:creationId xmlns:a16="http://schemas.microsoft.com/office/drawing/2014/main" id="{4C6A7DC8-8D6C-43AB-8475-555AD5EC8E59}"/>
              </a:ext>
            </a:extLst>
          </p:cNvPr>
          <p:cNvSpPr txBox="1"/>
          <p:nvPr/>
        </p:nvSpPr>
        <p:spPr>
          <a:xfrm>
            <a:off x="8761531" y="4580939"/>
            <a:ext cx="2273379" cy="338554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1600" spc="300" dirty="0">
                <a:solidFill>
                  <a:schemeClr val="bg1"/>
                </a:solidFill>
                <a:latin typeface="Bahnschrift Light" panose="020B0502040204020203" pitchFamily="34" charset="0"/>
              </a:rPr>
              <a:t>Conclusão</a:t>
            </a:r>
          </a:p>
        </p:txBody>
      </p:sp>
      <p:pic>
        <p:nvPicPr>
          <p:cNvPr id="23" name="Imagem 22">
            <a:hlinkClick r:id="" action="ppaction://hlinkshowjump?jump=endshow"/>
            <a:extLst>
              <a:ext uri="{FF2B5EF4-FFF2-40B4-BE49-F238E27FC236}">
                <a16:creationId xmlns:a16="http://schemas.microsoft.com/office/drawing/2014/main" id="{736848CE-CE2D-4C5C-8769-7B6FD9479F7C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618" y="5896946"/>
            <a:ext cx="400061" cy="40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6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4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61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" fill="hold">
                      <p:stCondLst>
                        <p:cond delay="0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5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4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75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" fill="hold">
                      <p:stCondLst>
                        <p:cond delay="0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1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5" grpId="0"/>
      <p:bldP spid="19" grpId="0"/>
      <p:bldP spid="16" grpId="0" animBg="1"/>
      <p:bldP spid="16" grpId="2" animBg="1"/>
      <p:bldP spid="20" grpId="0" animBg="1"/>
      <p:bldP spid="20" grpId="1" animBg="1"/>
      <p:bldP spid="22" grpId="0" animBg="1"/>
      <p:bldP spid="2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&#10;">
            <a:extLst>
              <a:ext uri="{FF2B5EF4-FFF2-40B4-BE49-F238E27FC236}">
                <a16:creationId xmlns:a16="http://schemas.microsoft.com/office/drawing/2014/main" id="{1D11756C-E2EA-40D0-8826-8C70AD13419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168B131-FE4F-4DDF-B2A6-BE82D00C7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95" y="442913"/>
            <a:ext cx="2102485" cy="83632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DBEAB2F-5B7B-4E58-A7C2-F5858E5B88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616" y="614708"/>
            <a:ext cx="664527" cy="66452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03ABBD6-54BE-4A00-9A05-B4F0DE7B0A37}"/>
              </a:ext>
            </a:extLst>
          </p:cNvPr>
          <p:cNvSpPr txBox="1"/>
          <p:nvPr/>
        </p:nvSpPr>
        <p:spPr>
          <a:xfrm>
            <a:off x="5087143" y="816166"/>
            <a:ext cx="30700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100" b="1" spc="300" dirty="0">
                <a:solidFill>
                  <a:schemeClr val="bg1"/>
                </a:solidFill>
                <a:latin typeface="Bahnschrift Light" panose="020B0502040204020203" pitchFamily="34" charset="0"/>
              </a:rPr>
              <a:t>Renato Craveiro | 2018011392</a:t>
            </a:r>
            <a:endParaRPr lang="pt-PT" b="1" spc="3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70B2D967-F6FA-469C-8607-109978B4F2F5}"/>
              </a:ext>
            </a:extLst>
          </p:cNvPr>
          <p:cNvCxnSpPr/>
          <p:nvPr/>
        </p:nvCxnSpPr>
        <p:spPr>
          <a:xfrm>
            <a:off x="3454400" y="432753"/>
            <a:ext cx="0" cy="83632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63018EBF-7219-4C5C-932A-A735C4573302}"/>
              </a:ext>
            </a:extLst>
          </p:cNvPr>
          <p:cNvCxnSpPr/>
          <p:nvPr/>
        </p:nvCxnSpPr>
        <p:spPr>
          <a:xfrm>
            <a:off x="8517096" y="442913"/>
            <a:ext cx="0" cy="83632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5C495BC9-493B-427B-B2D2-C4EB7B82BEAC}"/>
              </a:ext>
            </a:extLst>
          </p:cNvPr>
          <p:cNvCxnSpPr/>
          <p:nvPr/>
        </p:nvCxnSpPr>
        <p:spPr>
          <a:xfrm>
            <a:off x="417195" y="1402080"/>
            <a:ext cx="1124648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D47A40A-DB75-48EE-97AA-832E148C751A}"/>
              </a:ext>
            </a:extLst>
          </p:cNvPr>
          <p:cNvSpPr txBox="1"/>
          <p:nvPr/>
        </p:nvSpPr>
        <p:spPr>
          <a:xfrm>
            <a:off x="8857925" y="560992"/>
            <a:ext cx="29168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spc="300" dirty="0">
                <a:solidFill>
                  <a:schemeClr val="bg1"/>
                </a:solidFill>
                <a:latin typeface="Bahnschrift Light" panose="020B0502040204020203" pitchFamily="34" charset="0"/>
              </a:rPr>
              <a:t>Ano Letivo 2021/22</a:t>
            </a:r>
          </a:p>
          <a:p>
            <a:pPr algn="ctr"/>
            <a:r>
              <a:rPr lang="pt-PT" sz="1100" b="1" spc="300" dirty="0">
                <a:solidFill>
                  <a:schemeClr val="bg1"/>
                </a:solidFill>
                <a:latin typeface="Bahnschrift Light" panose="020B0502040204020203" pitchFamily="34" charset="0"/>
              </a:rPr>
              <a:t>Introdução à Inteligência Artificial</a:t>
            </a:r>
            <a:endParaRPr lang="pt-PT" b="1" spc="3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88160FD-4909-407D-833D-FE61C0C7DD4B}"/>
              </a:ext>
            </a:extLst>
          </p:cNvPr>
          <p:cNvSpPr txBox="1"/>
          <p:nvPr/>
        </p:nvSpPr>
        <p:spPr>
          <a:xfrm>
            <a:off x="417195" y="1643005"/>
            <a:ext cx="1949573" cy="369332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pt-PT" b="1" spc="3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INTRODUÇÃO</a:t>
            </a:r>
          </a:p>
        </p:txBody>
      </p:sp>
      <p:pic>
        <p:nvPicPr>
          <p:cNvPr id="15" name="Imagem 14">
            <a:hlinkClick r:id="rId5" action="ppaction://hlinksldjump"/>
            <a:extLst>
              <a:ext uri="{FF2B5EF4-FFF2-40B4-BE49-F238E27FC236}">
                <a16:creationId xmlns:a16="http://schemas.microsoft.com/office/drawing/2014/main" id="{788AC114-C1BA-4814-A3AC-A7C0368FB67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618" y="5896946"/>
            <a:ext cx="400061" cy="400061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31792D0C-B8DC-4A4F-91B8-BB7FB11EFA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5940" y="2204265"/>
            <a:ext cx="5399405" cy="320294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FFA11F62-829B-4266-BB2D-3D2386427FE2}"/>
              </a:ext>
            </a:extLst>
          </p:cNvPr>
          <p:cNvSpPr txBox="1"/>
          <p:nvPr/>
        </p:nvSpPr>
        <p:spPr>
          <a:xfrm>
            <a:off x="975202" y="2143742"/>
            <a:ext cx="4144083" cy="3323987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pt-PT" sz="1400" b="1" spc="3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Análise e Implementação de </a:t>
            </a:r>
          </a:p>
          <a:p>
            <a:r>
              <a:rPr lang="pt-PT" sz="1400" b="1" spc="3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um modelo de IIA</a:t>
            </a:r>
          </a:p>
          <a:p>
            <a:endParaRPr lang="pt-PT" sz="1400" b="1" spc="300" dirty="0">
              <a:solidFill>
                <a:schemeClr val="bg1">
                  <a:lumMod val="95000"/>
                </a:schemeClr>
              </a:solidFill>
              <a:latin typeface="Bahnschrift Light" panose="020B0502040204020203" pitchFamily="34" charset="0"/>
            </a:endParaRPr>
          </a:p>
          <a:p>
            <a:r>
              <a:rPr lang="pt-PT" sz="1400" b="1" spc="3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Apresentação de hipóteses e </a:t>
            </a:r>
          </a:p>
          <a:p>
            <a:r>
              <a:rPr lang="pt-PT" sz="1400" b="1" spc="3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pontos de vista</a:t>
            </a:r>
          </a:p>
          <a:p>
            <a:endParaRPr lang="pt-PT" sz="1400" b="1" spc="300" dirty="0">
              <a:solidFill>
                <a:schemeClr val="bg1">
                  <a:lumMod val="95000"/>
                </a:schemeClr>
              </a:solidFill>
              <a:latin typeface="Bahnschrift Light" panose="020B0502040204020203" pitchFamily="34" charset="0"/>
            </a:endParaRPr>
          </a:p>
          <a:p>
            <a:endParaRPr lang="pt-PT" sz="1400" b="1" spc="300" dirty="0">
              <a:solidFill>
                <a:schemeClr val="bg1">
                  <a:lumMod val="95000"/>
                </a:schemeClr>
              </a:solidFill>
              <a:latin typeface="Bahnschrift Light" panose="020B0502040204020203" pitchFamily="34" charset="0"/>
            </a:endParaRPr>
          </a:p>
          <a:p>
            <a:r>
              <a:rPr lang="pt-PT" sz="1400" b="1" spc="3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Ambiente: Lixo Normal/Tóxico</a:t>
            </a:r>
          </a:p>
          <a:p>
            <a:r>
              <a:rPr lang="pt-PT" sz="1400" b="1" spc="3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Comida e Depósitos</a:t>
            </a:r>
          </a:p>
          <a:p>
            <a:endParaRPr lang="pt-PT" sz="1400" b="1" spc="300" dirty="0">
              <a:solidFill>
                <a:schemeClr val="bg1">
                  <a:lumMod val="95000"/>
                </a:schemeClr>
              </a:solidFill>
              <a:latin typeface="Bahnschrift Light" panose="020B0502040204020203" pitchFamily="34" charset="0"/>
            </a:endParaRPr>
          </a:p>
          <a:p>
            <a:r>
              <a:rPr lang="pt-PT" sz="1400" b="1" spc="3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Agentes: Comilões e Limpadores</a:t>
            </a:r>
          </a:p>
          <a:p>
            <a:endParaRPr lang="pt-PT" sz="1400" b="1" spc="300" dirty="0">
              <a:solidFill>
                <a:schemeClr val="bg1">
                  <a:lumMod val="95000"/>
                </a:schemeClr>
              </a:solidFill>
              <a:latin typeface="Bahnschrift Light" panose="020B0502040204020203" pitchFamily="34" charset="0"/>
            </a:endParaRPr>
          </a:p>
          <a:p>
            <a:r>
              <a:rPr lang="pt-PT" sz="1400" b="1" spc="3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Objetivo: Sobrevivência e limpeza</a:t>
            </a:r>
          </a:p>
          <a:p>
            <a:r>
              <a:rPr lang="pt-PT" sz="1400" b="1" spc="3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(apenas os limpadores)</a:t>
            </a:r>
          </a:p>
          <a:p>
            <a:endParaRPr lang="pt-PT" sz="1400" b="1" spc="300" dirty="0">
              <a:solidFill>
                <a:schemeClr val="bg1">
                  <a:lumMod val="95000"/>
                </a:schemeClr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48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&#10;">
            <a:extLst>
              <a:ext uri="{FF2B5EF4-FFF2-40B4-BE49-F238E27FC236}">
                <a16:creationId xmlns:a16="http://schemas.microsoft.com/office/drawing/2014/main" id="{1D11756C-E2EA-40D0-8826-8C70AD13419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168B131-FE4F-4DDF-B2A6-BE82D00C7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95" y="442913"/>
            <a:ext cx="2102485" cy="83632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DBEAB2F-5B7B-4E58-A7C2-F5858E5B88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616" y="614708"/>
            <a:ext cx="664527" cy="66452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03ABBD6-54BE-4A00-9A05-B4F0DE7B0A37}"/>
              </a:ext>
            </a:extLst>
          </p:cNvPr>
          <p:cNvSpPr txBox="1"/>
          <p:nvPr/>
        </p:nvSpPr>
        <p:spPr>
          <a:xfrm>
            <a:off x="5087143" y="816166"/>
            <a:ext cx="30700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100" b="1" spc="300" dirty="0">
                <a:solidFill>
                  <a:schemeClr val="bg1"/>
                </a:solidFill>
                <a:latin typeface="Bahnschrift Light" panose="020B0502040204020203" pitchFamily="34" charset="0"/>
              </a:rPr>
              <a:t>Renato Craveiro | 2018011392</a:t>
            </a:r>
            <a:endParaRPr lang="pt-PT" b="1" spc="3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70B2D967-F6FA-469C-8607-109978B4F2F5}"/>
              </a:ext>
            </a:extLst>
          </p:cNvPr>
          <p:cNvCxnSpPr/>
          <p:nvPr/>
        </p:nvCxnSpPr>
        <p:spPr>
          <a:xfrm>
            <a:off x="3454400" y="432753"/>
            <a:ext cx="0" cy="83632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63018EBF-7219-4C5C-932A-A735C4573302}"/>
              </a:ext>
            </a:extLst>
          </p:cNvPr>
          <p:cNvCxnSpPr/>
          <p:nvPr/>
        </p:nvCxnSpPr>
        <p:spPr>
          <a:xfrm>
            <a:off x="8517096" y="442913"/>
            <a:ext cx="0" cy="83632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5C495BC9-493B-427B-B2D2-C4EB7B82BEAC}"/>
              </a:ext>
            </a:extLst>
          </p:cNvPr>
          <p:cNvCxnSpPr/>
          <p:nvPr/>
        </p:nvCxnSpPr>
        <p:spPr>
          <a:xfrm>
            <a:off x="417195" y="1402080"/>
            <a:ext cx="1124648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EB04E27-BEB9-4A24-BC96-42DFA9E8A37A}"/>
              </a:ext>
            </a:extLst>
          </p:cNvPr>
          <p:cNvSpPr txBox="1"/>
          <p:nvPr/>
        </p:nvSpPr>
        <p:spPr>
          <a:xfrm>
            <a:off x="8857925" y="560992"/>
            <a:ext cx="29168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spc="300" dirty="0">
                <a:solidFill>
                  <a:schemeClr val="bg1"/>
                </a:solidFill>
                <a:latin typeface="Bahnschrift Light" panose="020B0502040204020203" pitchFamily="34" charset="0"/>
              </a:rPr>
              <a:t>Ano Letivo 2021/22</a:t>
            </a:r>
          </a:p>
          <a:p>
            <a:pPr algn="ctr"/>
            <a:r>
              <a:rPr lang="pt-PT" sz="1100" b="1" spc="300" dirty="0">
                <a:solidFill>
                  <a:schemeClr val="bg1"/>
                </a:solidFill>
                <a:latin typeface="Bahnschrift Light" panose="020B0502040204020203" pitchFamily="34" charset="0"/>
              </a:rPr>
              <a:t>Introdução à Inteligência Artificial</a:t>
            </a:r>
            <a:endParaRPr lang="pt-PT" b="1" spc="3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257A06F-E2D9-4159-8A1C-652AB1666440}"/>
              </a:ext>
            </a:extLst>
          </p:cNvPr>
          <p:cNvSpPr txBox="1"/>
          <p:nvPr/>
        </p:nvSpPr>
        <p:spPr>
          <a:xfrm>
            <a:off x="417195" y="1643005"/>
            <a:ext cx="2523448" cy="369332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pt-PT" b="1" spc="3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IMPLEMENTAÇÃO</a:t>
            </a:r>
          </a:p>
        </p:txBody>
      </p:sp>
      <p:pic>
        <p:nvPicPr>
          <p:cNvPr id="14" name="Imagem 13">
            <a:hlinkClick r:id="rId5" action="ppaction://hlinksldjump"/>
            <a:extLst>
              <a:ext uri="{FF2B5EF4-FFF2-40B4-BE49-F238E27FC236}">
                <a16:creationId xmlns:a16="http://schemas.microsoft.com/office/drawing/2014/main" id="{5441FD80-555C-4003-AF85-66FF7CE5830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618" y="5896946"/>
            <a:ext cx="400061" cy="400061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7F3209A6-F01A-4590-A0C8-D65A31716590}"/>
              </a:ext>
            </a:extLst>
          </p:cNvPr>
          <p:cNvSpPr txBox="1"/>
          <p:nvPr/>
        </p:nvSpPr>
        <p:spPr>
          <a:xfrm>
            <a:off x="975202" y="2143742"/>
            <a:ext cx="4192173" cy="3539430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pt-PT" sz="1400" b="1" spc="3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Modelo Base:</a:t>
            </a:r>
          </a:p>
          <a:p>
            <a:endParaRPr lang="pt-PT" sz="1400" b="1" spc="300" dirty="0">
              <a:solidFill>
                <a:schemeClr val="bg1">
                  <a:lumMod val="95000"/>
                </a:schemeClr>
              </a:solidFill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b="1" spc="3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Alimentos, Lixos e depósitos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b="1" spc="3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Comilões: comer e sobreviver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b="1" spc="3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Limpadores: limpar e comer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b="1" spc="3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Comilões perdem energia ao </a:t>
            </a:r>
          </a:p>
          <a:p>
            <a:r>
              <a:rPr lang="pt-PT" sz="1400" b="1" spc="3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detetar lixo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b="1" spc="3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Limpadores ganham 10x energia</a:t>
            </a:r>
          </a:p>
          <a:p>
            <a:r>
              <a:rPr lang="pt-PT" sz="1400" b="1" spc="3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por cada lixo que depositam</a:t>
            </a:r>
          </a:p>
          <a:p>
            <a:endParaRPr lang="pt-PT" sz="1400" b="1" spc="300" dirty="0">
              <a:solidFill>
                <a:schemeClr val="bg1">
                  <a:lumMod val="95000"/>
                </a:schemeClr>
              </a:solidFill>
              <a:latin typeface="Bahnschrift Light" panose="020B0502040204020203" pitchFamily="34" charset="0"/>
            </a:endParaRPr>
          </a:p>
          <a:p>
            <a:endParaRPr lang="pt-PT" sz="1400" b="1" spc="300" dirty="0">
              <a:solidFill>
                <a:schemeClr val="bg1">
                  <a:lumMod val="95000"/>
                </a:schemeClr>
              </a:solidFill>
              <a:latin typeface="Bahnschrift Light" panose="020B0502040204020203" pitchFamily="34" charset="0"/>
            </a:endParaRPr>
          </a:p>
          <a:p>
            <a:r>
              <a:rPr lang="pt-PT" sz="1400" b="1" spc="3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Modelo Melhorado: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1400" b="1" spc="300" dirty="0">
              <a:solidFill>
                <a:schemeClr val="bg1">
                  <a:lumMod val="95000"/>
                </a:schemeClr>
              </a:solidFill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b="1" spc="3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Reprodução de Comilões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b="1" i="1" spc="3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Zombies</a:t>
            </a:r>
          </a:p>
          <a:p>
            <a:endParaRPr lang="pt-PT" sz="1400" b="1" spc="300" dirty="0">
              <a:solidFill>
                <a:schemeClr val="bg1">
                  <a:lumMod val="95000"/>
                </a:schemeClr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E2DA11E-5A8F-4BBD-92FF-C8C44C9B1F6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675"/>
          <a:stretch/>
        </p:blipFill>
        <p:spPr>
          <a:xfrm>
            <a:off x="5392788" y="1965148"/>
            <a:ext cx="1446162" cy="1409700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C73D7153-F999-4389-8388-C953D1CCDBA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154" b="96923" l="13143" r="99429">
                        <a14:foregroundMark x1="62857" y1="23846" x2="82857" y2="14615"/>
                        <a14:foregroundMark x1="32571" y1="11538" x2="75429" y2="6923"/>
                        <a14:foregroundMark x1="80000" y1="12308" x2="93714" y2="72308"/>
                        <a14:foregroundMark x1="93714" y1="72308" x2="83429" y2="56154"/>
                        <a14:foregroundMark x1="77143" y1="57692" x2="92000" y2="63846"/>
                        <a14:foregroundMark x1="14286" y1="93077" x2="70286" y2="88462"/>
                        <a14:foregroundMark x1="70286" y1="88462" x2="73714" y2="88462"/>
                        <a14:foregroundMark x1="97714" y1="87692" x2="18857" y2="90000"/>
                        <a14:foregroundMark x1="18857" y1="90000" x2="13714" y2="88462"/>
                        <a14:foregroundMark x1="18857" y1="90769" x2="49143" y2="92308"/>
                        <a14:foregroundMark x1="49143" y1="92308" x2="77143" y2="90769"/>
                        <a14:foregroundMark x1="77143" y1="90769" x2="48571" y2="96923"/>
                        <a14:foregroundMark x1="48571" y1="96923" x2="99429" y2="86154"/>
                        <a14:foregroundMark x1="99429" y1="86154" x2="93714" y2="93846"/>
                        <a14:foregroundMark x1="20571" y1="90000" x2="16000" y2="87692"/>
                        <a14:foregroundMark x1="17714" y1="85385" x2="37714" y2="83846"/>
                        <a14:foregroundMark x1="21143" y1="96923" x2="78286" y2="90769"/>
                        <a14:foregroundMark x1="78286" y1="90769" x2="67429" y2="96923"/>
                        <a14:foregroundMark x1="86857" y1="94615" x2="85143" y2="96154"/>
                        <a14:foregroundMark x1="53143" y1="20000" x2="53143" y2="20000"/>
                        <a14:foregroundMark x1="57143" y1="16154" x2="49143" y2="16154"/>
                      </a14:backgroundRemoval>
                    </a14:imgEffect>
                  </a14:imgLayer>
                </a14:imgProps>
              </a:ext>
            </a:extLst>
          </a:blip>
          <a:srcRect l="10857" b="3846"/>
          <a:stretch/>
        </p:blipFill>
        <p:spPr>
          <a:xfrm>
            <a:off x="6928488" y="1965149"/>
            <a:ext cx="1744173" cy="1409700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9B75F4B3-CC69-491F-AFB7-9F1B4B20DDA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62199" y="1974621"/>
            <a:ext cx="1239051" cy="1400228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79C6193-71ED-4902-8574-CBC65A28C82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11897" y="2001187"/>
            <a:ext cx="1104901" cy="1373661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EBC08696-C49E-4783-B1B4-A4CC5ABA8A0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92788" y="3558306"/>
            <a:ext cx="2455434" cy="1961051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3C7AB318-598E-44DE-8007-D852DAC89D3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72625" y="3535527"/>
            <a:ext cx="1744173" cy="1983830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94337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&#10;">
            <a:extLst>
              <a:ext uri="{FF2B5EF4-FFF2-40B4-BE49-F238E27FC236}">
                <a16:creationId xmlns:a16="http://schemas.microsoft.com/office/drawing/2014/main" id="{1D11756C-E2EA-40D0-8826-8C70AD13419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168B131-FE4F-4DDF-B2A6-BE82D00C7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95" y="442913"/>
            <a:ext cx="2102485" cy="83632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DBEAB2F-5B7B-4E58-A7C2-F5858E5B88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616" y="614708"/>
            <a:ext cx="664527" cy="66452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03ABBD6-54BE-4A00-9A05-B4F0DE7B0A37}"/>
              </a:ext>
            </a:extLst>
          </p:cNvPr>
          <p:cNvSpPr txBox="1"/>
          <p:nvPr/>
        </p:nvSpPr>
        <p:spPr>
          <a:xfrm>
            <a:off x="5087143" y="816166"/>
            <a:ext cx="30700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100" b="1" spc="300" dirty="0">
                <a:solidFill>
                  <a:schemeClr val="bg1"/>
                </a:solidFill>
                <a:latin typeface="Bahnschrift Light" panose="020B0502040204020203" pitchFamily="34" charset="0"/>
              </a:rPr>
              <a:t>Renato Craveiro | 2018011392</a:t>
            </a:r>
            <a:endParaRPr lang="pt-PT" b="1" spc="3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70B2D967-F6FA-469C-8607-109978B4F2F5}"/>
              </a:ext>
            </a:extLst>
          </p:cNvPr>
          <p:cNvCxnSpPr/>
          <p:nvPr/>
        </p:nvCxnSpPr>
        <p:spPr>
          <a:xfrm>
            <a:off x="3454400" y="432753"/>
            <a:ext cx="0" cy="83632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63018EBF-7219-4C5C-932A-A735C4573302}"/>
              </a:ext>
            </a:extLst>
          </p:cNvPr>
          <p:cNvCxnSpPr/>
          <p:nvPr/>
        </p:nvCxnSpPr>
        <p:spPr>
          <a:xfrm>
            <a:off x="8517096" y="442913"/>
            <a:ext cx="0" cy="83632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5C495BC9-493B-427B-B2D2-C4EB7B82BEAC}"/>
              </a:ext>
            </a:extLst>
          </p:cNvPr>
          <p:cNvCxnSpPr/>
          <p:nvPr/>
        </p:nvCxnSpPr>
        <p:spPr>
          <a:xfrm>
            <a:off x="417195" y="1402080"/>
            <a:ext cx="1124648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1BF99E2-6019-4001-8820-2B93942B634E}"/>
              </a:ext>
            </a:extLst>
          </p:cNvPr>
          <p:cNvSpPr txBox="1"/>
          <p:nvPr/>
        </p:nvSpPr>
        <p:spPr>
          <a:xfrm>
            <a:off x="8857925" y="560992"/>
            <a:ext cx="29168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spc="300" dirty="0">
                <a:solidFill>
                  <a:schemeClr val="bg1"/>
                </a:solidFill>
                <a:latin typeface="Bahnschrift Light" panose="020B0502040204020203" pitchFamily="34" charset="0"/>
              </a:rPr>
              <a:t>Ano Letivo 2021/22</a:t>
            </a:r>
          </a:p>
          <a:p>
            <a:pPr algn="ctr"/>
            <a:r>
              <a:rPr lang="pt-PT" sz="1100" b="1" spc="300" dirty="0">
                <a:solidFill>
                  <a:schemeClr val="bg1"/>
                </a:solidFill>
                <a:latin typeface="Bahnschrift Light" panose="020B0502040204020203" pitchFamily="34" charset="0"/>
              </a:rPr>
              <a:t>Introdução à Inteligência Artificial</a:t>
            </a:r>
            <a:endParaRPr lang="pt-PT" b="1" spc="3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80E97F8-8EFA-4FAC-8938-FB4AD3210DBF}"/>
              </a:ext>
            </a:extLst>
          </p:cNvPr>
          <p:cNvSpPr txBox="1"/>
          <p:nvPr/>
        </p:nvSpPr>
        <p:spPr>
          <a:xfrm>
            <a:off x="417195" y="1643005"/>
            <a:ext cx="3573414" cy="369332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pt-PT" b="1" spc="3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RESULTADOS E ANÁLISE</a:t>
            </a:r>
          </a:p>
        </p:txBody>
      </p:sp>
      <p:pic>
        <p:nvPicPr>
          <p:cNvPr id="14" name="Imagem 13">
            <a:hlinkClick r:id="rId5" action="ppaction://hlinksldjump"/>
            <a:extLst>
              <a:ext uri="{FF2B5EF4-FFF2-40B4-BE49-F238E27FC236}">
                <a16:creationId xmlns:a16="http://schemas.microsoft.com/office/drawing/2014/main" id="{EB072122-370A-439B-9180-A1E46642905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618" y="5896946"/>
            <a:ext cx="400061" cy="400061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1E82A4BB-8A2D-4DD1-9761-FC8985C99522}"/>
              </a:ext>
            </a:extLst>
          </p:cNvPr>
          <p:cNvSpPr txBox="1"/>
          <p:nvPr/>
        </p:nvSpPr>
        <p:spPr>
          <a:xfrm>
            <a:off x="384652" y="2143742"/>
            <a:ext cx="1800493" cy="307777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pt-PT" sz="1400" b="1" spc="3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Modelo Base: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4270DF9-2F71-41A0-BC88-97245F34E5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668" y="2595308"/>
            <a:ext cx="4220369" cy="685708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065869A7-B7F6-4706-BE92-B786E61B83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7195" y="4595261"/>
            <a:ext cx="3832104" cy="1158719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DEFF4C1-49FB-4A8D-B92E-5C8B41CE16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7759" y="2561823"/>
            <a:ext cx="4189039" cy="881028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102FF269-8BD9-4673-823C-72A638F842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27759" y="4561296"/>
            <a:ext cx="4002743" cy="1226647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5D0025F1-DF64-46A2-BF51-2858964F80D4}"/>
              </a:ext>
            </a:extLst>
          </p:cNvPr>
          <p:cNvSpPr txBox="1"/>
          <p:nvPr/>
        </p:nvSpPr>
        <p:spPr>
          <a:xfrm>
            <a:off x="7033081" y="2153195"/>
            <a:ext cx="2472152" cy="307777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pt-PT" sz="1400" b="1" spc="3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Modelo Alternativo: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D68F549-960F-4060-B9F3-5F2F31471F8C}"/>
              </a:ext>
            </a:extLst>
          </p:cNvPr>
          <p:cNvSpPr txBox="1"/>
          <p:nvPr/>
        </p:nvSpPr>
        <p:spPr>
          <a:xfrm>
            <a:off x="384652" y="3439142"/>
            <a:ext cx="4107215" cy="1046440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pt-PT" sz="1000" b="1" spc="3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Limpadores = maior chance de sobreviver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800" b="1" spc="3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Depósitos de lixo = ajudam na sobrevivência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PT" sz="800" b="1" spc="300" dirty="0">
              <a:solidFill>
                <a:schemeClr val="bg1">
                  <a:lumMod val="95000"/>
                </a:schemeClr>
              </a:solidFill>
              <a:latin typeface="Bahnschrift Light" panose="020B0502040204020203" pitchFamily="34" charset="0"/>
            </a:endParaRPr>
          </a:p>
          <a:p>
            <a:r>
              <a:rPr lang="pt-PT" sz="500" b="1" spc="3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(</a:t>
            </a:r>
            <a:r>
              <a:rPr lang="pt-PT" sz="700" dirty="0">
                <a:solidFill>
                  <a:schemeClr val="bg1">
                    <a:lumMod val="95000"/>
                  </a:schemeClr>
                </a:solidFill>
              </a:rPr>
              <a:t>Valores por defeito: nº de depósitos = 6 // limite de depósito de lixo = 10 </a:t>
            </a:r>
          </a:p>
          <a:p>
            <a:r>
              <a:rPr lang="pt-PT" sz="700" dirty="0">
                <a:solidFill>
                  <a:schemeClr val="bg1">
                    <a:lumMod val="95000"/>
                  </a:schemeClr>
                </a:solidFill>
              </a:rPr>
              <a:t>// % lixo normal = 8 % // % lixo tóxico = 8 // </a:t>
            </a:r>
          </a:p>
          <a:p>
            <a:r>
              <a:rPr lang="pt-PT" sz="700" dirty="0">
                <a:solidFill>
                  <a:schemeClr val="bg1">
                    <a:lumMod val="95000"/>
                  </a:schemeClr>
                </a:solidFill>
              </a:rPr>
              <a:t>energia obtida por comer alimento = 25 ||      Resultados baseados na realização </a:t>
            </a:r>
          </a:p>
          <a:p>
            <a:r>
              <a:rPr lang="pt-PT" sz="700" dirty="0">
                <a:solidFill>
                  <a:schemeClr val="bg1">
                    <a:lumMod val="95000"/>
                  </a:schemeClr>
                </a:solidFill>
              </a:rPr>
              <a:t>de 15 experiências. Máximo de </a:t>
            </a:r>
            <a:r>
              <a:rPr lang="pt-PT" sz="700" dirty="0" err="1">
                <a:solidFill>
                  <a:schemeClr val="bg1">
                    <a:lumMod val="95000"/>
                  </a:schemeClr>
                </a:solidFill>
              </a:rPr>
              <a:t>ticks</a:t>
            </a:r>
            <a:r>
              <a:rPr lang="pt-PT" sz="700" dirty="0">
                <a:solidFill>
                  <a:schemeClr val="bg1">
                    <a:lumMod val="95000"/>
                  </a:schemeClr>
                </a:solidFill>
              </a:rPr>
              <a:t> 50.000. Termina, também, quando não </a:t>
            </a:r>
          </a:p>
          <a:p>
            <a:r>
              <a:rPr lang="pt-PT" sz="700" dirty="0">
                <a:solidFill>
                  <a:schemeClr val="bg1">
                    <a:lumMod val="95000"/>
                  </a:schemeClr>
                </a:solidFill>
              </a:rPr>
              <a:t>existe nenhum agente vivo. )</a:t>
            </a:r>
            <a:endParaRPr lang="pt-PT" sz="700" b="1" spc="300" dirty="0">
              <a:solidFill>
                <a:schemeClr val="bg1">
                  <a:lumMod val="9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5F3CBFA-ADFA-4AC8-95E9-C06A0722FF18}"/>
              </a:ext>
            </a:extLst>
          </p:cNvPr>
          <p:cNvSpPr txBox="1"/>
          <p:nvPr/>
        </p:nvSpPr>
        <p:spPr>
          <a:xfrm>
            <a:off x="356077" y="5858970"/>
            <a:ext cx="4301177" cy="861774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pt-PT" sz="1000" b="1" spc="3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Aumento de valores de alimento ajudam na </a:t>
            </a:r>
          </a:p>
          <a:p>
            <a:r>
              <a:rPr lang="pt-PT" sz="1000" b="1" spc="3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sobrevivência</a:t>
            </a:r>
            <a:endParaRPr lang="pt-PT" sz="800" b="1" spc="300" dirty="0">
              <a:solidFill>
                <a:schemeClr val="bg1">
                  <a:lumMod val="95000"/>
                </a:schemeClr>
              </a:solidFill>
              <a:latin typeface="Bahnschrift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PT" sz="800" b="1" spc="300" dirty="0">
              <a:solidFill>
                <a:schemeClr val="bg1">
                  <a:lumMod val="95000"/>
                </a:schemeClr>
              </a:solidFill>
              <a:latin typeface="Bahnschrift Light" panose="020B0502040204020203" pitchFamily="34" charset="0"/>
            </a:endParaRPr>
          </a:p>
          <a:p>
            <a:r>
              <a:rPr lang="pt-PT" sz="500" b="1" spc="3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(</a:t>
            </a:r>
            <a:r>
              <a:rPr lang="pt-PT" sz="700" dirty="0">
                <a:solidFill>
                  <a:schemeClr val="bg1">
                    <a:lumMod val="95000"/>
                  </a:schemeClr>
                </a:solidFill>
              </a:rPr>
              <a:t>Valores por defeito: </a:t>
            </a:r>
            <a:r>
              <a:rPr lang="pt-PT" sz="800" dirty="0"/>
              <a:t>: </a:t>
            </a:r>
            <a:r>
              <a:rPr lang="pt-PT" sz="800" dirty="0">
                <a:solidFill>
                  <a:schemeClr val="bg1">
                    <a:lumMod val="95000"/>
                  </a:schemeClr>
                </a:solidFill>
              </a:rPr>
              <a:t>nº de comilões = 15 // Nº de limpadores = 15 // limite </a:t>
            </a:r>
            <a:r>
              <a:rPr lang="pt-PT" sz="800" dirty="0" err="1">
                <a:solidFill>
                  <a:schemeClr val="bg1">
                    <a:lumMod val="95000"/>
                  </a:schemeClr>
                </a:solidFill>
              </a:rPr>
              <a:t>dedepósito</a:t>
            </a:r>
            <a:r>
              <a:rPr lang="pt-PT" sz="800" dirty="0">
                <a:solidFill>
                  <a:schemeClr val="bg1">
                    <a:lumMod val="95000"/>
                  </a:schemeClr>
                </a:solidFill>
              </a:rPr>
              <a:t> de lixo = 10 </a:t>
            </a:r>
          </a:p>
          <a:p>
            <a:r>
              <a:rPr lang="pt-PT" sz="700" dirty="0">
                <a:solidFill>
                  <a:schemeClr val="bg1">
                    <a:lumMod val="95000"/>
                  </a:schemeClr>
                </a:solidFill>
              </a:rPr>
              <a:t>Resultados baseados na realização de 15 experiências. Máximo de </a:t>
            </a:r>
            <a:r>
              <a:rPr lang="pt-PT" sz="700" dirty="0" err="1">
                <a:solidFill>
                  <a:schemeClr val="bg1">
                    <a:lumMod val="95000"/>
                  </a:schemeClr>
                </a:solidFill>
              </a:rPr>
              <a:t>ticks</a:t>
            </a:r>
            <a:r>
              <a:rPr lang="pt-PT" sz="700" dirty="0">
                <a:solidFill>
                  <a:schemeClr val="bg1">
                    <a:lumMod val="95000"/>
                  </a:schemeClr>
                </a:solidFill>
              </a:rPr>
              <a:t> 50.000. Termina, também, quando não </a:t>
            </a:r>
          </a:p>
          <a:p>
            <a:r>
              <a:rPr lang="pt-PT" sz="700" dirty="0">
                <a:solidFill>
                  <a:schemeClr val="bg1">
                    <a:lumMod val="95000"/>
                  </a:schemeClr>
                </a:solidFill>
              </a:rPr>
              <a:t>existe nenhum agente vivo. )</a:t>
            </a:r>
            <a:endParaRPr lang="pt-PT" sz="700" b="1" spc="300" dirty="0">
              <a:solidFill>
                <a:schemeClr val="bg1">
                  <a:lumMod val="9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1C89F86-DEE8-41FC-84B1-3D9A8FF2B376}"/>
              </a:ext>
            </a:extLst>
          </p:cNvPr>
          <p:cNvSpPr txBox="1"/>
          <p:nvPr/>
        </p:nvSpPr>
        <p:spPr>
          <a:xfrm>
            <a:off x="6995002" y="5858970"/>
            <a:ext cx="4301177" cy="877163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pt-PT" sz="1000" b="1" spc="3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Aumento de valores de alimento ajudam na </a:t>
            </a:r>
          </a:p>
          <a:p>
            <a:r>
              <a:rPr lang="pt-PT" sz="1000" b="1" spc="3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sobrevivência</a:t>
            </a:r>
            <a:endParaRPr lang="pt-PT" sz="800" b="1" spc="300" dirty="0">
              <a:solidFill>
                <a:schemeClr val="bg1">
                  <a:lumMod val="95000"/>
                </a:schemeClr>
              </a:solidFill>
              <a:latin typeface="Bahnschrift Light" panose="020B0502040204020203" pitchFamily="34" charset="0"/>
            </a:endParaRPr>
          </a:p>
          <a:p>
            <a:endParaRPr lang="pt-PT" sz="800" b="1" spc="300" dirty="0">
              <a:solidFill>
                <a:schemeClr val="bg1">
                  <a:lumMod val="95000"/>
                </a:schemeClr>
              </a:solidFill>
              <a:latin typeface="Bahnschrift Light" panose="020B0502040204020203" pitchFamily="34" charset="0"/>
            </a:endParaRPr>
          </a:p>
          <a:p>
            <a:r>
              <a:rPr lang="pt-PT" sz="500" b="1" spc="3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(</a:t>
            </a:r>
            <a:r>
              <a:rPr lang="pt-PT" sz="800" dirty="0">
                <a:solidFill>
                  <a:schemeClr val="bg1">
                    <a:lumMod val="95000"/>
                  </a:schemeClr>
                </a:solidFill>
              </a:rPr>
              <a:t>Valores por defeito:</a:t>
            </a:r>
            <a:r>
              <a:rPr lang="pt-PT" sz="900" dirty="0"/>
              <a:t>: </a:t>
            </a:r>
            <a:r>
              <a:rPr lang="pt-PT" sz="800" dirty="0">
                <a:solidFill>
                  <a:schemeClr val="bg1">
                    <a:lumMod val="95000"/>
                  </a:schemeClr>
                </a:solidFill>
              </a:rPr>
              <a:t>nº de depósitos = 6 // nº limpadores // limite de depósito de lixo = 10 // </a:t>
            </a:r>
          </a:p>
          <a:p>
            <a:r>
              <a:rPr lang="pt-PT" sz="800" dirty="0">
                <a:solidFill>
                  <a:schemeClr val="bg1">
                    <a:lumMod val="95000"/>
                  </a:schemeClr>
                </a:solidFill>
              </a:rPr>
              <a:t>nº limpadores = 15 // nº comilões = 15 // energia obtida por alimento = 50 </a:t>
            </a:r>
            <a:r>
              <a:rPr lang="pt-PT" sz="700" dirty="0">
                <a:solidFill>
                  <a:schemeClr val="bg1">
                    <a:lumMod val="95000"/>
                  </a:schemeClr>
                </a:solidFill>
              </a:rPr>
              <a:t>. )</a:t>
            </a:r>
          </a:p>
          <a:p>
            <a:r>
              <a:rPr lang="pt-PT" sz="600" dirty="0">
                <a:solidFill>
                  <a:schemeClr val="bg1">
                    <a:lumMod val="95000"/>
                  </a:schemeClr>
                </a:solidFill>
              </a:rPr>
              <a:t>Simulação termina se forem atingidos 25.000 </a:t>
            </a:r>
            <a:r>
              <a:rPr lang="pt-PT" sz="600" dirty="0" err="1">
                <a:solidFill>
                  <a:schemeClr val="bg1">
                    <a:lumMod val="95000"/>
                  </a:schemeClr>
                </a:solidFill>
              </a:rPr>
              <a:t>ticks</a:t>
            </a:r>
            <a:r>
              <a:rPr lang="pt-PT" sz="600" dirty="0">
                <a:solidFill>
                  <a:schemeClr val="bg1">
                    <a:lumMod val="95000"/>
                  </a:schemeClr>
                </a:solidFill>
              </a:rPr>
              <a:t> ou nenhum limpador e comilão estiverem vivos por questões de processamento)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5BA6628-A9BD-4260-B6E0-BFB91C26658C}"/>
              </a:ext>
            </a:extLst>
          </p:cNvPr>
          <p:cNvSpPr txBox="1"/>
          <p:nvPr/>
        </p:nvSpPr>
        <p:spPr>
          <a:xfrm>
            <a:off x="6995002" y="3506295"/>
            <a:ext cx="4434227" cy="877163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pt-PT" sz="1000" b="1" spc="3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Aumento de valores iniciais de comilões </a:t>
            </a:r>
          </a:p>
          <a:p>
            <a:r>
              <a:rPr lang="pt-PT" sz="1000" b="1" spc="3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Aumenta a sobrevivência da população</a:t>
            </a:r>
            <a:endParaRPr lang="pt-PT" sz="800" b="1" spc="300" dirty="0">
              <a:solidFill>
                <a:schemeClr val="bg1">
                  <a:lumMod val="95000"/>
                </a:schemeClr>
              </a:solidFill>
              <a:latin typeface="Bahnschrift Light" panose="020B0502040204020203" pitchFamily="34" charset="0"/>
            </a:endParaRPr>
          </a:p>
          <a:p>
            <a:endParaRPr lang="pt-PT" sz="800" b="1" spc="300" dirty="0">
              <a:solidFill>
                <a:schemeClr val="bg1">
                  <a:lumMod val="95000"/>
                </a:schemeClr>
              </a:solidFill>
              <a:latin typeface="Bahnschrift Light" panose="020B0502040204020203" pitchFamily="34" charset="0"/>
            </a:endParaRPr>
          </a:p>
          <a:p>
            <a:r>
              <a:rPr lang="pt-PT" sz="500" b="1" spc="3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(</a:t>
            </a:r>
            <a:r>
              <a:rPr lang="pt-PT" sz="800" dirty="0">
                <a:solidFill>
                  <a:schemeClr val="bg1">
                    <a:lumMod val="95000"/>
                  </a:schemeClr>
                </a:solidFill>
              </a:rPr>
              <a:t>Valores por defeito:</a:t>
            </a:r>
            <a:r>
              <a:rPr lang="pt-PT" sz="900" dirty="0"/>
              <a:t>: </a:t>
            </a:r>
            <a:r>
              <a:rPr lang="pt-PT" sz="800" dirty="0">
                <a:solidFill>
                  <a:schemeClr val="bg1">
                    <a:lumMod val="95000"/>
                  </a:schemeClr>
                </a:solidFill>
              </a:rPr>
              <a:t>nº de depósitos = 6 // nº limpadores // limite de depósito de lixo = 10 // </a:t>
            </a:r>
          </a:p>
          <a:p>
            <a:r>
              <a:rPr lang="pt-PT" sz="800" dirty="0">
                <a:solidFill>
                  <a:schemeClr val="bg1">
                    <a:lumMod val="95000"/>
                  </a:schemeClr>
                </a:solidFill>
              </a:rPr>
              <a:t>% lixo normal = 4 % // % lixo tóxico = 4 % // energia obtida por comer alimento = 50 // alimento = 13 </a:t>
            </a:r>
            <a:r>
              <a:rPr lang="pt-PT" sz="700" dirty="0">
                <a:solidFill>
                  <a:schemeClr val="bg1">
                    <a:lumMod val="95000"/>
                  </a:schemeClr>
                </a:solidFill>
              </a:rPr>
              <a:t> )</a:t>
            </a:r>
          </a:p>
          <a:p>
            <a:r>
              <a:rPr lang="pt-PT" sz="600" dirty="0">
                <a:solidFill>
                  <a:schemeClr val="bg1">
                    <a:lumMod val="95000"/>
                  </a:schemeClr>
                </a:solidFill>
              </a:rPr>
              <a:t>Simulação termina se forem atingidos 25.000 </a:t>
            </a:r>
            <a:r>
              <a:rPr lang="pt-PT" sz="600" dirty="0" err="1">
                <a:solidFill>
                  <a:schemeClr val="bg1">
                    <a:lumMod val="95000"/>
                  </a:schemeClr>
                </a:solidFill>
              </a:rPr>
              <a:t>ticks</a:t>
            </a:r>
            <a:r>
              <a:rPr lang="pt-PT" sz="600" dirty="0">
                <a:solidFill>
                  <a:schemeClr val="bg1">
                    <a:lumMod val="95000"/>
                  </a:schemeClr>
                </a:solidFill>
              </a:rPr>
              <a:t> ou 10000 comilões estiverem ativos por questões de processamento)</a:t>
            </a:r>
          </a:p>
        </p:txBody>
      </p:sp>
    </p:spTree>
    <p:extLst>
      <p:ext uri="{BB962C8B-B14F-4D97-AF65-F5344CB8AC3E}">
        <p14:creationId xmlns:p14="http://schemas.microsoft.com/office/powerpoint/2010/main" val="48788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 animBg="1"/>
      <p:bldP spid="15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&#10;">
            <a:extLst>
              <a:ext uri="{FF2B5EF4-FFF2-40B4-BE49-F238E27FC236}">
                <a16:creationId xmlns:a16="http://schemas.microsoft.com/office/drawing/2014/main" id="{1D11756C-E2EA-40D0-8826-8C70AD13419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168B131-FE4F-4DDF-B2A6-BE82D00C7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95" y="442913"/>
            <a:ext cx="2102485" cy="83632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DBEAB2F-5B7B-4E58-A7C2-F5858E5B88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616" y="614708"/>
            <a:ext cx="664527" cy="66452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03ABBD6-54BE-4A00-9A05-B4F0DE7B0A37}"/>
              </a:ext>
            </a:extLst>
          </p:cNvPr>
          <p:cNvSpPr txBox="1"/>
          <p:nvPr/>
        </p:nvSpPr>
        <p:spPr>
          <a:xfrm>
            <a:off x="5087143" y="816166"/>
            <a:ext cx="30700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100" b="1" spc="300" dirty="0">
                <a:solidFill>
                  <a:schemeClr val="bg1"/>
                </a:solidFill>
                <a:latin typeface="Bahnschrift Light" panose="020B0502040204020203" pitchFamily="34" charset="0"/>
              </a:rPr>
              <a:t>Renato Craveiro | 2018011392</a:t>
            </a:r>
            <a:endParaRPr lang="pt-PT" b="1" spc="3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70B2D967-F6FA-469C-8607-109978B4F2F5}"/>
              </a:ext>
            </a:extLst>
          </p:cNvPr>
          <p:cNvCxnSpPr/>
          <p:nvPr/>
        </p:nvCxnSpPr>
        <p:spPr>
          <a:xfrm>
            <a:off x="3454400" y="432753"/>
            <a:ext cx="0" cy="83632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63018EBF-7219-4C5C-932A-A735C4573302}"/>
              </a:ext>
            </a:extLst>
          </p:cNvPr>
          <p:cNvCxnSpPr/>
          <p:nvPr/>
        </p:nvCxnSpPr>
        <p:spPr>
          <a:xfrm>
            <a:off x="8517096" y="442913"/>
            <a:ext cx="0" cy="83632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5C495BC9-493B-427B-B2D2-C4EB7B82BEAC}"/>
              </a:ext>
            </a:extLst>
          </p:cNvPr>
          <p:cNvCxnSpPr/>
          <p:nvPr/>
        </p:nvCxnSpPr>
        <p:spPr>
          <a:xfrm>
            <a:off x="417195" y="1402080"/>
            <a:ext cx="1124648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E3B6D4B-6435-4A0D-8329-F8F6424E4C49}"/>
              </a:ext>
            </a:extLst>
          </p:cNvPr>
          <p:cNvSpPr txBox="1"/>
          <p:nvPr/>
        </p:nvSpPr>
        <p:spPr>
          <a:xfrm>
            <a:off x="8857925" y="560992"/>
            <a:ext cx="29168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spc="300" dirty="0">
                <a:solidFill>
                  <a:schemeClr val="bg1"/>
                </a:solidFill>
                <a:latin typeface="Bahnschrift Light" panose="020B0502040204020203" pitchFamily="34" charset="0"/>
              </a:rPr>
              <a:t>Ano Letivo 2021/22</a:t>
            </a:r>
          </a:p>
          <a:p>
            <a:pPr algn="ctr"/>
            <a:r>
              <a:rPr lang="pt-PT" sz="1100" b="1" spc="300" dirty="0">
                <a:solidFill>
                  <a:schemeClr val="bg1"/>
                </a:solidFill>
                <a:latin typeface="Bahnschrift Light" panose="020B0502040204020203" pitchFamily="34" charset="0"/>
              </a:rPr>
              <a:t>Introdução à Inteligência Artificial</a:t>
            </a:r>
            <a:endParaRPr lang="pt-PT" b="1" spc="3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26B9F98-58B2-416A-AD8E-0C81CD42B2D0}"/>
              </a:ext>
            </a:extLst>
          </p:cNvPr>
          <p:cNvSpPr txBox="1"/>
          <p:nvPr/>
        </p:nvSpPr>
        <p:spPr>
          <a:xfrm>
            <a:off x="4315460" y="3075057"/>
            <a:ext cx="3449954" cy="707886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pt-PT" sz="4000" b="1" spc="3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CONCLUSÃO</a:t>
            </a:r>
          </a:p>
        </p:txBody>
      </p:sp>
      <p:pic>
        <p:nvPicPr>
          <p:cNvPr id="14" name="Imagem 13">
            <a:hlinkClick r:id="rId5" action="ppaction://hlinksldjump"/>
            <a:extLst>
              <a:ext uri="{FF2B5EF4-FFF2-40B4-BE49-F238E27FC236}">
                <a16:creationId xmlns:a16="http://schemas.microsoft.com/office/drawing/2014/main" id="{04970047-93B6-4694-A99E-C04C84E12EA8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618" y="5896946"/>
            <a:ext cx="400061" cy="40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30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434</Words>
  <Application>Microsoft Office PowerPoint</Application>
  <PresentationFormat>Ecrã Panorâmico</PresentationFormat>
  <Paragraphs>82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1" baseType="lpstr">
      <vt:lpstr>Arial</vt:lpstr>
      <vt:lpstr>Bahnschrift Light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 Alexandre Oliveira Craveiro</dc:creator>
  <cp:lastModifiedBy>Renato Alexandre Oliveira Craveiro</cp:lastModifiedBy>
  <cp:revision>12</cp:revision>
  <dcterms:created xsi:type="dcterms:W3CDTF">2021-10-26T22:41:04Z</dcterms:created>
  <dcterms:modified xsi:type="dcterms:W3CDTF">2021-10-27T14:37:39Z</dcterms:modified>
</cp:coreProperties>
</file>