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715000" type="screen16x10"/>
  <p:notesSz cx="6858000" cy="9144000"/>
  <p:embeddedFontLst>
    <p:embeddedFont>
      <p:font typeface="Titillium Web" pitchFamily="2" charset="77"/>
      <p:regular r:id="rId8"/>
      <p:bold r:id="rId9"/>
      <p:italic r:id="rId10"/>
      <p:boldItalic r:id="rId11"/>
    </p:embeddedFont>
    <p:embeddedFont>
      <p:font typeface="Titillium Web Light" pitchFamily="2" charset="77"/>
      <p:regular r:id="rId12"/>
      <p:bold r:id="rId13"/>
      <p:italic r:id="rId14"/>
      <p:boldItalic r:id="rId15"/>
    </p:embeddedFont>
    <p:embeddedFont>
      <p:font typeface="Titillium Web SemiBold"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7"/>
  </p:normalViewPr>
  <p:slideViewPr>
    <p:cSldViewPr snapToGrid="0" snapToObjects="1">
      <p:cViewPr>
        <p:scale>
          <a:sx n="153" d="100"/>
          <a:sy n="153" d="100"/>
        </p:scale>
        <p:origin x="115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d343a444_1_2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d343a44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d343a444_1_1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d343a444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d343a444_1_6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d343a444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2876850" y="2173375"/>
            <a:ext cx="3390300" cy="37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600" b="1">
                <a:solidFill>
                  <a:srgbClr val="FFFFFF"/>
                </a:solidFill>
                <a:latin typeface="Titillium Web"/>
                <a:ea typeface="Titillium Web"/>
                <a:cs typeface="Titillium Web"/>
                <a:sym typeface="Titillium Web"/>
              </a:rPr>
              <a:t>Personas</a:t>
            </a:r>
            <a:endParaRPr sz="3600" b="1">
              <a:solidFill>
                <a:srgbClr val="FFFFFF"/>
              </a:solidFill>
              <a:latin typeface="Titillium Web"/>
              <a:ea typeface="Titillium Web"/>
              <a:cs typeface="Titillium Web"/>
              <a:sym typeface="Titillium Web"/>
            </a:endParaRPr>
          </a:p>
        </p:txBody>
      </p:sp>
      <p:sp>
        <p:nvSpPr>
          <p:cNvPr id="55" name="Google Shape;55;p13"/>
          <p:cNvSpPr txBox="1"/>
          <p:nvPr/>
        </p:nvSpPr>
        <p:spPr>
          <a:xfrm>
            <a:off x="2838750" y="3130025"/>
            <a:ext cx="3466500" cy="3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2200" dirty="0">
                <a:solidFill>
                  <a:srgbClr val="FFFFFF"/>
                </a:solidFill>
                <a:latin typeface="Titillium Web"/>
                <a:ea typeface="Titillium Web"/>
                <a:cs typeface="Titillium Web"/>
                <a:sym typeface="Titillium Web"/>
              </a:rPr>
              <a:t>How to portray the </a:t>
            </a:r>
            <a:br>
              <a:rPr lang="it" sz="2200" dirty="0">
                <a:solidFill>
                  <a:srgbClr val="FFFFFF"/>
                </a:solidFill>
                <a:latin typeface="Titillium Web"/>
                <a:ea typeface="Titillium Web"/>
                <a:cs typeface="Titillium Web"/>
                <a:sym typeface="Titillium Web"/>
              </a:rPr>
            </a:br>
            <a:r>
              <a:rPr lang="it" sz="2200" dirty="0">
                <a:solidFill>
                  <a:srgbClr val="FFFFFF"/>
                </a:solidFill>
                <a:latin typeface="Titillium Web"/>
                <a:ea typeface="Titillium Web"/>
                <a:cs typeface="Titillium Web"/>
                <a:sym typeface="Titillium Web"/>
              </a:rPr>
              <a:t>typical users’ profiles</a:t>
            </a:r>
            <a:endParaRPr sz="2200" dirty="0">
              <a:solidFill>
                <a:srgbClr val="FFFFFF"/>
              </a:solidFill>
              <a:latin typeface="Titillium Web"/>
              <a:ea typeface="Titillium Web"/>
              <a:cs typeface="Titillium Web"/>
              <a:sym typeface="Titillium Web"/>
            </a:endParaRPr>
          </a:p>
        </p:txBody>
      </p:sp>
      <p:cxnSp>
        <p:nvCxnSpPr>
          <p:cNvPr id="56" name="Google Shape;56;p13"/>
          <p:cNvCxnSpPr/>
          <p:nvPr/>
        </p:nvCxnSpPr>
        <p:spPr>
          <a:xfrm>
            <a:off x="3914550" y="2788575"/>
            <a:ext cx="1314900" cy="0"/>
          </a:xfrm>
          <a:prstGeom prst="straightConnector1">
            <a:avLst/>
          </a:prstGeom>
          <a:noFill/>
          <a:ln w="9525" cap="flat" cmpd="sng">
            <a:solidFill>
              <a:srgbClr val="FFFFFF"/>
            </a:solidFill>
            <a:prstDash val="solid"/>
            <a:round/>
            <a:headEnd type="none" w="med" len="med"/>
            <a:tailEnd type="none" w="med" len="med"/>
          </a:ln>
        </p:spPr>
      </p:cxnSp>
      <p:pic>
        <p:nvPicPr>
          <p:cNvPr id="57" name="Google Shape;57;p13"/>
          <p:cNvPicPr preferRelativeResize="0"/>
          <p:nvPr/>
        </p:nvPicPr>
        <p:blipFill>
          <a:blip r:embed="rId4">
            <a:alphaModFix/>
          </a:blip>
          <a:stretch>
            <a:fillRect/>
          </a:stretch>
        </p:blipFill>
        <p:spPr>
          <a:xfrm>
            <a:off x="314575" y="5011916"/>
            <a:ext cx="1568760" cy="420375"/>
          </a:xfrm>
          <a:prstGeom prst="rect">
            <a:avLst/>
          </a:prstGeom>
          <a:noFill/>
          <a:ln>
            <a:noFill/>
          </a:ln>
        </p:spPr>
      </p:pic>
      <p:pic>
        <p:nvPicPr>
          <p:cNvPr id="5" name="Graphic 4">
            <a:extLst>
              <a:ext uri="{FF2B5EF4-FFF2-40B4-BE49-F238E27FC236}">
                <a16:creationId xmlns:a16="http://schemas.microsoft.com/office/drawing/2014/main" id="{FD43102C-5551-834B-8175-3830FC6330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6916" y="5040913"/>
            <a:ext cx="1978430" cy="317296"/>
          </a:xfrm>
          <a:prstGeom prst="rect">
            <a:avLst/>
          </a:prstGeom>
        </p:spPr>
      </p:pic>
      <p:sp>
        <p:nvSpPr>
          <p:cNvPr id="10" name="TextBox 9">
            <a:extLst>
              <a:ext uri="{FF2B5EF4-FFF2-40B4-BE49-F238E27FC236}">
                <a16:creationId xmlns:a16="http://schemas.microsoft.com/office/drawing/2014/main" id="{DB3A9EB6-B10D-AC42-B033-BDABD3D0AC0D}"/>
              </a:ext>
            </a:extLst>
          </p:cNvPr>
          <p:cNvSpPr txBox="1"/>
          <p:nvPr/>
        </p:nvSpPr>
        <p:spPr>
          <a:xfrm>
            <a:off x="464071" y="5407223"/>
            <a:ext cx="8231741" cy="276999"/>
          </a:xfrm>
          <a:prstGeom prst="rect">
            <a:avLst/>
          </a:prstGeom>
          <a:noFill/>
        </p:spPr>
        <p:txBody>
          <a:bodyPr wrap="none" rtlCol="0">
            <a:spAutoFit/>
          </a:bodyPr>
          <a:lstStyle/>
          <a:p>
            <a:pPr algn="ctr"/>
            <a:r>
              <a:rPr lang="en-US" sz="1200" dirty="0">
                <a:solidFill>
                  <a:schemeClr val="accent5">
                    <a:lumMod val="20000"/>
                    <a:lumOff val="80000"/>
                  </a:schemeClr>
                </a:solidFill>
              </a:rPr>
              <a:t>This slide deck is derived from the Personas kit by Designers Italia, available at: https://</a:t>
            </a:r>
            <a:r>
              <a:rPr lang="en-US" sz="1200" dirty="0" err="1">
                <a:solidFill>
                  <a:schemeClr val="accent5">
                    <a:lumMod val="20000"/>
                    <a:lumOff val="80000"/>
                  </a:schemeClr>
                </a:solidFill>
              </a:rPr>
              <a:t>designers.italia.it</a:t>
            </a:r>
            <a:r>
              <a:rPr lang="en-US" sz="1200" dirty="0">
                <a:solidFill>
                  <a:schemeClr val="accent5">
                    <a:lumMod val="20000"/>
                    <a:lumOff val="80000"/>
                  </a:schemeClr>
                </a:solidFill>
              </a:rPr>
              <a:t>/kit/personas/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3608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dirty="0">
                <a:solidFill>
                  <a:srgbClr val="0056CB"/>
                </a:solidFill>
                <a:latin typeface="Titillium Web SemiBold"/>
                <a:ea typeface="Titillium Web SemiBold"/>
                <a:cs typeface="Titillium Web SemiBold"/>
                <a:sym typeface="Titillium Web SemiBold"/>
              </a:rPr>
              <a:t>Instructions</a:t>
            </a:r>
            <a:endParaRPr sz="1200" dirty="0">
              <a:solidFill>
                <a:srgbClr val="0056CB"/>
              </a:solidFill>
              <a:latin typeface="Titillium Web SemiBold"/>
              <a:ea typeface="Titillium Web SemiBold"/>
              <a:cs typeface="Titillium Web SemiBold"/>
              <a:sym typeface="Titillium Web SemiBold"/>
            </a:endParaRPr>
          </a:p>
        </p:txBody>
      </p:sp>
      <p:sp>
        <p:nvSpPr>
          <p:cNvPr id="63" name="Google Shape;63;p14"/>
          <p:cNvSpPr txBox="1"/>
          <p:nvPr/>
        </p:nvSpPr>
        <p:spPr>
          <a:xfrm>
            <a:off x="360825" y="1240000"/>
            <a:ext cx="4903200" cy="67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2400" b="1" dirty="0">
                <a:solidFill>
                  <a:srgbClr val="0056CB"/>
                </a:solidFill>
                <a:latin typeface="Titillium Web"/>
                <a:ea typeface="Titillium Web"/>
                <a:cs typeface="Titillium Web"/>
                <a:sym typeface="Titillium Web"/>
              </a:rPr>
              <a:t>Describe the differente kinds of users of a digital service:</a:t>
            </a:r>
            <a:endParaRPr sz="2400" b="1" dirty="0">
              <a:solidFill>
                <a:srgbClr val="0056CB"/>
              </a:solidFill>
              <a:latin typeface="Titillium Web"/>
              <a:ea typeface="Titillium Web"/>
              <a:cs typeface="Titillium Web"/>
              <a:sym typeface="Titillium Web"/>
            </a:endParaRPr>
          </a:p>
        </p:txBody>
      </p:sp>
      <p:sp>
        <p:nvSpPr>
          <p:cNvPr id="64" name="Google Shape;64;p14"/>
          <p:cNvSpPr txBox="1"/>
          <p:nvPr/>
        </p:nvSpPr>
        <p:spPr>
          <a:xfrm>
            <a:off x="381250"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01</a:t>
            </a:r>
            <a:endParaRPr sz="1800" b="1">
              <a:solidFill>
                <a:srgbClr val="00C4C9"/>
              </a:solidFill>
              <a:latin typeface="Titillium Web"/>
              <a:ea typeface="Titillium Web"/>
              <a:cs typeface="Titillium Web"/>
              <a:sym typeface="Titillium Web"/>
            </a:endParaRPr>
          </a:p>
        </p:txBody>
      </p:sp>
      <p:sp>
        <p:nvSpPr>
          <p:cNvPr id="65" name="Google Shape;65;p14"/>
          <p:cNvSpPr txBox="1"/>
          <p:nvPr/>
        </p:nvSpPr>
        <p:spPr>
          <a:xfrm>
            <a:off x="386575" y="2919050"/>
            <a:ext cx="2102700" cy="125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200" dirty="0">
                <a:solidFill>
                  <a:srgbClr val="5A6772"/>
                </a:solidFill>
                <a:latin typeface="Titillium Web"/>
                <a:ea typeface="Titillium Web"/>
                <a:cs typeface="Titillium Web"/>
                <a:sym typeface="Titillium Web"/>
              </a:rPr>
              <a:t>Identify the user profiles that show </a:t>
            </a:r>
            <a:r>
              <a:rPr lang="it" sz="1200" b="1" dirty="0">
                <a:solidFill>
                  <a:srgbClr val="5A6772"/>
                </a:solidFill>
                <a:latin typeface="Titillium Web"/>
                <a:ea typeface="Titillium Web"/>
                <a:cs typeface="Titillium Web"/>
                <a:sym typeface="Titillium Web"/>
              </a:rPr>
              <a:t>similar features:</a:t>
            </a:r>
            <a:r>
              <a:rPr lang="it" sz="1200" dirty="0">
                <a:solidFill>
                  <a:srgbClr val="5A6772"/>
                </a:solidFill>
                <a:latin typeface="Titillium Web"/>
                <a:ea typeface="Titillium Web"/>
                <a:cs typeface="Titillium Web"/>
                <a:sym typeface="Titillium Web"/>
              </a:rPr>
              <a:t> each group can be told as </a:t>
            </a:r>
            <a:r>
              <a:rPr lang="it" sz="1200" b="1" dirty="0">
                <a:solidFill>
                  <a:srgbClr val="5A6772"/>
                </a:solidFill>
                <a:latin typeface="Titillium Web"/>
                <a:ea typeface="Titillium Web"/>
                <a:cs typeface="Titillium Web"/>
                <a:sym typeface="Titillium Web"/>
              </a:rPr>
              <a:t>a distinct role.</a:t>
            </a:r>
            <a:endParaRPr sz="1200" b="1"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200" b="1" dirty="0">
              <a:solidFill>
                <a:srgbClr val="5A6772"/>
              </a:solidFill>
              <a:latin typeface="Titillium Web"/>
              <a:ea typeface="Titillium Web"/>
              <a:cs typeface="Titillium Web"/>
              <a:sym typeface="Titillium Web"/>
            </a:endParaRPr>
          </a:p>
        </p:txBody>
      </p:sp>
      <p:sp>
        <p:nvSpPr>
          <p:cNvPr id="66" name="Google Shape;66;p14"/>
          <p:cNvSpPr txBox="1"/>
          <p:nvPr/>
        </p:nvSpPr>
        <p:spPr>
          <a:xfrm>
            <a:off x="2502125"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02</a:t>
            </a:r>
            <a:endParaRPr sz="1800" b="1">
              <a:solidFill>
                <a:srgbClr val="00C4C9"/>
              </a:solidFill>
              <a:latin typeface="Titillium Web"/>
              <a:ea typeface="Titillium Web"/>
              <a:cs typeface="Titillium Web"/>
              <a:sym typeface="Titillium Web"/>
            </a:endParaRPr>
          </a:p>
        </p:txBody>
      </p:sp>
      <p:sp>
        <p:nvSpPr>
          <p:cNvPr id="67" name="Google Shape;67;p14"/>
          <p:cNvSpPr txBox="1"/>
          <p:nvPr/>
        </p:nvSpPr>
        <p:spPr>
          <a:xfrm>
            <a:off x="4623000"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03</a:t>
            </a:r>
            <a:endParaRPr sz="1800" b="1">
              <a:solidFill>
                <a:srgbClr val="00C4C9"/>
              </a:solidFill>
              <a:latin typeface="Titillium Web"/>
              <a:ea typeface="Titillium Web"/>
              <a:cs typeface="Titillium Web"/>
              <a:sym typeface="Titillium Web"/>
            </a:endParaRPr>
          </a:p>
        </p:txBody>
      </p:sp>
      <p:sp>
        <p:nvSpPr>
          <p:cNvPr id="68" name="Google Shape;68;p14"/>
          <p:cNvSpPr txBox="1"/>
          <p:nvPr/>
        </p:nvSpPr>
        <p:spPr>
          <a:xfrm>
            <a:off x="2502125" y="2919050"/>
            <a:ext cx="2072700" cy="125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200" dirty="0">
                <a:solidFill>
                  <a:srgbClr val="5A6772"/>
                </a:solidFill>
                <a:latin typeface="Titillium Web"/>
                <a:ea typeface="Titillium Web"/>
                <a:cs typeface="Titillium Web"/>
                <a:sym typeface="Titillium Web"/>
              </a:rPr>
              <a:t>Assign a </a:t>
            </a:r>
            <a:r>
              <a:rPr lang="it" sz="1200" b="1" dirty="0">
                <a:solidFill>
                  <a:srgbClr val="5A6772"/>
                </a:solidFill>
                <a:latin typeface="Titillium Web"/>
                <a:sym typeface="Titillium Web"/>
              </a:rPr>
              <a:t>portrait</a:t>
            </a:r>
            <a:r>
              <a:rPr lang="it" sz="1200" b="1" dirty="0">
                <a:solidFill>
                  <a:srgbClr val="5A6772"/>
                </a:solidFill>
                <a:latin typeface="Titillium Web"/>
                <a:ea typeface="Titillium Web"/>
                <a:cs typeface="Titillium Web"/>
                <a:sym typeface="Titillium Web"/>
              </a:rPr>
              <a:t> and a name </a:t>
            </a:r>
            <a:r>
              <a:rPr lang="it" sz="1200" dirty="0">
                <a:solidFill>
                  <a:srgbClr val="5A6772"/>
                </a:solidFill>
                <a:latin typeface="Titillium Web"/>
                <a:ea typeface="Titillium Web"/>
                <a:cs typeface="Titillium Web"/>
                <a:sym typeface="Titillium Web"/>
              </a:rPr>
              <a:t>to each persona; provide his </a:t>
            </a:r>
            <a:r>
              <a:rPr lang="it" sz="1200" b="1" dirty="0">
                <a:solidFill>
                  <a:srgbClr val="5A6772"/>
                </a:solidFill>
                <a:latin typeface="Titillium Web"/>
                <a:ea typeface="Titillium Web"/>
                <a:cs typeface="Titillium Web"/>
                <a:sym typeface="Titillium Web"/>
              </a:rPr>
              <a:t>role or profession and</a:t>
            </a:r>
            <a:r>
              <a:rPr lang="it" sz="1200" dirty="0">
                <a:solidFill>
                  <a:srgbClr val="5A6772"/>
                </a:solidFill>
                <a:latin typeface="Titillium Web"/>
                <a:ea typeface="Titillium Web"/>
                <a:cs typeface="Titillium Web"/>
                <a:sym typeface="Titillium Web"/>
              </a:rPr>
              <a:t> pick an identifying </a:t>
            </a:r>
            <a:r>
              <a:rPr lang="it" sz="1200" b="1" dirty="0">
                <a:solidFill>
                  <a:srgbClr val="5A6772"/>
                </a:solidFill>
                <a:latin typeface="Titillium Web"/>
                <a:ea typeface="Titillium Web"/>
                <a:cs typeface="Titillium Web"/>
                <a:sym typeface="Titillium Web"/>
              </a:rPr>
              <a:t>adjective </a:t>
            </a:r>
            <a:r>
              <a:rPr lang="it" sz="1200" dirty="0">
                <a:solidFill>
                  <a:srgbClr val="5A6772"/>
                </a:solidFill>
                <a:latin typeface="Titillium Web"/>
                <a:ea typeface="Titillium Web"/>
                <a:cs typeface="Titillium Web"/>
                <a:sym typeface="Titillium Web"/>
              </a:rPr>
              <a:t>which would immediately let understand his attitude. Add eventually a </a:t>
            </a:r>
            <a:r>
              <a:rPr lang="it" sz="1200" b="1" dirty="0">
                <a:solidFill>
                  <a:srgbClr val="5A6772"/>
                </a:solidFill>
                <a:latin typeface="Titillium Web"/>
                <a:ea typeface="Titillium Web"/>
                <a:cs typeface="Titillium Web"/>
                <a:sym typeface="Titillium Web"/>
              </a:rPr>
              <a:t>citation</a:t>
            </a:r>
            <a:r>
              <a:rPr lang="it" sz="1200" dirty="0">
                <a:solidFill>
                  <a:srgbClr val="5A6772"/>
                </a:solidFill>
                <a:latin typeface="Titillium Web"/>
                <a:ea typeface="Titillium Web"/>
                <a:cs typeface="Titillium Web"/>
                <a:sym typeface="Titillium Web"/>
              </a:rPr>
              <a:t> that most represents him.</a:t>
            </a:r>
            <a:endParaRPr sz="1200" b="1" dirty="0">
              <a:solidFill>
                <a:srgbClr val="5A6772"/>
              </a:solidFill>
              <a:latin typeface="Titillium Web"/>
              <a:ea typeface="Titillium Web"/>
              <a:cs typeface="Titillium Web"/>
              <a:sym typeface="Titillium Web"/>
            </a:endParaRPr>
          </a:p>
        </p:txBody>
      </p:sp>
      <p:sp>
        <p:nvSpPr>
          <p:cNvPr id="69" name="Google Shape;69;p14"/>
          <p:cNvSpPr txBox="1"/>
          <p:nvPr/>
        </p:nvSpPr>
        <p:spPr>
          <a:xfrm>
            <a:off x="4617675" y="2919050"/>
            <a:ext cx="2102700" cy="125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200" dirty="0">
                <a:solidFill>
                  <a:srgbClr val="5A6772"/>
                </a:solidFill>
                <a:latin typeface="Titillium Web"/>
                <a:ea typeface="Titillium Web"/>
                <a:cs typeface="Titillium Web"/>
                <a:sym typeface="Titillium Web"/>
              </a:rPr>
              <a:t>Think about the persona that you begun outlining: what are her main </a:t>
            </a:r>
            <a:r>
              <a:rPr lang="it" sz="1200" b="1" dirty="0">
                <a:solidFill>
                  <a:srgbClr val="5A6772"/>
                </a:solidFill>
                <a:latin typeface="Titillium Web"/>
                <a:ea typeface="Titillium Web"/>
                <a:cs typeface="Titillium Web"/>
                <a:sym typeface="Titillium Web"/>
              </a:rPr>
              <a:t>activities</a:t>
            </a:r>
            <a:r>
              <a:rPr lang="it" sz="1200" dirty="0">
                <a:solidFill>
                  <a:srgbClr val="5A6772"/>
                </a:solidFill>
                <a:latin typeface="Titillium Web"/>
                <a:ea typeface="Titillium Web"/>
                <a:cs typeface="Titillium Web"/>
                <a:sym typeface="Titillium Web"/>
              </a:rPr>
              <a:t> during the day? </a:t>
            </a:r>
            <a:br>
              <a:rPr lang="it" sz="1200" dirty="0">
                <a:solidFill>
                  <a:srgbClr val="5A6772"/>
                </a:solidFill>
                <a:latin typeface="Titillium Web"/>
                <a:ea typeface="Titillium Web"/>
                <a:cs typeface="Titillium Web"/>
                <a:sym typeface="Titillium Web"/>
              </a:rPr>
            </a:br>
            <a:r>
              <a:rPr lang="it" sz="1200" dirty="0">
                <a:solidFill>
                  <a:srgbClr val="5A6772"/>
                </a:solidFill>
                <a:latin typeface="Titillium Web"/>
                <a:ea typeface="Titillium Web"/>
                <a:cs typeface="Titillium Web"/>
                <a:sym typeface="Titillium Web"/>
              </a:rPr>
              <a:t>And what about her </a:t>
            </a:r>
            <a:r>
              <a:rPr lang="it" sz="1200" b="1" dirty="0">
                <a:solidFill>
                  <a:srgbClr val="5A6772"/>
                </a:solidFill>
                <a:latin typeface="Titillium Web"/>
                <a:ea typeface="Titillium Web"/>
                <a:cs typeface="Titillium Web"/>
                <a:sym typeface="Titillium Web"/>
              </a:rPr>
              <a:t>needs</a:t>
            </a:r>
            <a:r>
              <a:rPr lang="it" sz="1200" dirty="0">
                <a:solidFill>
                  <a:srgbClr val="5A6772"/>
                </a:solidFill>
                <a:latin typeface="Titillium Web"/>
                <a:ea typeface="Titillium Web"/>
                <a:cs typeface="Titillium Web"/>
                <a:sym typeface="Titillium Web"/>
              </a:rPr>
              <a:t>? List all the items that come to your mind.</a:t>
            </a:r>
            <a:endParaRPr sz="1200" b="1" dirty="0">
              <a:solidFill>
                <a:srgbClr val="5A6772"/>
              </a:solidFill>
              <a:latin typeface="Titillium Web"/>
              <a:ea typeface="Titillium Web"/>
              <a:cs typeface="Titillium Web"/>
              <a:sym typeface="Titillium Web"/>
            </a:endParaRPr>
          </a:p>
        </p:txBody>
      </p:sp>
      <p:sp>
        <p:nvSpPr>
          <p:cNvPr id="70" name="Google Shape;70;p14"/>
          <p:cNvSpPr txBox="1"/>
          <p:nvPr/>
        </p:nvSpPr>
        <p:spPr>
          <a:xfrm>
            <a:off x="6733225" y="2919050"/>
            <a:ext cx="2072700" cy="125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200" dirty="0">
                <a:solidFill>
                  <a:srgbClr val="5A6772"/>
                </a:solidFill>
                <a:latin typeface="Titillium Web"/>
                <a:ea typeface="Titillium Web"/>
                <a:cs typeface="Titillium Web"/>
                <a:sym typeface="Titillium Web"/>
              </a:rPr>
              <a:t>Complete the persona with a list of </a:t>
            </a:r>
            <a:r>
              <a:rPr lang="it" sz="1200" b="1" dirty="0">
                <a:solidFill>
                  <a:srgbClr val="5A6772"/>
                </a:solidFill>
                <a:latin typeface="Titillium Web"/>
                <a:ea typeface="Titillium Web"/>
                <a:cs typeface="Titillium Web"/>
                <a:sym typeface="Titillium Web"/>
              </a:rPr>
              <a:t>goals and desires</a:t>
            </a:r>
            <a:r>
              <a:rPr lang="it" sz="1200" dirty="0">
                <a:solidFill>
                  <a:srgbClr val="5A6772"/>
                </a:solidFill>
                <a:latin typeface="Titillium Web"/>
                <a:ea typeface="Titillium Web"/>
                <a:cs typeface="Titillium Web"/>
                <a:sym typeface="Titillium Web"/>
              </a:rPr>
              <a:t> that characterize this group of people and list the possible </a:t>
            </a:r>
            <a:r>
              <a:rPr lang="it" sz="1200" b="1" dirty="0">
                <a:solidFill>
                  <a:srgbClr val="5A6772"/>
                </a:solidFill>
                <a:latin typeface="Titillium Web"/>
                <a:ea typeface="Titillium Web"/>
                <a:cs typeface="Titillium Web"/>
                <a:sym typeface="Titillium Web"/>
              </a:rPr>
              <a:t>obstacles</a:t>
            </a:r>
            <a:r>
              <a:rPr lang="it" sz="1200" dirty="0">
                <a:solidFill>
                  <a:srgbClr val="5A6772"/>
                </a:solidFill>
                <a:latin typeface="Titillium Web"/>
                <a:ea typeface="Titillium Web"/>
                <a:cs typeface="Titillium Web"/>
                <a:sym typeface="Titillium Web"/>
              </a:rPr>
              <a:t> that preclude their achievments.</a:t>
            </a:r>
            <a:endParaRPr sz="1200" dirty="0">
              <a:solidFill>
                <a:srgbClr val="5A6772"/>
              </a:solidFill>
              <a:latin typeface="Titillium Web"/>
              <a:ea typeface="Titillium Web"/>
              <a:cs typeface="Titillium Web"/>
              <a:sym typeface="Titillium Web"/>
            </a:endParaRPr>
          </a:p>
        </p:txBody>
      </p:sp>
      <p:sp>
        <p:nvSpPr>
          <p:cNvPr id="71" name="Google Shape;71;p14"/>
          <p:cNvSpPr txBox="1"/>
          <p:nvPr/>
        </p:nvSpPr>
        <p:spPr>
          <a:xfrm>
            <a:off x="6743875"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04</a:t>
            </a:r>
            <a:endParaRPr sz="1800" b="1">
              <a:solidFill>
                <a:srgbClr val="00C4C9"/>
              </a:solidFill>
              <a:latin typeface="Titillium Web"/>
              <a:ea typeface="Titillium Web"/>
              <a:cs typeface="Titillium Web"/>
              <a:sym typeface="Titillium Web"/>
            </a:endParaRPr>
          </a:p>
        </p:txBody>
      </p:sp>
      <p:sp>
        <p:nvSpPr>
          <p:cNvPr id="72" name="Google Shape;72;p14"/>
          <p:cNvSpPr txBox="1"/>
          <p:nvPr/>
        </p:nvSpPr>
        <p:spPr>
          <a:xfrm>
            <a:off x="6720375" y="4730653"/>
            <a:ext cx="19887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dirty="0">
                <a:solidFill>
                  <a:srgbClr val="0056CB"/>
                </a:solidFill>
                <a:latin typeface="Titillium Web SemiBold"/>
                <a:ea typeface="Titillium Web SemiBold"/>
                <a:cs typeface="Titillium Web SemiBold"/>
                <a:sym typeface="Titillium Web SemiBold"/>
              </a:rPr>
              <a:t>Repeat the same process for each users’profile.</a:t>
            </a:r>
            <a:endParaRPr sz="1200" dirty="0">
              <a:solidFill>
                <a:srgbClr val="0056CB"/>
              </a:solidFill>
              <a:latin typeface="Titillium Web SemiBold"/>
              <a:ea typeface="Titillium Web SemiBold"/>
              <a:cs typeface="Titillium Web SemiBold"/>
              <a:sym typeface="Titillium Web SemiBold"/>
            </a:endParaRPr>
          </a:p>
        </p:txBody>
      </p:sp>
      <p:cxnSp>
        <p:nvCxnSpPr>
          <p:cNvPr id="73" name="Google Shape;73;p14"/>
          <p:cNvCxnSpPr/>
          <p:nvPr/>
        </p:nvCxnSpPr>
        <p:spPr>
          <a:xfrm>
            <a:off x="6809150" y="4591100"/>
            <a:ext cx="2023200" cy="0"/>
          </a:xfrm>
          <a:prstGeom prst="straightConnector1">
            <a:avLst/>
          </a:prstGeom>
          <a:noFill/>
          <a:ln w="9525" cap="flat" cmpd="sng">
            <a:solidFill>
              <a:srgbClr val="0056CB"/>
            </a:solidFill>
            <a:prstDash val="solid"/>
            <a:round/>
            <a:headEnd type="none" w="med" len="med"/>
            <a:tailEnd type="none" w="med" len="med"/>
          </a:ln>
        </p:spPr>
      </p:cxnSp>
      <p:pic>
        <p:nvPicPr>
          <p:cNvPr id="74" name="Google Shape;74;p14"/>
          <p:cNvPicPr preferRelativeResize="0"/>
          <p:nvPr/>
        </p:nvPicPr>
        <p:blipFill>
          <a:blip r:embed="rId3">
            <a:alphaModFix/>
          </a:blip>
          <a:stretch>
            <a:fillRect/>
          </a:stretch>
        </p:blipFill>
        <p:spPr>
          <a:xfrm>
            <a:off x="314575" y="5012856"/>
            <a:ext cx="1568776" cy="42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5"/>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81" name="Google Shape;81;p15"/>
          <p:cNvSpPr txBox="1"/>
          <p:nvPr/>
        </p:nvSpPr>
        <p:spPr>
          <a:xfrm>
            <a:off x="233101" y="2757625"/>
            <a:ext cx="1907100" cy="13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dirty="0">
                <a:solidFill>
                  <a:srgbClr val="00C4C9"/>
                </a:solidFill>
                <a:latin typeface="Titillium Web SemiBold"/>
                <a:ea typeface="Titillium Web SemiBold"/>
                <a:cs typeface="Titillium Web SemiBold"/>
                <a:sym typeface="Titillium Web SemiBold"/>
              </a:rPr>
              <a:t>Il like taking care of the the environment where I live and cooperate for initiatives launched by my municipality.</a:t>
            </a:r>
            <a:endParaRPr dirty="0">
              <a:solidFill>
                <a:srgbClr val="00C4C9"/>
              </a:solidFill>
              <a:latin typeface="Titillium Web SemiBold"/>
              <a:ea typeface="Titillium Web SemiBold"/>
              <a:cs typeface="Titillium Web SemiBold"/>
              <a:sym typeface="Titillium Web SemiBold"/>
            </a:endParaRPr>
          </a:p>
        </p:txBody>
      </p:sp>
      <p:sp>
        <p:nvSpPr>
          <p:cNvPr id="82" name="Google Shape;82;p15"/>
          <p:cNvSpPr/>
          <p:nvPr/>
        </p:nvSpPr>
        <p:spPr>
          <a:xfrm>
            <a:off x="315018" y="394725"/>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5" descr="00_cittadino1.png"/>
          <p:cNvPicPr preferRelativeResize="0"/>
          <p:nvPr/>
        </p:nvPicPr>
        <p:blipFill rotWithShape="1">
          <a:blip r:embed="rId4">
            <a:alphaModFix/>
          </a:blip>
          <a:srcRect/>
          <a:stretch/>
        </p:blipFill>
        <p:spPr>
          <a:xfrm>
            <a:off x="150700" y="394725"/>
            <a:ext cx="1803075" cy="1803075"/>
          </a:xfrm>
          <a:prstGeom prst="rect">
            <a:avLst/>
          </a:prstGeom>
          <a:noFill/>
          <a:ln>
            <a:noFill/>
          </a:ln>
        </p:spPr>
      </p:pic>
      <p:sp>
        <p:nvSpPr>
          <p:cNvPr id="84" name="Google Shape;84;p15"/>
          <p:cNvSpPr/>
          <p:nvPr/>
        </p:nvSpPr>
        <p:spPr>
          <a:xfrm rot="5400000">
            <a:off x="8006058" y="-3451"/>
            <a:ext cx="1148100" cy="1148100"/>
          </a:xfrm>
          <a:prstGeom prst="diagStripe">
            <a:avLst>
              <a:gd name="adj" fmla="val 50000"/>
            </a:avLst>
          </a:prstGeom>
          <a:solidFill>
            <a:srgbClr val="00C4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txBox="1"/>
          <p:nvPr/>
        </p:nvSpPr>
        <p:spPr>
          <a:xfrm rot="2700000">
            <a:off x="8161655" y="274974"/>
            <a:ext cx="1095450" cy="31141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56CB"/>
              </a:buClr>
              <a:buSzPts val="1400"/>
              <a:buFont typeface="Arial"/>
              <a:buNone/>
            </a:pPr>
            <a:r>
              <a:rPr lang="it" sz="1200" b="1" dirty="0">
                <a:solidFill>
                  <a:srgbClr val="FFFFFF"/>
                </a:solidFill>
              </a:rPr>
              <a:t>SAMPLE</a:t>
            </a:r>
            <a:endParaRPr sz="1200" b="1" i="0" u="none" strike="noStrike" cap="none" dirty="0">
              <a:solidFill>
                <a:srgbClr val="FFFFFF"/>
              </a:solidFill>
              <a:latin typeface="Arial"/>
              <a:ea typeface="Arial"/>
              <a:cs typeface="Arial"/>
              <a:sym typeface="Arial"/>
            </a:endParaRPr>
          </a:p>
        </p:txBody>
      </p:sp>
      <p:sp>
        <p:nvSpPr>
          <p:cNvPr id="86" name="Google Shape;86;p15"/>
          <p:cNvSpPr txBox="1"/>
          <p:nvPr/>
        </p:nvSpPr>
        <p:spPr>
          <a:xfrm>
            <a:off x="2601874" y="574722"/>
            <a:ext cx="19071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3600" b="1" dirty="0">
                <a:solidFill>
                  <a:srgbClr val="0056CB"/>
                </a:solidFill>
                <a:latin typeface="Titillium Web"/>
                <a:ea typeface="Titillium Web"/>
                <a:cs typeface="Titillium Web"/>
                <a:sym typeface="Titillium Web"/>
              </a:rPr>
              <a:t>John</a:t>
            </a:r>
            <a:endParaRPr sz="3600" b="1" dirty="0">
              <a:solidFill>
                <a:srgbClr val="0056CB"/>
              </a:solidFill>
              <a:latin typeface="Titillium Web"/>
              <a:ea typeface="Titillium Web"/>
              <a:cs typeface="Titillium Web"/>
              <a:sym typeface="Titillium Web"/>
            </a:endParaRPr>
          </a:p>
        </p:txBody>
      </p:sp>
      <p:sp>
        <p:nvSpPr>
          <p:cNvPr id="87" name="Google Shape;87;p15"/>
          <p:cNvSpPr txBox="1"/>
          <p:nvPr/>
        </p:nvSpPr>
        <p:spPr>
          <a:xfrm>
            <a:off x="2601874" y="1029397"/>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dirty="0">
                <a:solidFill>
                  <a:srgbClr val="0056CB"/>
                </a:solidFill>
                <a:latin typeface="Titillium Web SemiBold"/>
                <a:ea typeface="Titillium Web SemiBold"/>
                <a:cs typeface="Titillium Web SemiBold"/>
                <a:sym typeface="Titillium Web SemiBold"/>
              </a:rPr>
              <a:t>C</a:t>
            </a:r>
            <a:r>
              <a:rPr lang="it" sz="1600" dirty="0">
                <a:solidFill>
                  <a:srgbClr val="0056CB"/>
                </a:solidFill>
                <a:latin typeface="Titillium Web SemiBold"/>
                <a:ea typeface="Titillium Web SemiBold"/>
                <a:cs typeface="Titillium Web SemiBold"/>
                <a:sym typeface="Titillium Web SemiBold"/>
              </a:rPr>
              <a:t>ollaborative citizen</a:t>
            </a:r>
            <a:endParaRPr sz="1600" dirty="0">
              <a:solidFill>
                <a:srgbClr val="5A6772"/>
              </a:solidFill>
              <a:latin typeface="Titillium Web SemiBold"/>
              <a:ea typeface="Titillium Web SemiBold"/>
              <a:cs typeface="Titillium Web SemiBold"/>
              <a:sym typeface="Titillium Web SemiBold"/>
            </a:endParaRPr>
          </a:p>
        </p:txBody>
      </p:sp>
      <p:sp>
        <p:nvSpPr>
          <p:cNvPr id="88" name="Google Shape;88;p15"/>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89" name="Google Shape;89;p15"/>
          <p:cNvPicPr preferRelativeResize="0"/>
          <p:nvPr/>
        </p:nvPicPr>
        <p:blipFill>
          <a:blip r:embed="rId5">
            <a:alphaModFix/>
          </a:blip>
          <a:stretch>
            <a:fillRect/>
          </a:stretch>
        </p:blipFill>
        <p:spPr>
          <a:xfrm>
            <a:off x="6073100" y="1213808"/>
            <a:ext cx="427906" cy="373800"/>
          </a:xfrm>
          <a:prstGeom prst="rect">
            <a:avLst/>
          </a:prstGeom>
          <a:noFill/>
          <a:ln>
            <a:noFill/>
          </a:ln>
        </p:spPr>
      </p:pic>
      <p:pic>
        <p:nvPicPr>
          <p:cNvPr id="90" name="Google Shape;90;p15"/>
          <p:cNvPicPr preferRelativeResize="0"/>
          <p:nvPr/>
        </p:nvPicPr>
        <p:blipFill>
          <a:blip r:embed="rId6">
            <a:alphaModFix/>
          </a:blip>
          <a:stretch>
            <a:fillRect/>
          </a:stretch>
        </p:blipFill>
        <p:spPr>
          <a:xfrm>
            <a:off x="6893815" y="1276208"/>
            <a:ext cx="244866" cy="311400"/>
          </a:xfrm>
          <a:prstGeom prst="rect">
            <a:avLst/>
          </a:prstGeom>
          <a:noFill/>
          <a:ln>
            <a:noFill/>
          </a:ln>
        </p:spPr>
      </p:pic>
      <p:pic>
        <p:nvPicPr>
          <p:cNvPr id="91" name="Google Shape;91;p15"/>
          <p:cNvPicPr preferRelativeResize="0"/>
          <p:nvPr/>
        </p:nvPicPr>
        <p:blipFill>
          <a:blip r:embed="rId7">
            <a:alphaModFix/>
          </a:blip>
          <a:stretch>
            <a:fillRect/>
          </a:stretch>
        </p:blipFill>
        <p:spPr>
          <a:xfrm>
            <a:off x="7661288" y="1325114"/>
            <a:ext cx="150000" cy="262494"/>
          </a:xfrm>
          <a:prstGeom prst="rect">
            <a:avLst/>
          </a:prstGeom>
          <a:noFill/>
          <a:ln>
            <a:noFill/>
          </a:ln>
        </p:spPr>
      </p:pic>
      <p:sp>
        <p:nvSpPr>
          <p:cNvPr id="92" name="Google Shape;92;p15"/>
          <p:cNvSpPr txBox="1"/>
          <p:nvPr/>
        </p:nvSpPr>
        <p:spPr>
          <a:xfrm>
            <a:off x="5912625" y="784156"/>
            <a:ext cx="30444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Which is or are the reference digital platform?]</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93" name="Google Shape;93;p15"/>
          <p:cNvSpPr/>
          <p:nvPr/>
        </p:nvSpPr>
        <p:spPr>
          <a:xfrm>
            <a:off x="6240800"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95" name="Google Shape;95;p15"/>
          <p:cNvSpPr/>
          <p:nvPr/>
        </p:nvSpPr>
        <p:spPr>
          <a:xfrm>
            <a:off x="6970050"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7690100"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99" name="Google Shape;99;p15"/>
          <p:cNvSpPr txBox="1"/>
          <p:nvPr/>
        </p:nvSpPr>
        <p:spPr>
          <a:xfrm>
            <a:off x="2601875" y="2425977"/>
            <a:ext cx="29964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John is 40 years old and lives in a small town in Milan province. He believes the collaboration among cititzens is very important in order to live in a peacefule and quiet environment. Thus he pays a lot of attention to the projects launched by his municipality, and he participates actively in them.</a:t>
            </a:r>
            <a:endParaRPr sz="10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00" name="Google Shape;100;p15"/>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OBSTACLES AND FRUSTRATIONS</a:t>
            </a:r>
            <a:endParaRPr sz="1100" b="1" dirty="0">
              <a:solidFill>
                <a:srgbClr val="5A6772"/>
              </a:solidFill>
              <a:latin typeface="Titillium Web"/>
              <a:ea typeface="Titillium Web"/>
              <a:cs typeface="Titillium Web"/>
              <a:sym typeface="Titillium Web"/>
            </a:endParaRPr>
          </a:p>
        </p:txBody>
      </p:sp>
      <p:sp>
        <p:nvSpPr>
          <p:cNvPr id="101" name="Google Shape;101;p15"/>
          <p:cNvSpPr txBox="1"/>
          <p:nvPr/>
        </p:nvSpPr>
        <p:spPr>
          <a:xfrm>
            <a:off x="5912625" y="4011769"/>
            <a:ext cx="3044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Difficulties in finding all the information concerning the activities and new projects of the Municipality in a single place.</a:t>
            </a:r>
          </a:p>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John has not an aggregation place available where he could meet his neighbours and present them his own ideas.</a:t>
            </a:r>
            <a:endParaRPr sz="1000" b="1" dirty="0">
              <a:solidFill>
                <a:srgbClr val="5A6772"/>
              </a:solidFill>
              <a:latin typeface="Titillium Web"/>
              <a:ea typeface="Titillium Web"/>
              <a:cs typeface="Titillium Web"/>
              <a:sym typeface="Titillium Web"/>
            </a:endParaRPr>
          </a:p>
        </p:txBody>
      </p:sp>
      <p:sp>
        <p:nvSpPr>
          <p:cNvPr id="102" name="Google Shape;102;p15"/>
          <p:cNvSpPr txBox="1"/>
          <p:nvPr/>
        </p:nvSpPr>
        <p:spPr>
          <a:xfrm>
            <a:off x="2617027" y="3755350"/>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03" name="Google Shape;103;p15"/>
          <p:cNvSpPr txBox="1"/>
          <p:nvPr/>
        </p:nvSpPr>
        <p:spPr>
          <a:xfrm>
            <a:off x="2568500" y="4011769"/>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John would like to improve his life by obtaining more green areas where he could let his children play during the weekend and where he would be able to meet his neighbours more easily.</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04" name="Google Shape;104;p15"/>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05" name="Google Shape;105;p15"/>
          <p:cNvSpPr txBox="1"/>
          <p:nvPr/>
        </p:nvSpPr>
        <p:spPr>
          <a:xfrm>
            <a:off x="5912625" y="2425981"/>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John needs to communicate with the municipality in a quick and efficient way;</a:t>
            </a:r>
            <a:endParaRPr sz="10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John would like to know his neighbours better and organize with them some project to improve their district;</a:t>
            </a:r>
            <a:endParaRPr sz="10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000" dirty="0">
              <a:solidFill>
                <a:srgbClr val="5A6772"/>
              </a:solidFill>
              <a:latin typeface="Titillium Web"/>
              <a:ea typeface="Titillium Web"/>
              <a:cs typeface="Titillium Web"/>
              <a:sym typeface="Titillium Web"/>
            </a:endParaRPr>
          </a:p>
        </p:txBody>
      </p:sp>
      <p:pic>
        <p:nvPicPr>
          <p:cNvPr id="106" name="Google Shape;106;p15"/>
          <p:cNvPicPr preferRelativeResize="0"/>
          <p:nvPr/>
        </p:nvPicPr>
        <p:blipFill>
          <a:blip r:embed="rId8">
            <a:alphaModFix/>
          </a:blip>
          <a:stretch>
            <a:fillRect/>
          </a:stretch>
        </p:blipFill>
        <p:spPr>
          <a:xfrm>
            <a:off x="314575" y="5012856"/>
            <a:ext cx="1568776" cy="42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33089" y="2757626"/>
            <a:ext cx="1770600" cy="13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dirty="0">
                <a:solidFill>
                  <a:srgbClr val="5A6772"/>
                </a:solidFill>
                <a:latin typeface="Titillium Web"/>
                <a:ea typeface="Titillium Web"/>
                <a:cs typeface="Titillium Web"/>
                <a:sym typeface="Titillium Web"/>
              </a:rPr>
              <a:t>[ What would he/she say? ]</a:t>
            </a:r>
            <a:endParaRPr sz="1000" dirty="0">
              <a:solidFill>
                <a:srgbClr val="5A6772"/>
              </a:solidFill>
              <a:latin typeface="Titillium Web"/>
              <a:ea typeface="Titillium Web"/>
              <a:cs typeface="Titillium Web"/>
              <a:sym typeface="Titillium Web"/>
            </a:endParaRPr>
          </a:p>
        </p:txBody>
      </p:sp>
      <p:grpSp>
        <p:nvGrpSpPr>
          <p:cNvPr id="114" name="Google Shape;114;p16"/>
          <p:cNvGrpSpPr/>
          <p:nvPr/>
        </p:nvGrpSpPr>
        <p:grpSpPr>
          <a:xfrm>
            <a:off x="150437" y="394718"/>
            <a:ext cx="1803075" cy="1803075"/>
            <a:chOff x="3670462" y="1010768"/>
            <a:chExt cx="1803075" cy="1803075"/>
          </a:xfrm>
        </p:grpSpPr>
        <p:sp>
          <p:nvSpPr>
            <p:cNvPr id="115" name="Google Shape;115;p16"/>
            <p:cNvSpPr/>
            <p:nvPr/>
          </p:nvSpPr>
          <p:spPr>
            <a:xfrm>
              <a:off x="3834781"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6" descr="03_operaqtore PA.png"/>
            <p:cNvPicPr preferRelativeResize="0"/>
            <p:nvPr/>
          </p:nvPicPr>
          <p:blipFill rotWithShape="1">
            <a:blip r:embed="rId4">
              <a:alphaModFix/>
            </a:blip>
            <a:srcRect/>
            <a:stretch/>
          </p:blipFill>
          <p:spPr>
            <a:xfrm>
              <a:off x="3670462" y="1010768"/>
              <a:ext cx="1803075" cy="1803075"/>
            </a:xfrm>
            <a:prstGeom prst="rect">
              <a:avLst/>
            </a:prstGeom>
            <a:noFill/>
            <a:ln>
              <a:noFill/>
            </a:ln>
          </p:spPr>
        </p:pic>
      </p:grpSp>
      <p:sp>
        <p:nvSpPr>
          <p:cNvPr id="117" name="Google Shape;117;p16"/>
          <p:cNvSpPr txBox="1"/>
          <p:nvPr/>
        </p:nvSpPr>
        <p:spPr>
          <a:xfrm>
            <a:off x="2601874" y="574722"/>
            <a:ext cx="19071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3600" b="1" dirty="0">
                <a:solidFill>
                  <a:srgbClr val="0056CB"/>
                </a:solidFill>
                <a:latin typeface="Titillium Web"/>
                <a:ea typeface="Titillium Web"/>
                <a:cs typeface="Titillium Web"/>
                <a:sym typeface="Titillium Web"/>
              </a:rPr>
              <a:t>Name</a:t>
            </a:r>
            <a:endParaRPr sz="36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1037609"/>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600" dirty="0">
                <a:solidFill>
                  <a:srgbClr val="0056CB"/>
                </a:solidFill>
                <a:latin typeface="Titillium Web SemiBold"/>
                <a:ea typeface="Titillium Web SemiBold"/>
                <a:cs typeface="Titillium Web SemiBold"/>
                <a:sym typeface="Titillium Web SemiBold"/>
              </a:rPr>
              <a:t>profession + adjective</a:t>
            </a:r>
            <a:endParaRPr sz="1600" dirty="0">
              <a:solidFill>
                <a:srgbClr val="5A6772"/>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7"/>
            <a:ext cx="29964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Describe shortly what she/he does in a typical day ]</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What prevents achieving his/her goals ]</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3" name="Google Shape;123;p16"/>
          <p:cNvSpPr txBox="1"/>
          <p:nvPr/>
        </p:nvSpPr>
        <p:spPr>
          <a:xfrm>
            <a:off x="2617027" y="3755350"/>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011769"/>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dirty="0">
                <a:solidFill>
                  <a:srgbClr val="5A6772"/>
                </a:solidFill>
                <a:latin typeface="Titillium Web"/>
                <a:ea typeface="Titillium Web"/>
                <a:cs typeface="Titillium Web"/>
                <a:sym typeface="Titillium Web"/>
              </a:rPr>
              <a:t>[ How would he/she improve his/her own life ]</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a:solidFill>
                  <a:srgbClr val="5A6772"/>
                </a:solidFill>
                <a:latin typeface="Titillium Web"/>
                <a:ea typeface="Titillium Web"/>
                <a:cs typeface="Titillium Web"/>
                <a:sym typeface="Titillium Web"/>
              </a:rPr>
              <a:t>[ Quali sono i suoi bisogni più importanti ]</a:t>
            </a:r>
            <a:endParaRPr sz="1000">
              <a:solidFill>
                <a:srgbClr val="5A6772"/>
              </a:solidFill>
              <a:latin typeface="Titillium Web"/>
              <a:ea typeface="Titillium Web"/>
              <a:cs typeface="Titillium Web"/>
              <a:sym typeface="Titillium Web"/>
            </a:endParaRPr>
          </a:p>
        </p:txBody>
      </p:sp>
      <p:cxnSp>
        <p:nvCxnSpPr>
          <p:cNvPr id="127" name="Google Shape;127;p16"/>
          <p:cNvCxnSpPr/>
          <p:nvPr/>
        </p:nvCxnSpPr>
        <p:spPr>
          <a:xfrm>
            <a:off x="330750" y="3284475"/>
            <a:ext cx="1599000" cy="0"/>
          </a:xfrm>
          <a:prstGeom prst="straightConnector1">
            <a:avLst/>
          </a:prstGeom>
          <a:noFill/>
          <a:ln w="19050" cap="flat" cmpd="sng">
            <a:solidFill>
              <a:srgbClr val="00C4C9"/>
            </a:solidFill>
            <a:prstDash val="dot"/>
            <a:round/>
            <a:headEnd type="none" w="med" len="med"/>
            <a:tailEnd type="none" w="med" len="med"/>
          </a:ln>
        </p:spPr>
      </p:cxnSp>
      <p:cxnSp>
        <p:nvCxnSpPr>
          <p:cNvPr id="128" name="Google Shape;128;p16"/>
          <p:cNvCxnSpPr/>
          <p:nvPr/>
        </p:nvCxnSpPr>
        <p:spPr>
          <a:xfrm>
            <a:off x="330750" y="3602925"/>
            <a:ext cx="1599000" cy="0"/>
          </a:xfrm>
          <a:prstGeom prst="straightConnector1">
            <a:avLst/>
          </a:prstGeom>
          <a:noFill/>
          <a:ln w="19050" cap="flat" cmpd="sng">
            <a:solidFill>
              <a:srgbClr val="00C4C9"/>
            </a:solidFill>
            <a:prstDash val="dot"/>
            <a:round/>
            <a:headEnd type="none" w="med" len="med"/>
            <a:tailEnd type="none" w="med" len="med"/>
          </a:ln>
        </p:spPr>
      </p:cxnSp>
      <p:cxnSp>
        <p:nvCxnSpPr>
          <p:cNvPr id="129" name="Google Shape;129;p16"/>
          <p:cNvCxnSpPr/>
          <p:nvPr/>
        </p:nvCxnSpPr>
        <p:spPr>
          <a:xfrm>
            <a:off x="330750" y="3921375"/>
            <a:ext cx="1599000" cy="0"/>
          </a:xfrm>
          <a:prstGeom prst="straightConnector1">
            <a:avLst/>
          </a:prstGeom>
          <a:noFill/>
          <a:ln w="19050" cap="flat" cmpd="sng">
            <a:solidFill>
              <a:srgbClr val="00C4C9"/>
            </a:solidFill>
            <a:prstDash val="dot"/>
            <a:round/>
            <a:headEnd type="none" w="med" len="med"/>
            <a:tailEnd type="none" w="med" len="med"/>
          </a:ln>
        </p:spPr>
      </p:cxnSp>
      <p:cxnSp>
        <p:nvCxnSpPr>
          <p:cNvPr id="130" name="Google Shape;130;p16"/>
          <p:cNvCxnSpPr/>
          <p:nvPr/>
        </p:nvCxnSpPr>
        <p:spPr>
          <a:xfrm>
            <a:off x="330750" y="4239825"/>
            <a:ext cx="1599000" cy="0"/>
          </a:xfrm>
          <a:prstGeom prst="straightConnector1">
            <a:avLst/>
          </a:prstGeom>
          <a:noFill/>
          <a:ln w="19050" cap="flat" cmpd="sng">
            <a:solidFill>
              <a:srgbClr val="00C4C9"/>
            </a:solidFill>
            <a:prstDash val="dot"/>
            <a:round/>
            <a:headEnd type="none" w="med" len="med"/>
            <a:tailEnd type="none" w="med" len="med"/>
          </a:ln>
        </p:spPr>
      </p:cxn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5">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6">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7">
            <a:alphaModFix/>
          </a:blip>
          <a:stretch>
            <a:fillRect/>
          </a:stretch>
        </p:blipFill>
        <p:spPr>
          <a:xfrm>
            <a:off x="7661288" y="1325114"/>
            <a:ext cx="150000" cy="262494"/>
          </a:xfrm>
          <a:prstGeom prst="rect">
            <a:avLst/>
          </a:prstGeom>
          <a:noFill/>
          <a:ln>
            <a:noFill/>
          </a:ln>
        </p:spPr>
      </p:pic>
      <p:sp>
        <p:nvSpPr>
          <p:cNvPr id="135" name="Google Shape;135;p16"/>
          <p:cNvSpPr txBox="1"/>
          <p:nvPr/>
        </p:nvSpPr>
        <p:spPr>
          <a:xfrm>
            <a:off x="5912625" y="784156"/>
            <a:ext cx="3044400" cy="3114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it" sz="1000" dirty="0">
                <a:solidFill>
                  <a:srgbClr val="5A6772"/>
                </a:solidFill>
                <a:latin typeface="Titillium Web"/>
                <a:ea typeface="Titillium Web"/>
                <a:cs typeface="Titillium Web"/>
                <a:sym typeface="Titillium Web"/>
              </a:rPr>
              <a:t>[ Which is or are the reference digital platform? ]</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36" name="Google Shape;136;p16"/>
          <p:cNvSpPr/>
          <p:nvPr/>
        </p:nvSpPr>
        <p:spPr>
          <a:xfrm>
            <a:off x="6240800"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38" name="Google Shape;138;p16"/>
          <p:cNvSpPr/>
          <p:nvPr/>
        </p:nvSpPr>
        <p:spPr>
          <a:xfrm>
            <a:off x="6970050" y="1690537"/>
            <a:ext cx="92400" cy="92400"/>
          </a:xfrm>
          <a:prstGeom prst="ellipse">
            <a:avLst/>
          </a:prstGeom>
          <a:no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7690100" y="1690537"/>
            <a:ext cx="92400" cy="92400"/>
          </a:xfrm>
          <a:prstGeom prst="ellipse">
            <a:avLst/>
          </a:prstGeom>
          <a:no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8">
            <a:alphaModFix/>
          </a:blip>
          <a:stretch>
            <a:fillRect/>
          </a:stretch>
        </p:blipFill>
        <p:spPr>
          <a:xfrm>
            <a:off x="314575" y="5012856"/>
            <a:ext cx="1568776" cy="42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EF"/>
        </a:solidFill>
        <a:effectLst/>
      </p:bgPr>
    </p:bg>
    <p:spTree>
      <p:nvGrpSpPr>
        <p:cNvPr id="1" name="Shape 145"/>
        <p:cNvGrpSpPr/>
        <p:nvPr/>
      </p:nvGrpSpPr>
      <p:grpSpPr>
        <a:xfrm>
          <a:off x="0" y="0"/>
          <a:ext cx="0" cy="0"/>
          <a:chOff x="0" y="0"/>
          <a:chExt cx="0" cy="0"/>
        </a:xfrm>
      </p:grpSpPr>
      <p:grpSp>
        <p:nvGrpSpPr>
          <p:cNvPr id="146" name="Google Shape;146;p17"/>
          <p:cNvGrpSpPr/>
          <p:nvPr/>
        </p:nvGrpSpPr>
        <p:grpSpPr>
          <a:xfrm>
            <a:off x="226900" y="1010768"/>
            <a:ext cx="1803075" cy="1803075"/>
            <a:chOff x="226900" y="1010768"/>
            <a:chExt cx="1803075" cy="1803075"/>
          </a:xfrm>
        </p:grpSpPr>
        <p:sp>
          <p:nvSpPr>
            <p:cNvPr id="147" name="Google Shape;147;p17"/>
            <p:cNvSpPr/>
            <p:nvPr/>
          </p:nvSpPr>
          <p:spPr>
            <a:xfrm>
              <a:off x="391218"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17" descr="00_cittadino1.png"/>
            <p:cNvPicPr preferRelativeResize="0"/>
            <p:nvPr/>
          </p:nvPicPr>
          <p:blipFill rotWithShape="1">
            <a:blip r:embed="rId3">
              <a:alphaModFix/>
            </a:blip>
            <a:srcRect/>
            <a:stretch/>
          </p:blipFill>
          <p:spPr>
            <a:xfrm>
              <a:off x="226900" y="1010768"/>
              <a:ext cx="1803075" cy="1803075"/>
            </a:xfrm>
            <a:prstGeom prst="rect">
              <a:avLst/>
            </a:prstGeom>
            <a:noFill/>
            <a:ln>
              <a:noFill/>
            </a:ln>
          </p:spPr>
        </p:pic>
      </p:grpSp>
      <p:grpSp>
        <p:nvGrpSpPr>
          <p:cNvPr id="149" name="Google Shape;149;p17"/>
          <p:cNvGrpSpPr/>
          <p:nvPr/>
        </p:nvGrpSpPr>
        <p:grpSpPr>
          <a:xfrm>
            <a:off x="1934325" y="1010768"/>
            <a:ext cx="1803075" cy="1803075"/>
            <a:chOff x="1934325" y="1010768"/>
            <a:chExt cx="1803075" cy="1803075"/>
          </a:xfrm>
        </p:grpSpPr>
        <p:sp>
          <p:nvSpPr>
            <p:cNvPr id="150" name="Google Shape;150;p17"/>
            <p:cNvSpPr/>
            <p:nvPr/>
          </p:nvSpPr>
          <p:spPr>
            <a:xfrm>
              <a:off x="2098643"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7" descr="01_cittadino2.png"/>
            <p:cNvPicPr preferRelativeResize="0"/>
            <p:nvPr/>
          </p:nvPicPr>
          <p:blipFill rotWithShape="1">
            <a:blip r:embed="rId4">
              <a:alphaModFix/>
            </a:blip>
            <a:srcRect/>
            <a:stretch/>
          </p:blipFill>
          <p:spPr>
            <a:xfrm>
              <a:off x="1934325" y="1010768"/>
              <a:ext cx="1803075" cy="1803075"/>
            </a:xfrm>
            <a:prstGeom prst="rect">
              <a:avLst/>
            </a:prstGeom>
            <a:noFill/>
            <a:ln>
              <a:noFill/>
            </a:ln>
          </p:spPr>
        </p:pic>
      </p:grpSp>
      <p:grpSp>
        <p:nvGrpSpPr>
          <p:cNvPr id="152" name="Google Shape;152;p17"/>
          <p:cNvGrpSpPr/>
          <p:nvPr/>
        </p:nvGrpSpPr>
        <p:grpSpPr>
          <a:xfrm>
            <a:off x="3670462" y="1010768"/>
            <a:ext cx="1803075" cy="1803075"/>
            <a:chOff x="3670462" y="1010768"/>
            <a:chExt cx="1803075" cy="1803075"/>
          </a:xfrm>
        </p:grpSpPr>
        <p:sp>
          <p:nvSpPr>
            <p:cNvPr id="153" name="Google Shape;153;p17"/>
            <p:cNvSpPr/>
            <p:nvPr/>
          </p:nvSpPr>
          <p:spPr>
            <a:xfrm>
              <a:off x="3834781"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17" descr="03_operaqtore PA.png"/>
            <p:cNvPicPr preferRelativeResize="0"/>
            <p:nvPr/>
          </p:nvPicPr>
          <p:blipFill rotWithShape="1">
            <a:blip r:embed="rId5">
              <a:alphaModFix/>
            </a:blip>
            <a:srcRect/>
            <a:stretch/>
          </p:blipFill>
          <p:spPr>
            <a:xfrm>
              <a:off x="3670462" y="1010768"/>
              <a:ext cx="1803075" cy="1803075"/>
            </a:xfrm>
            <a:prstGeom prst="rect">
              <a:avLst/>
            </a:prstGeom>
            <a:noFill/>
            <a:ln>
              <a:noFill/>
            </a:ln>
          </p:spPr>
        </p:pic>
      </p:grpSp>
      <p:grpSp>
        <p:nvGrpSpPr>
          <p:cNvPr id="155" name="Google Shape;155;p17"/>
          <p:cNvGrpSpPr/>
          <p:nvPr/>
        </p:nvGrpSpPr>
        <p:grpSpPr>
          <a:xfrm>
            <a:off x="5403637" y="1010768"/>
            <a:ext cx="1803075" cy="1803075"/>
            <a:chOff x="5403637" y="1010768"/>
            <a:chExt cx="1803075" cy="1803075"/>
          </a:xfrm>
        </p:grpSpPr>
        <p:sp>
          <p:nvSpPr>
            <p:cNvPr id="156" name="Google Shape;156;p17"/>
            <p:cNvSpPr/>
            <p:nvPr/>
          </p:nvSpPr>
          <p:spPr>
            <a:xfrm>
              <a:off x="5567956"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 name="Google Shape;157;p17" descr="04_sindaco.png"/>
            <p:cNvPicPr preferRelativeResize="0"/>
            <p:nvPr/>
          </p:nvPicPr>
          <p:blipFill rotWithShape="1">
            <a:blip r:embed="rId6">
              <a:alphaModFix/>
            </a:blip>
            <a:srcRect/>
            <a:stretch/>
          </p:blipFill>
          <p:spPr>
            <a:xfrm>
              <a:off x="5403637" y="1010768"/>
              <a:ext cx="1803075" cy="1803075"/>
            </a:xfrm>
            <a:prstGeom prst="rect">
              <a:avLst/>
            </a:prstGeom>
            <a:noFill/>
            <a:ln>
              <a:noFill/>
            </a:ln>
          </p:spPr>
        </p:pic>
      </p:grpSp>
      <p:grpSp>
        <p:nvGrpSpPr>
          <p:cNvPr id="158" name="Google Shape;158;p17"/>
          <p:cNvGrpSpPr/>
          <p:nvPr/>
        </p:nvGrpSpPr>
        <p:grpSpPr>
          <a:xfrm>
            <a:off x="7114037" y="1010768"/>
            <a:ext cx="1803075" cy="1803075"/>
            <a:chOff x="7114037" y="1010768"/>
            <a:chExt cx="1803075" cy="1803075"/>
          </a:xfrm>
        </p:grpSpPr>
        <p:sp>
          <p:nvSpPr>
            <p:cNvPr id="159" name="Google Shape;159;p17"/>
            <p:cNvSpPr/>
            <p:nvPr/>
          </p:nvSpPr>
          <p:spPr>
            <a:xfrm>
              <a:off x="7278356"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17" descr="05_insegnante.png"/>
            <p:cNvPicPr preferRelativeResize="0"/>
            <p:nvPr/>
          </p:nvPicPr>
          <p:blipFill rotWithShape="1">
            <a:blip r:embed="rId7">
              <a:alphaModFix/>
            </a:blip>
            <a:srcRect/>
            <a:stretch/>
          </p:blipFill>
          <p:spPr>
            <a:xfrm>
              <a:off x="7114037" y="1010768"/>
              <a:ext cx="1803075" cy="1803075"/>
            </a:xfrm>
            <a:prstGeom prst="rect">
              <a:avLst/>
            </a:prstGeom>
            <a:noFill/>
            <a:ln>
              <a:noFill/>
            </a:ln>
          </p:spPr>
        </p:pic>
      </p:grpSp>
      <p:grpSp>
        <p:nvGrpSpPr>
          <p:cNvPr id="161" name="Google Shape;161;p17"/>
          <p:cNvGrpSpPr/>
          <p:nvPr/>
        </p:nvGrpSpPr>
        <p:grpSpPr>
          <a:xfrm>
            <a:off x="226900" y="3013443"/>
            <a:ext cx="1803075" cy="1803075"/>
            <a:chOff x="226900" y="3013443"/>
            <a:chExt cx="1803075" cy="1803075"/>
          </a:xfrm>
        </p:grpSpPr>
        <p:sp>
          <p:nvSpPr>
            <p:cNvPr id="162" name="Google Shape;162;p17"/>
            <p:cNvSpPr/>
            <p:nvPr/>
          </p:nvSpPr>
          <p:spPr>
            <a:xfrm>
              <a:off x="391218" y="30134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17" descr="06_dirigente scolastico.png"/>
            <p:cNvPicPr preferRelativeResize="0"/>
            <p:nvPr/>
          </p:nvPicPr>
          <p:blipFill rotWithShape="1">
            <a:blip r:embed="rId8">
              <a:alphaModFix/>
            </a:blip>
            <a:srcRect/>
            <a:stretch/>
          </p:blipFill>
          <p:spPr>
            <a:xfrm>
              <a:off x="226900" y="3013443"/>
              <a:ext cx="1803075" cy="1803075"/>
            </a:xfrm>
            <a:prstGeom prst="rect">
              <a:avLst/>
            </a:prstGeom>
            <a:noFill/>
            <a:ln>
              <a:noFill/>
            </a:ln>
          </p:spPr>
        </p:pic>
      </p:grpSp>
      <p:grpSp>
        <p:nvGrpSpPr>
          <p:cNvPr id="164" name="Google Shape;164;p17"/>
          <p:cNvGrpSpPr/>
          <p:nvPr/>
        </p:nvGrpSpPr>
        <p:grpSpPr>
          <a:xfrm>
            <a:off x="1934325" y="3013443"/>
            <a:ext cx="1803075" cy="1803075"/>
            <a:chOff x="1934325" y="3013443"/>
            <a:chExt cx="1803075" cy="1803075"/>
          </a:xfrm>
        </p:grpSpPr>
        <p:sp>
          <p:nvSpPr>
            <p:cNvPr id="165" name="Google Shape;165;p17"/>
            <p:cNvSpPr/>
            <p:nvPr/>
          </p:nvSpPr>
          <p:spPr>
            <a:xfrm>
              <a:off x="2098643" y="30134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17" descr="07_studente1.png"/>
            <p:cNvPicPr preferRelativeResize="0"/>
            <p:nvPr/>
          </p:nvPicPr>
          <p:blipFill rotWithShape="1">
            <a:blip r:embed="rId9">
              <a:alphaModFix/>
            </a:blip>
            <a:srcRect/>
            <a:stretch/>
          </p:blipFill>
          <p:spPr>
            <a:xfrm>
              <a:off x="1934325" y="3013443"/>
              <a:ext cx="1803075" cy="1803075"/>
            </a:xfrm>
            <a:prstGeom prst="rect">
              <a:avLst/>
            </a:prstGeom>
            <a:noFill/>
            <a:ln>
              <a:noFill/>
            </a:ln>
          </p:spPr>
        </p:pic>
      </p:grpSp>
      <p:grpSp>
        <p:nvGrpSpPr>
          <p:cNvPr id="167" name="Google Shape;167;p17"/>
          <p:cNvGrpSpPr/>
          <p:nvPr/>
        </p:nvGrpSpPr>
        <p:grpSpPr>
          <a:xfrm>
            <a:off x="3670462" y="3013443"/>
            <a:ext cx="1803075" cy="1803075"/>
            <a:chOff x="3670462" y="3013443"/>
            <a:chExt cx="1803075" cy="1803075"/>
          </a:xfrm>
        </p:grpSpPr>
        <p:sp>
          <p:nvSpPr>
            <p:cNvPr id="168" name="Google Shape;168;p17"/>
            <p:cNvSpPr/>
            <p:nvPr/>
          </p:nvSpPr>
          <p:spPr>
            <a:xfrm>
              <a:off x="3834781" y="30134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7" descr="08_studente2.png"/>
            <p:cNvPicPr preferRelativeResize="0"/>
            <p:nvPr/>
          </p:nvPicPr>
          <p:blipFill rotWithShape="1">
            <a:blip r:embed="rId10">
              <a:alphaModFix/>
            </a:blip>
            <a:srcRect/>
            <a:stretch/>
          </p:blipFill>
          <p:spPr>
            <a:xfrm>
              <a:off x="3670462" y="3013443"/>
              <a:ext cx="1803075" cy="1803075"/>
            </a:xfrm>
            <a:prstGeom prst="rect">
              <a:avLst/>
            </a:prstGeom>
            <a:noFill/>
            <a:ln>
              <a:noFill/>
            </a:ln>
          </p:spPr>
        </p:pic>
      </p:grpSp>
      <p:grpSp>
        <p:nvGrpSpPr>
          <p:cNvPr id="170" name="Google Shape;170;p17"/>
          <p:cNvGrpSpPr/>
          <p:nvPr/>
        </p:nvGrpSpPr>
        <p:grpSpPr>
          <a:xfrm>
            <a:off x="5403637" y="3013443"/>
            <a:ext cx="1803075" cy="1803075"/>
            <a:chOff x="5403637" y="3013443"/>
            <a:chExt cx="1803075" cy="1803075"/>
          </a:xfrm>
        </p:grpSpPr>
        <p:sp>
          <p:nvSpPr>
            <p:cNvPr id="171" name="Google Shape;171;p17"/>
            <p:cNvSpPr/>
            <p:nvPr/>
          </p:nvSpPr>
          <p:spPr>
            <a:xfrm>
              <a:off x="5567956" y="30134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17" descr="09_dottore.png"/>
            <p:cNvPicPr preferRelativeResize="0"/>
            <p:nvPr/>
          </p:nvPicPr>
          <p:blipFill rotWithShape="1">
            <a:blip r:embed="rId11">
              <a:alphaModFix/>
            </a:blip>
            <a:srcRect/>
            <a:stretch/>
          </p:blipFill>
          <p:spPr>
            <a:xfrm>
              <a:off x="5403637" y="3013443"/>
              <a:ext cx="1803075" cy="1803075"/>
            </a:xfrm>
            <a:prstGeom prst="rect">
              <a:avLst/>
            </a:prstGeom>
            <a:noFill/>
            <a:ln>
              <a:noFill/>
            </a:ln>
          </p:spPr>
        </p:pic>
      </p:grpSp>
      <p:grpSp>
        <p:nvGrpSpPr>
          <p:cNvPr id="173" name="Google Shape;173;p17"/>
          <p:cNvGrpSpPr/>
          <p:nvPr/>
        </p:nvGrpSpPr>
        <p:grpSpPr>
          <a:xfrm>
            <a:off x="7114037" y="3013443"/>
            <a:ext cx="1803075" cy="1803075"/>
            <a:chOff x="7114037" y="3013443"/>
            <a:chExt cx="1803075" cy="1803075"/>
          </a:xfrm>
        </p:grpSpPr>
        <p:sp>
          <p:nvSpPr>
            <p:cNvPr id="174" name="Google Shape;174;p17"/>
            <p:cNvSpPr/>
            <p:nvPr/>
          </p:nvSpPr>
          <p:spPr>
            <a:xfrm>
              <a:off x="7278356" y="30134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7" descr="10_poliziotto.png"/>
            <p:cNvPicPr preferRelativeResize="0"/>
            <p:nvPr/>
          </p:nvPicPr>
          <p:blipFill rotWithShape="1">
            <a:blip r:embed="rId12">
              <a:alphaModFix/>
            </a:blip>
            <a:srcRect/>
            <a:stretch/>
          </p:blipFill>
          <p:spPr>
            <a:xfrm>
              <a:off x="7114037" y="3013443"/>
              <a:ext cx="1803075" cy="1803075"/>
            </a:xfrm>
            <a:prstGeom prst="rect">
              <a:avLst/>
            </a:prstGeom>
            <a:noFill/>
            <a:ln>
              <a:noFill/>
            </a:ln>
          </p:spPr>
        </p:pic>
      </p:grpSp>
      <p:pic>
        <p:nvPicPr>
          <p:cNvPr id="176" name="Google Shape;176;p17"/>
          <p:cNvPicPr preferRelativeResize="0"/>
          <p:nvPr/>
        </p:nvPicPr>
        <p:blipFill>
          <a:blip r:embed="rId13">
            <a:alphaModFix/>
          </a:blip>
          <a:stretch>
            <a:fillRect/>
          </a:stretch>
        </p:blipFill>
        <p:spPr>
          <a:xfrm>
            <a:off x="314575" y="5012856"/>
            <a:ext cx="1568776" cy="420375"/>
          </a:xfrm>
          <a:prstGeom prst="rect">
            <a:avLst/>
          </a:prstGeom>
          <a:noFill/>
          <a:ln>
            <a:noFill/>
          </a:ln>
        </p:spPr>
      </p:pic>
      <p:sp>
        <p:nvSpPr>
          <p:cNvPr id="177" name="Google Shape;177;p17"/>
          <p:cNvSpPr txBox="1"/>
          <p:nvPr/>
        </p:nvSpPr>
        <p:spPr>
          <a:xfrm>
            <a:off x="3608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dirty="0">
                <a:solidFill>
                  <a:srgbClr val="0066CC"/>
                </a:solidFill>
                <a:latin typeface="Titillium Web SemiBold"/>
                <a:ea typeface="Titillium Web SemiBold"/>
                <a:cs typeface="Titillium Web SemiBold"/>
                <a:sym typeface="Titillium Web SemiBold"/>
              </a:rPr>
              <a:t>Library of available symbols / portraits</a:t>
            </a:r>
            <a:endParaRPr sz="1200" dirty="0">
              <a:solidFill>
                <a:srgbClr val="0056CB"/>
              </a:solidFill>
              <a:latin typeface="Titillium Web SemiBold"/>
              <a:ea typeface="Titillium Web SemiBold"/>
              <a:cs typeface="Titillium Web SemiBold"/>
              <a:sym typeface="Titillium Web Semi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457</Words>
  <Application>Microsoft Macintosh PowerPoint</Application>
  <PresentationFormat>On-screen Show (16:10)</PresentationFormat>
  <Paragraphs>46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Titillium Web Light</vt:lpstr>
      <vt:lpstr>Arial</vt:lpstr>
      <vt:lpstr>Titillium Web SemiBold</vt:lpstr>
      <vt:lpstr>Titillium Web</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TORCHIANO  MARCO</cp:lastModifiedBy>
  <cp:revision>7</cp:revision>
  <dcterms:modified xsi:type="dcterms:W3CDTF">2019-11-05T10:04:41Z</dcterms:modified>
</cp:coreProperties>
</file>