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2525" cy="19765963"/>
  <p:notesSz cx="6858000" cy="9144000"/>
  <p:defaultTextStyle>
    <a:defPPr>
      <a:defRPr lang="pt-BR"/>
    </a:defPPr>
    <a:lvl1pPr marL="0" algn="l" defTabSz="199357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6787" algn="l" defTabSz="199357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3575" algn="l" defTabSz="199357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0362" algn="l" defTabSz="199357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87150" algn="l" defTabSz="199357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3937" algn="l" defTabSz="199357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0725" algn="l" defTabSz="199357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77512" algn="l" defTabSz="199357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74300" algn="l" defTabSz="199357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2" autoAdjust="0"/>
  </p:normalViewPr>
  <p:slideViewPr>
    <p:cSldViewPr>
      <p:cViewPr>
        <p:scale>
          <a:sx n="100" d="100"/>
          <a:sy n="100" d="100"/>
        </p:scale>
        <p:origin x="1954" y="9902"/>
      </p:cViewPr>
      <p:guideLst>
        <p:guide orient="horz" pos="6226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9" cy="72008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189" y="6140264"/>
            <a:ext cx="12854147" cy="42368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379" y="11200713"/>
            <a:ext cx="10585767" cy="5051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0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8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77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7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87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37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3831" y="791559"/>
            <a:ext cx="3402568" cy="16865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126" y="791559"/>
            <a:ext cx="9955662" cy="16865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2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87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76" y="12701463"/>
            <a:ext cx="12854147" cy="3925739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576" y="8377661"/>
            <a:ext cx="12854147" cy="4323803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6787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3575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036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8715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393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072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7751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7430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12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127" y="4612063"/>
            <a:ext cx="6679115" cy="13044621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284" y="4612063"/>
            <a:ext cx="6679115" cy="13044621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9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27" y="4424465"/>
            <a:ext cx="6681742" cy="1843906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6787" indent="0">
              <a:buNone/>
              <a:defRPr sz="4400" b="1"/>
            </a:lvl2pPr>
            <a:lvl3pPr marL="1993575" indent="0">
              <a:buNone/>
              <a:defRPr sz="3900" b="1"/>
            </a:lvl3pPr>
            <a:lvl4pPr marL="2990362" indent="0">
              <a:buNone/>
              <a:defRPr sz="3500" b="1"/>
            </a:lvl4pPr>
            <a:lvl5pPr marL="3987150" indent="0">
              <a:buNone/>
              <a:defRPr sz="3500" b="1"/>
            </a:lvl5pPr>
            <a:lvl6pPr marL="4983937" indent="0">
              <a:buNone/>
              <a:defRPr sz="3500" b="1"/>
            </a:lvl6pPr>
            <a:lvl7pPr marL="5980725" indent="0">
              <a:buNone/>
              <a:defRPr sz="3500" b="1"/>
            </a:lvl7pPr>
            <a:lvl8pPr marL="6977512" indent="0">
              <a:buNone/>
              <a:defRPr sz="3500" b="1"/>
            </a:lvl8pPr>
            <a:lvl9pPr marL="7974300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127" y="6268371"/>
            <a:ext cx="6681742" cy="11388308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035" y="4424465"/>
            <a:ext cx="6684365" cy="1843906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6787" indent="0">
              <a:buNone/>
              <a:defRPr sz="4400" b="1"/>
            </a:lvl2pPr>
            <a:lvl3pPr marL="1993575" indent="0">
              <a:buNone/>
              <a:defRPr sz="3900" b="1"/>
            </a:lvl3pPr>
            <a:lvl4pPr marL="2990362" indent="0">
              <a:buNone/>
              <a:defRPr sz="3500" b="1"/>
            </a:lvl4pPr>
            <a:lvl5pPr marL="3987150" indent="0">
              <a:buNone/>
              <a:defRPr sz="3500" b="1"/>
            </a:lvl5pPr>
            <a:lvl6pPr marL="4983937" indent="0">
              <a:buNone/>
              <a:defRPr sz="3500" b="1"/>
            </a:lvl6pPr>
            <a:lvl7pPr marL="5980725" indent="0">
              <a:buNone/>
              <a:defRPr sz="3500" b="1"/>
            </a:lvl7pPr>
            <a:lvl8pPr marL="6977512" indent="0">
              <a:buNone/>
              <a:defRPr sz="3500" b="1"/>
            </a:lvl8pPr>
            <a:lvl9pPr marL="7974300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2035" y="6268371"/>
            <a:ext cx="6684365" cy="11388308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14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4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28" y="786979"/>
            <a:ext cx="4975207" cy="3349233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487" y="786981"/>
            <a:ext cx="8453913" cy="16869703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28" y="4136214"/>
            <a:ext cx="4975207" cy="13520470"/>
          </a:xfrm>
        </p:spPr>
        <p:txBody>
          <a:bodyPr/>
          <a:lstStyle>
            <a:lvl1pPr marL="0" indent="0">
              <a:buNone/>
              <a:defRPr sz="3100"/>
            </a:lvl1pPr>
            <a:lvl2pPr marL="996787" indent="0">
              <a:buNone/>
              <a:defRPr sz="2600"/>
            </a:lvl2pPr>
            <a:lvl3pPr marL="1993575" indent="0">
              <a:buNone/>
              <a:defRPr sz="2200"/>
            </a:lvl3pPr>
            <a:lvl4pPr marL="2990362" indent="0">
              <a:buNone/>
              <a:defRPr sz="2000"/>
            </a:lvl4pPr>
            <a:lvl5pPr marL="3987150" indent="0">
              <a:buNone/>
              <a:defRPr sz="2000"/>
            </a:lvl5pPr>
            <a:lvl6pPr marL="4983937" indent="0">
              <a:buNone/>
              <a:defRPr sz="2000"/>
            </a:lvl6pPr>
            <a:lvl7pPr marL="5980725" indent="0">
              <a:buNone/>
              <a:defRPr sz="2000"/>
            </a:lvl7pPr>
            <a:lvl8pPr marL="6977512" indent="0">
              <a:buNone/>
              <a:defRPr sz="2000"/>
            </a:lvl8pPr>
            <a:lvl9pPr marL="79743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4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21" y="13836175"/>
            <a:ext cx="9073515" cy="1633439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4121" y="1766125"/>
            <a:ext cx="9073515" cy="11859578"/>
          </a:xfrm>
        </p:spPr>
        <p:txBody>
          <a:bodyPr/>
          <a:lstStyle>
            <a:lvl1pPr marL="0" indent="0">
              <a:buNone/>
              <a:defRPr sz="7000"/>
            </a:lvl1pPr>
            <a:lvl2pPr marL="996787" indent="0">
              <a:buNone/>
              <a:defRPr sz="6100"/>
            </a:lvl2pPr>
            <a:lvl3pPr marL="1993575" indent="0">
              <a:buNone/>
              <a:defRPr sz="5200"/>
            </a:lvl3pPr>
            <a:lvl4pPr marL="2990362" indent="0">
              <a:buNone/>
              <a:defRPr sz="4400"/>
            </a:lvl4pPr>
            <a:lvl5pPr marL="3987150" indent="0">
              <a:buNone/>
              <a:defRPr sz="4400"/>
            </a:lvl5pPr>
            <a:lvl6pPr marL="4983937" indent="0">
              <a:buNone/>
              <a:defRPr sz="4400"/>
            </a:lvl6pPr>
            <a:lvl7pPr marL="5980725" indent="0">
              <a:buNone/>
              <a:defRPr sz="4400"/>
            </a:lvl7pPr>
            <a:lvl8pPr marL="6977512" indent="0">
              <a:buNone/>
              <a:defRPr sz="4400"/>
            </a:lvl8pPr>
            <a:lvl9pPr marL="7974300" indent="0">
              <a:buNone/>
              <a:defRPr sz="44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121" y="15469614"/>
            <a:ext cx="9073515" cy="2319754"/>
          </a:xfrm>
        </p:spPr>
        <p:txBody>
          <a:bodyPr/>
          <a:lstStyle>
            <a:lvl1pPr marL="0" indent="0">
              <a:buNone/>
              <a:defRPr sz="3100"/>
            </a:lvl1pPr>
            <a:lvl2pPr marL="996787" indent="0">
              <a:buNone/>
              <a:defRPr sz="2600"/>
            </a:lvl2pPr>
            <a:lvl3pPr marL="1993575" indent="0">
              <a:buNone/>
              <a:defRPr sz="2200"/>
            </a:lvl3pPr>
            <a:lvl4pPr marL="2990362" indent="0">
              <a:buNone/>
              <a:defRPr sz="2000"/>
            </a:lvl4pPr>
            <a:lvl5pPr marL="3987150" indent="0">
              <a:buNone/>
              <a:defRPr sz="2000"/>
            </a:lvl5pPr>
            <a:lvl6pPr marL="4983937" indent="0">
              <a:buNone/>
              <a:defRPr sz="2000"/>
            </a:lvl6pPr>
            <a:lvl7pPr marL="5980725" indent="0">
              <a:buNone/>
              <a:defRPr sz="2000"/>
            </a:lvl7pPr>
            <a:lvl8pPr marL="6977512" indent="0">
              <a:buNone/>
              <a:defRPr sz="2000"/>
            </a:lvl8pPr>
            <a:lvl9pPr marL="79743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0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26" y="791556"/>
            <a:ext cx="13610273" cy="3294327"/>
          </a:xfrm>
          <a:prstGeom prst="rect">
            <a:avLst/>
          </a:prstGeom>
        </p:spPr>
        <p:txBody>
          <a:bodyPr vert="horz" lIns="199357" tIns="99679" rIns="199357" bIns="996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26" y="4612063"/>
            <a:ext cx="13610273" cy="13044621"/>
          </a:xfrm>
          <a:prstGeom prst="rect">
            <a:avLst/>
          </a:prstGeom>
        </p:spPr>
        <p:txBody>
          <a:bodyPr vert="horz" lIns="199357" tIns="99679" rIns="199357" bIns="996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126" y="18320122"/>
            <a:ext cx="3528589" cy="1052354"/>
          </a:xfrm>
          <a:prstGeom prst="rect">
            <a:avLst/>
          </a:prstGeom>
        </p:spPr>
        <p:txBody>
          <a:bodyPr vert="horz" lIns="199357" tIns="99679" rIns="199357" bIns="99679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8D45-29F3-455F-ABC9-FA6B5203CB83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6863" y="18320122"/>
            <a:ext cx="4788800" cy="1052354"/>
          </a:xfrm>
          <a:prstGeom prst="rect">
            <a:avLst/>
          </a:prstGeom>
        </p:spPr>
        <p:txBody>
          <a:bodyPr vert="horz" lIns="199357" tIns="99679" rIns="199357" bIns="99679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10" y="18320122"/>
            <a:ext cx="3528589" cy="1052354"/>
          </a:xfrm>
          <a:prstGeom prst="rect">
            <a:avLst/>
          </a:prstGeom>
        </p:spPr>
        <p:txBody>
          <a:bodyPr vert="horz" lIns="199357" tIns="99679" rIns="199357" bIns="99679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B9AA-A0A5-46C1-8D40-C7CCC939B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0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93575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7591" indent="-747591" algn="l" defTabSz="1993575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19780" indent="-622992" algn="l" defTabSz="1993575" rtl="0" eaLnBrk="1" latinLnBrk="0" hangingPunct="1">
        <a:spcBef>
          <a:spcPct val="20000"/>
        </a:spcBef>
        <a:buFont typeface="Arial" pitchFamily="34" charset="0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1969" indent="-498394" algn="l" defTabSz="199357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88756" indent="-498394" algn="l" defTabSz="1993575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5543" indent="-498394" algn="l" defTabSz="1993575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2331" indent="-498394" algn="l" defTabSz="199357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79118" indent="-498394" algn="l" defTabSz="199357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75906" indent="-498394" algn="l" defTabSz="199357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72693" indent="-498394" algn="l" defTabSz="199357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99357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6787" algn="l" defTabSz="199357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3575" algn="l" defTabSz="199357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0362" algn="l" defTabSz="199357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87150" algn="l" defTabSz="199357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3937" algn="l" defTabSz="199357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0725" algn="l" defTabSz="199357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77512" algn="l" defTabSz="199357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74300" algn="l" defTabSz="199357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189" y="521824"/>
            <a:ext cx="12854147" cy="1241913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solidFill>
                  <a:schemeClr val="tx1"/>
                </a:solidFill>
              </a:rPr>
              <a:t>Desenvolvimento de um protocolo de comunicação P2P em rede local para jogos e implementação de um plugin para o motor de jogos Unity 3D</a:t>
            </a:r>
            <a:br>
              <a:rPr lang="pt-BR" sz="3200" b="1" dirty="0" smtClean="0">
                <a:solidFill>
                  <a:schemeClr val="tx1"/>
                </a:solidFill>
              </a:rPr>
            </a:br>
            <a:endParaRPr lang="pt-BR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461" y="11548849"/>
            <a:ext cx="4215275" cy="4147988"/>
          </a:xfrm>
          <a:noFill/>
          <a:ln w="44450" cmpd="tri">
            <a:solidFill>
              <a:schemeClr val="accent1"/>
            </a:solidFill>
            <a:prstDash val="solid"/>
          </a:ln>
        </p:spPr>
        <p:txBody>
          <a:bodyPr>
            <a:normAutofit fontScale="25000" lnSpcReduction="20000"/>
          </a:bodyPr>
          <a:lstStyle/>
          <a:p>
            <a:r>
              <a:rPr lang="pt-BR" sz="9600" dirty="0" smtClean="0"/>
              <a:t>Redes </a:t>
            </a:r>
            <a:r>
              <a:rPr lang="pt-BR" sz="9600" i="1" dirty="0" smtClean="0"/>
              <a:t>peer-to-peer</a:t>
            </a:r>
          </a:p>
          <a:p>
            <a:pPr algn="l"/>
            <a:endParaRPr lang="pt-BR" sz="1200" dirty="0" smtClean="0"/>
          </a:p>
          <a:p>
            <a:pPr algn="l"/>
            <a:r>
              <a:rPr lang="pt-BR" sz="6000" dirty="0"/>
              <a:t> </a:t>
            </a:r>
            <a:r>
              <a:rPr lang="pt-BR" sz="6000" dirty="0" smtClean="0"/>
              <a:t>   </a:t>
            </a:r>
            <a:r>
              <a:rPr lang="pt-BR" sz="6000" dirty="0"/>
              <a:t>Estrutura em que não existe uma distinção de </a:t>
            </a:r>
            <a:r>
              <a:rPr lang="pt-BR" sz="6000" dirty="0" smtClean="0"/>
              <a:t>papéis entre </a:t>
            </a:r>
            <a:r>
              <a:rPr lang="pt-BR" sz="6000" dirty="0"/>
              <a:t>as </a:t>
            </a:r>
            <a:r>
              <a:rPr lang="pt-BR" sz="6000" dirty="0" smtClean="0"/>
              <a:t>máquinas conectadas </a:t>
            </a:r>
            <a:r>
              <a:rPr lang="pt-BR" sz="6000" dirty="0"/>
              <a:t>na rede, ou seja, todos podem </a:t>
            </a:r>
            <a:r>
              <a:rPr lang="pt-BR" sz="6000" dirty="0" smtClean="0"/>
              <a:t>ser servidores </a:t>
            </a:r>
            <a:r>
              <a:rPr lang="pt-BR" sz="6000" dirty="0"/>
              <a:t>e clientes.</a:t>
            </a:r>
            <a:endParaRPr lang="pt-BR" sz="6000" i="1" dirty="0" smtClean="0"/>
          </a:p>
          <a:p>
            <a:pPr algn="l"/>
            <a:endParaRPr lang="pt-BR" sz="6000" dirty="0" smtClean="0"/>
          </a:p>
          <a:p>
            <a:pPr algn="l"/>
            <a:r>
              <a:rPr lang="pt-BR" sz="6000" dirty="0" smtClean="0"/>
              <a:t>   </a:t>
            </a:r>
            <a:r>
              <a:rPr lang="pt-BR" sz="6000" dirty="0"/>
              <a:t>Dificuldades</a:t>
            </a:r>
            <a:r>
              <a:rPr lang="pt-BR" sz="6000" dirty="0" smtClean="0"/>
              <a:t>:</a:t>
            </a:r>
          </a:p>
          <a:p>
            <a:pPr algn="l"/>
            <a:r>
              <a:rPr lang="pt-BR" sz="6000" dirty="0" smtClean="0"/>
              <a:t>  </a:t>
            </a:r>
            <a:r>
              <a:rPr lang="pt-BR" sz="6000" dirty="0" smtClean="0"/>
              <a:t>• Descobrir jogadores na rede</a:t>
            </a:r>
          </a:p>
          <a:p>
            <a:pPr marL="0" lvl="1" algn="l"/>
            <a:r>
              <a:rPr lang="pt-BR" sz="6000" dirty="0" smtClean="0"/>
              <a:t>  • Garantir </a:t>
            </a:r>
            <a:r>
              <a:rPr lang="pt-BR" sz="6000" dirty="0"/>
              <a:t>disponibilidade da informação</a:t>
            </a:r>
          </a:p>
          <a:p>
            <a:pPr marL="0" lvl="1" algn="l"/>
            <a:r>
              <a:rPr lang="pt-BR" sz="6000" dirty="0"/>
              <a:t> </a:t>
            </a:r>
            <a:r>
              <a:rPr lang="pt-BR" sz="6000" dirty="0" smtClean="0"/>
              <a:t> • Garantir eficiência </a:t>
            </a:r>
            <a:r>
              <a:rPr lang="pt-BR" sz="6000" dirty="0"/>
              <a:t>na troca das mensagens </a:t>
            </a:r>
          </a:p>
          <a:p>
            <a:pPr marL="0" lvl="1" algn="l"/>
            <a:r>
              <a:rPr lang="pt-BR" sz="6000" dirty="0" smtClean="0"/>
              <a:t>  • </a:t>
            </a:r>
            <a:r>
              <a:rPr lang="pt-BR" sz="6000" dirty="0"/>
              <a:t>Minimizar atrasos e garantir que todos recebam </a:t>
            </a:r>
            <a:endParaRPr lang="pt-BR" sz="6000" dirty="0" smtClean="0"/>
          </a:p>
          <a:p>
            <a:pPr marL="0" lvl="1" algn="l"/>
            <a:r>
              <a:rPr lang="pt-BR" sz="6000" dirty="0"/>
              <a:t> </a:t>
            </a:r>
            <a:r>
              <a:rPr lang="pt-BR" sz="6000" dirty="0" smtClean="0"/>
              <a:t>    </a:t>
            </a:r>
            <a:r>
              <a:rPr lang="pt-BR" sz="6000" dirty="0" smtClean="0"/>
              <a:t>as </a:t>
            </a:r>
            <a:r>
              <a:rPr lang="pt-BR" sz="6000" dirty="0" smtClean="0"/>
              <a:t>informações </a:t>
            </a:r>
            <a:r>
              <a:rPr lang="pt-BR" sz="6000" dirty="0"/>
              <a:t>quando devem receber</a:t>
            </a:r>
          </a:p>
          <a:p>
            <a:pPr marL="0" lvl="1" algn="l"/>
            <a:r>
              <a:rPr lang="pt-BR" sz="6000" dirty="0"/>
              <a:t> </a:t>
            </a:r>
            <a:r>
              <a:rPr lang="pt-BR" sz="6000" dirty="0" smtClean="0"/>
              <a:t> • Poucas </a:t>
            </a:r>
            <a:r>
              <a:rPr lang="pt-BR" sz="6000" dirty="0"/>
              <a:t>opções de ferramentas prontas que </a:t>
            </a:r>
            <a:endParaRPr lang="pt-BR" sz="6000" dirty="0" smtClean="0"/>
          </a:p>
          <a:p>
            <a:pPr marL="0" lvl="1" algn="l"/>
            <a:r>
              <a:rPr lang="pt-BR" sz="6000" dirty="0"/>
              <a:t> </a:t>
            </a:r>
            <a:r>
              <a:rPr lang="pt-BR" sz="6000" dirty="0" smtClean="0"/>
              <a:t>    </a:t>
            </a:r>
            <a:r>
              <a:rPr lang="pt-BR" sz="6000" dirty="0" smtClean="0"/>
              <a:t>implementem  esse </a:t>
            </a:r>
            <a:r>
              <a:rPr lang="pt-BR" sz="6000" dirty="0"/>
              <a:t>tipo de rede eficientemente</a:t>
            </a:r>
          </a:p>
          <a:p>
            <a:pPr marL="0" lvl="1" algn="l"/>
            <a:r>
              <a:rPr lang="pt-BR" sz="6000" dirty="0" smtClean="0"/>
              <a:t>  • Desenvolver </a:t>
            </a:r>
            <a:r>
              <a:rPr lang="pt-BR" sz="6000" dirty="0"/>
              <a:t>um sistema P2P não é uma tarefa </a:t>
            </a:r>
            <a:r>
              <a:rPr lang="pt-BR" sz="6000" dirty="0" smtClean="0"/>
              <a:t>  </a:t>
            </a:r>
          </a:p>
          <a:p>
            <a:pPr marL="0" lvl="1" algn="l"/>
            <a:r>
              <a:rPr lang="pt-BR" sz="6000" dirty="0"/>
              <a:t> </a:t>
            </a:r>
            <a:r>
              <a:rPr lang="pt-BR" sz="6000" dirty="0" smtClean="0"/>
              <a:t>     </a:t>
            </a:r>
            <a:r>
              <a:rPr lang="pt-BR" sz="6000" dirty="0" smtClean="0"/>
              <a:t>trivial</a:t>
            </a:r>
            <a:endParaRPr lang="pt-BR" sz="6000" dirty="0"/>
          </a:p>
          <a:p>
            <a:pPr algn="l"/>
            <a:endParaRPr lang="pt-BR" sz="4800" dirty="0" smtClean="0"/>
          </a:p>
          <a:p>
            <a:pPr algn="l"/>
            <a:r>
              <a:rPr lang="pt-BR" sz="4800" dirty="0" smtClean="0"/>
              <a:t> </a:t>
            </a:r>
            <a:endParaRPr lang="pt-BR" sz="4800" dirty="0"/>
          </a:p>
          <a:p>
            <a:pPr algn="l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pPr algn="l"/>
            <a:endParaRPr lang="pt-BR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8088" y="1688913"/>
            <a:ext cx="12854147" cy="993178"/>
          </a:xfrm>
          <a:prstGeom prst="rect">
            <a:avLst/>
          </a:prstGeom>
        </p:spPr>
        <p:txBody>
          <a:bodyPr vert="horz" lIns="199357" tIns="99679" rIns="199357" bIns="99679" rtlCol="0" anchor="ctr">
            <a:noAutofit/>
          </a:bodyPr>
          <a:lstStyle>
            <a:lvl1pPr algn="ctr" defTabSz="1993575" rtl="0" eaLnBrk="1" latinLnBrk="0" hangingPunct="1"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/>
              <a:t>Renato Scaroni – renato.scaroni@usp.br</a:t>
            </a:r>
          </a:p>
          <a:p>
            <a:r>
              <a:rPr lang="pt-BR" sz="2000" b="1" dirty="0" smtClean="0"/>
              <a:t>Orientação: Daniel Macêdo Batista – batista@ime.usp.br</a:t>
            </a:r>
            <a:endParaRPr lang="pt-BR" sz="2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001440" y="3402180"/>
            <a:ext cx="4104878" cy="5051301"/>
          </a:xfrm>
          <a:prstGeom prst="rect">
            <a:avLst/>
          </a:prstGeom>
        </p:spPr>
        <p:txBody>
          <a:bodyPr vert="horz" lIns="199357" tIns="99679" rIns="199357" bIns="99679" rtlCol="0">
            <a:normAutofit/>
          </a:bodyPr>
          <a:lstStyle>
            <a:lvl1pPr marL="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7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678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6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9357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99036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98715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98393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98072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97751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97430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62932" y="16370294"/>
            <a:ext cx="4215275" cy="2883953"/>
          </a:xfrm>
          <a:prstGeom prst="rect">
            <a:avLst/>
          </a:prstGeom>
          <a:ln w="44450" cmpd="tri">
            <a:solidFill>
              <a:schemeClr val="accent1"/>
            </a:solidFill>
          </a:ln>
        </p:spPr>
        <p:txBody>
          <a:bodyPr vert="horz" lIns="199357" tIns="99679" rIns="199357" bIns="99679" rtlCol="0">
            <a:normAutofit/>
          </a:bodyPr>
          <a:lstStyle>
            <a:lvl1pPr marL="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7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678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6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9357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99036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98715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98393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98072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97751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97430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Um pouco sobre a Unity</a:t>
            </a:r>
          </a:p>
          <a:p>
            <a:pPr algn="l"/>
            <a:r>
              <a:rPr lang="pt-BR" sz="1200" dirty="0" smtClean="0"/>
              <a:t>    A unity 3D é um motor de jogos muito popular entre desenvolvedores indie e com uma comunidade de usuários muito ativa, o que aliado a sua facilidade de uso a torna muito atraente para quem deseja desenvolver jogos, em especial jogos casuais, ou seja, de mecânica mais simples e de partidas rápidas, pois são jogos de grande apelo de mercado.</a:t>
            </a:r>
          </a:p>
          <a:p>
            <a:pPr algn="l"/>
            <a:r>
              <a:rPr lang="pt-BR" sz="1200" dirty="0"/>
              <a:t> </a:t>
            </a:r>
            <a:r>
              <a:rPr lang="pt-BR" sz="1200" dirty="0" smtClean="0"/>
              <a:t>  Outro fator decisivo para o uso da Unity como plataforma para este projeto foi o fato de seu módulo nativo de redes não suportar redes P2P, o que abre margem para um teste de viabilidade de uma implementação deste tipo.</a:t>
            </a:r>
            <a:endParaRPr lang="pt-BR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28" y="1699590"/>
            <a:ext cx="1566692" cy="1965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795" y="1699590"/>
            <a:ext cx="2160267" cy="2160267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80461" y="2671782"/>
            <a:ext cx="12854147" cy="720089"/>
          </a:xfrm>
          <a:prstGeom prst="rect">
            <a:avLst/>
          </a:prstGeom>
        </p:spPr>
        <p:txBody>
          <a:bodyPr vert="horz" lIns="199357" tIns="99679" rIns="199357" bIns="99679" rtlCol="0" anchor="ctr">
            <a:noAutofit/>
          </a:bodyPr>
          <a:lstStyle>
            <a:lvl1pPr algn="ctr" defTabSz="1993575" rtl="0" eaLnBrk="1" latinLnBrk="0" hangingPunct="1"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/>
              <a:t>Departamento de </a:t>
            </a:r>
            <a:r>
              <a:rPr lang="pt-BR" sz="2000" b="1" dirty="0" smtClean="0"/>
              <a:t>Ciência </a:t>
            </a:r>
            <a:r>
              <a:rPr lang="pt-BR" sz="2000" b="1" dirty="0" smtClean="0"/>
              <a:t>da </a:t>
            </a:r>
            <a:r>
              <a:rPr lang="pt-BR" sz="2000" b="1" dirty="0" smtClean="0"/>
              <a:t>Computação </a:t>
            </a:r>
            <a:r>
              <a:rPr lang="pt-BR" sz="2000" b="1" dirty="0" smtClean="0"/>
              <a:t>– Instituto de </a:t>
            </a:r>
            <a:r>
              <a:rPr lang="pt-BR" sz="2000" b="1" dirty="0" smtClean="0"/>
              <a:t>Matemática </a:t>
            </a:r>
            <a:r>
              <a:rPr lang="pt-BR" sz="2000" b="1" dirty="0" smtClean="0"/>
              <a:t>e </a:t>
            </a:r>
            <a:r>
              <a:rPr lang="pt-BR" sz="2000" b="1" dirty="0" smtClean="0"/>
              <a:t>Estatística</a:t>
            </a:r>
            <a:endParaRPr lang="pt-BR" sz="2000" b="1" dirty="0" smtClean="0"/>
          </a:p>
          <a:p>
            <a:r>
              <a:rPr lang="pt-BR" sz="2000" b="1" dirty="0" smtClean="0"/>
              <a:t>Universidade de São Paulo</a:t>
            </a:r>
            <a:endParaRPr lang="pt-BR" sz="2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94" y="8686523"/>
            <a:ext cx="4038953" cy="17948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72409" y="10535524"/>
            <a:ext cx="4017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Esquema comparativo entre uma rede cliente-servidor e P2P</a:t>
            </a:r>
            <a:endParaRPr lang="pt-BR" sz="12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151094" y="4125185"/>
            <a:ext cx="4215275" cy="3597530"/>
          </a:xfrm>
          <a:prstGeom prst="rect">
            <a:avLst/>
          </a:prstGeom>
          <a:noFill/>
          <a:ln w="44450" cmpd="tri">
            <a:solidFill>
              <a:schemeClr val="accent1"/>
            </a:solidFill>
            <a:prstDash val="solid"/>
          </a:ln>
        </p:spPr>
        <p:txBody>
          <a:bodyPr vert="horz" lIns="199357" tIns="99679" rIns="199357" bIns="99679" rtlCol="0">
            <a:normAutofit fontScale="92500" lnSpcReduction="20000"/>
          </a:bodyPr>
          <a:lstStyle>
            <a:lvl1pPr marL="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7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678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6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9357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99036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98715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98393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98072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97751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97430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/>
              <a:t>Introdução</a:t>
            </a:r>
          </a:p>
          <a:p>
            <a:pPr algn="l"/>
            <a:endParaRPr lang="pt-BR" sz="1200" dirty="0" smtClean="0"/>
          </a:p>
          <a:p>
            <a:pPr algn="l"/>
            <a:r>
              <a:rPr lang="pt-BR" sz="1600" dirty="0" smtClean="0"/>
              <a:t>    Atualmente boa parte da comunicação de redes feita em jogos baseia-se em uma estrutura de cliente </a:t>
            </a:r>
            <a:r>
              <a:rPr lang="pt-BR" sz="1600" dirty="0" smtClean="0"/>
              <a:t>servidor.</a:t>
            </a:r>
            <a:endParaRPr lang="pt-BR" sz="1600" dirty="0" smtClean="0"/>
          </a:p>
          <a:p>
            <a:pPr algn="l"/>
            <a:r>
              <a:rPr lang="pt-BR" sz="1600" dirty="0" smtClean="0"/>
              <a:t>    Essa estrutura apresenta alguns alguns problemas que podem ser importantes no desenvolvimento de um jogo casual, ou seja, de partida </a:t>
            </a:r>
            <a:r>
              <a:rPr lang="pt-BR" sz="1600" dirty="0" smtClean="0"/>
              <a:t>rápida, </a:t>
            </a:r>
            <a:r>
              <a:rPr lang="pt-BR" sz="1600" dirty="0" smtClean="0"/>
              <a:t>em rede local,em especial:</a:t>
            </a:r>
          </a:p>
          <a:p>
            <a:pPr algn="l"/>
            <a:r>
              <a:rPr lang="pt-BR" sz="1600" dirty="0"/>
              <a:t> </a:t>
            </a:r>
            <a:r>
              <a:rPr lang="pt-BR" sz="1600" dirty="0" smtClean="0"/>
              <a:t>   • Gargalo de transferência de pacotes</a:t>
            </a:r>
          </a:p>
          <a:p>
            <a:pPr algn="l"/>
            <a:r>
              <a:rPr lang="pt-BR" sz="1600" dirty="0" smtClean="0"/>
              <a:t>    • Necessidade da existência de uma máquina </a:t>
            </a:r>
            <a:r>
              <a:rPr lang="pt-BR" sz="1600" dirty="0" smtClean="0"/>
              <a:t> </a:t>
            </a:r>
          </a:p>
          <a:p>
            <a:pPr algn="l"/>
            <a:r>
              <a:rPr lang="pt-BR" sz="1600" dirty="0"/>
              <a:t> </a:t>
            </a:r>
            <a:r>
              <a:rPr lang="pt-BR" sz="1600" dirty="0" smtClean="0"/>
              <a:t>       </a:t>
            </a:r>
            <a:r>
              <a:rPr lang="pt-BR" sz="1600" dirty="0" smtClean="0"/>
              <a:t>da rede </a:t>
            </a:r>
            <a:r>
              <a:rPr lang="pt-BR" sz="1600" dirty="0" smtClean="0"/>
              <a:t>que se dedique ao papel de servidor</a:t>
            </a:r>
          </a:p>
          <a:p>
            <a:pPr algn="l"/>
            <a:r>
              <a:rPr lang="pt-BR" sz="1600" dirty="0" smtClean="0"/>
              <a:t>    • </a:t>
            </a:r>
            <a:r>
              <a:rPr lang="pt-BR" sz="1600" dirty="0" smtClean="0"/>
              <a:t>Maior demora </a:t>
            </a:r>
            <a:r>
              <a:rPr lang="pt-BR" sz="1600" dirty="0" smtClean="0"/>
              <a:t>na criação de seção de jogos </a:t>
            </a:r>
            <a:endParaRPr lang="pt-BR" sz="1600" dirty="0" smtClean="0"/>
          </a:p>
          <a:p>
            <a:pPr algn="l"/>
            <a:r>
              <a:rPr lang="pt-BR" sz="1600" dirty="0"/>
              <a:t> </a:t>
            </a:r>
            <a:r>
              <a:rPr lang="pt-BR" sz="1600" dirty="0" smtClean="0"/>
              <a:t>      </a:t>
            </a:r>
            <a:r>
              <a:rPr lang="pt-BR" sz="1600" dirty="0" smtClean="0"/>
              <a:t>devido </a:t>
            </a:r>
            <a:r>
              <a:rPr lang="pt-BR" sz="1600" dirty="0" smtClean="0"/>
              <a:t>a </a:t>
            </a:r>
            <a:r>
              <a:rPr lang="pt-BR" sz="1600" dirty="0" smtClean="0"/>
              <a:t>necessidade </a:t>
            </a:r>
            <a:r>
              <a:rPr lang="pt-BR" sz="1600" dirty="0" smtClean="0"/>
              <a:t>da criação de um </a:t>
            </a:r>
            <a:endParaRPr lang="pt-BR" sz="1600" dirty="0"/>
          </a:p>
          <a:p>
            <a:pPr algn="l"/>
            <a:r>
              <a:rPr lang="pt-BR" sz="1600" dirty="0" smtClean="0"/>
              <a:t>       servidor</a:t>
            </a:r>
            <a:r>
              <a:rPr lang="pt-BR" sz="1600" dirty="0" smtClean="0"/>
              <a:t>.</a:t>
            </a:r>
          </a:p>
          <a:p>
            <a:pPr algn="l"/>
            <a:r>
              <a:rPr lang="pt-BR" sz="1200" dirty="0" smtClean="0"/>
              <a:t>     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algn="l"/>
            <a:endParaRPr lang="pt-BR" sz="2000" dirty="0" smtClean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327197" y="16412296"/>
            <a:ext cx="7789028" cy="2831841"/>
          </a:xfrm>
          <a:prstGeom prst="rect">
            <a:avLst/>
          </a:prstGeom>
          <a:noFill/>
          <a:ln w="44450" cmpd="tri">
            <a:solidFill>
              <a:schemeClr val="accent1"/>
            </a:solidFill>
            <a:prstDash val="solid"/>
          </a:ln>
        </p:spPr>
        <p:txBody>
          <a:bodyPr vert="horz" lIns="199357" tIns="99679" rIns="199357" bIns="99679" rtlCol="0">
            <a:normAutofit fontScale="92500" lnSpcReduction="10000"/>
          </a:bodyPr>
          <a:lstStyle>
            <a:lvl1pPr marL="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7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678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6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9357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99036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98715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98393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98072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97751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97430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/>
              <a:t>Conclusão </a:t>
            </a:r>
            <a:r>
              <a:rPr lang="pt-BR" sz="2600" dirty="0" smtClean="0"/>
              <a:t>e trabalhos futuros</a:t>
            </a:r>
          </a:p>
          <a:p>
            <a:pPr algn="l"/>
            <a:endParaRPr lang="pt-BR" sz="1200" dirty="0" smtClean="0"/>
          </a:p>
          <a:p>
            <a:pPr algn="l"/>
            <a:r>
              <a:rPr lang="pt-BR" sz="1600" dirty="0"/>
              <a:t> </a:t>
            </a:r>
            <a:r>
              <a:rPr lang="pt-BR" sz="1600" dirty="0" smtClean="0"/>
              <a:t>   • Os objetivos propostos foram alcançados de forma satisfatória, tanto do ponto de vista de </a:t>
            </a:r>
            <a:r>
              <a:rPr lang="pt-BR" sz="1600" dirty="0" smtClean="0"/>
              <a:t> </a:t>
            </a:r>
          </a:p>
          <a:p>
            <a:pPr algn="l"/>
            <a:r>
              <a:rPr lang="pt-BR" sz="1600" dirty="0"/>
              <a:t> </a:t>
            </a:r>
            <a:r>
              <a:rPr lang="pt-BR" sz="1600" dirty="0" smtClean="0"/>
              <a:t>      </a:t>
            </a:r>
            <a:r>
              <a:rPr lang="pt-BR" sz="1600" dirty="0" smtClean="0"/>
              <a:t>desenvolvimento </a:t>
            </a:r>
            <a:r>
              <a:rPr lang="pt-BR" sz="1600" dirty="0" smtClean="0"/>
              <a:t>do protocolo quanto da implmentação do mesmo integrado </a:t>
            </a:r>
            <a:r>
              <a:rPr lang="pt-BR" sz="1600" dirty="0" smtClean="0"/>
              <a:t>à </a:t>
            </a:r>
            <a:r>
              <a:rPr lang="pt-BR" sz="1600" dirty="0" smtClean="0"/>
              <a:t>Unity 3D</a:t>
            </a:r>
          </a:p>
          <a:p>
            <a:pPr algn="l"/>
            <a:r>
              <a:rPr lang="pt-BR" sz="1600" dirty="0"/>
              <a:t> </a:t>
            </a:r>
            <a:r>
              <a:rPr lang="pt-BR" sz="1600" dirty="0" smtClean="0"/>
              <a:t>   • O protocolo e o plugin comportaram-se de maneira esperada em todos os testes feitos </a:t>
            </a:r>
            <a:endParaRPr lang="pt-BR" sz="1600" dirty="0"/>
          </a:p>
          <a:p>
            <a:pPr algn="l"/>
            <a:r>
              <a:rPr lang="pt-BR" sz="1600" dirty="0" smtClean="0"/>
              <a:t>    • Pretende-se agora passar o código por um processo de depuração e testes </a:t>
            </a:r>
            <a:r>
              <a:rPr lang="pt-BR" sz="1600" smtClean="0"/>
              <a:t>finais </a:t>
            </a:r>
            <a:r>
              <a:rPr lang="pt-BR" sz="1600" smtClean="0"/>
              <a:t>a fim </a:t>
            </a:r>
            <a:r>
              <a:rPr lang="pt-BR" sz="1600" dirty="0" smtClean="0"/>
              <a:t>de </a:t>
            </a:r>
            <a:endParaRPr lang="pt-BR" sz="1600" dirty="0" smtClean="0"/>
          </a:p>
          <a:p>
            <a:pPr algn="l"/>
            <a:r>
              <a:rPr lang="pt-BR" sz="1600" dirty="0"/>
              <a:t> </a:t>
            </a:r>
            <a:r>
              <a:rPr lang="pt-BR" sz="1600" dirty="0" smtClean="0"/>
              <a:t>       </a:t>
            </a:r>
            <a:r>
              <a:rPr lang="pt-BR" sz="1600" dirty="0" smtClean="0"/>
              <a:t>torná-lo o </a:t>
            </a:r>
            <a:r>
              <a:rPr lang="pt-BR" sz="1600" dirty="0" smtClean="0"/>
              <a:t>mais acessível possível  e integrá-lo com um jogo de minha autoria chamado </a:t>
            </a:r>
            <a:endParaRPr lang="pt-BR" sz="1600" dirty="0" smtClean="0"/>
          </a:p>
          <a:p>
            <a:pPr algn="l"/>
            <a:r>
              <a:rPr lang="pt-BR" sz="1600" dirty="0"/>
              <a:t> </a:t>
            </a:r>
            <a:r>
              <a:rPr lang="pt-BR" sz="1600" dirty="0" smtClean="0"/>
              <a:t>       </a:t>
            </a:r>
            <a:r>
              <a:rPr lang="pt-BR" sz="1600" dirty="0" smtClean="0"/>
              <a:t>shuttles</a:t>
            </a:r>
            <a:endParaRPr lang="pt-BR" sz="1600" dirty="0" smtClean="0"/>
          </a:p>
          <a:p>
            <a:pPr marL="171450" indent="-171450" algn="l">
              <a:buFontTx/>
              <a:buChar char="-"/>
            </a:pPr>
            <a:r>
              <a:rPr lang="pt-BR" sz="1300" dirty="0" smtClean="0"/>
              <a:t>.</a:t>
            </a:r>
          </a:p>
          <a:p>
            <a:pPr algn="l"/>
            <a:r>
              <a:rPr lang="pt-BR" sz="1200" dirty="0" smtClean="0"/>
              <a:t>     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algn="l"/>
            <a:endParaRPr lang="pt-BR" sz="2000" dirty="0" smtClean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6481953" y="6736010"/>
            <a:ext cx="7789028" cy="3901027"/>
          </a:xfrm>
          <a:prstGeom prst="rect">
            <a:avLst/>
          </a:prstGeom>
          <a:noFill/>
          <a:ln w="44450" cmpd="tri">
            <a:solidFill>
              <a:schemeClr val="accent1"/>
            </a:solidFill>
            <a:prstDash val="solid"/>
          </a:ln>
        </p:spPr>
        <p:txBody>
          <a:bodyPr vert="horz" lIns="199357" tIns="99679" rIns="199357" bIns="99679" rtlCol="0">
            <a:normAutofit/>
          </a:bodyPr>
          <a:lstStyle>
            <a:lvl1pPr marL="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7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678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6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9357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99036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98715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98393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98072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97751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97430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/>
              <a:t>Protocolo proposto</a:t>
            </a:r>
          </a:p>
          <a:p>
            <a:pPr algn="l"/>
            <a:endParaRPr lang="pt-BR" sz="1200" dirty="0" smtClean="0"/>
          </a:p>
          <a:p>
            <a:pPr algn="l"/>
            <a:r>
              <a:rPr lang="pt-BR" sz="1300" dirty="0" smtClean="0"/>
              <a:t>    O protocolo proposto estrutura-se de forma a resolver os problemas encontrados em uma comunicação P2P. Para isso foi criada uma divisão em três </a:t>
            </a:r>
            <a:r>
              <a:rPr lang="pt-BR" sz="1300" dirty="0" smtClean="0"/>
              <a:t>fases:</a:t>
            </a:r>
            <a:endParaRPr lang="pt-BR" sz="1300" dirty="0" smtClean="0"/>
          </a:p>
          <a:p>
            <a:pPr algn="l"/>
            <a:r>
              <a:rPr lang="pt-BR" sz="1300" dirty="0" smtClean="0"/>
              <a:t>    </a:t>
            </a:r>
            <a:r>
              <a:rPr lang="pt-BR" sz="1400" dirty="0"/>
              <a:t>• </a:t>
            </a:r>
            <a:r>
              <a:rPr lang="pt-BR" sz="1400" dirty="0" smtClean="0"/>
              <a:t>“</a:t>
            </a:r>
            <a:r>
              <a:rPr lang="pt-BR" sz="1300" dirty="0" smtClean="0"/>
              <a:t>Stand By” – Essa fase consiste na busca por novos peers na rede, o que se dá a partir de mensagens de </a:t>
            </a:r>
          </a:p>
          <a:p>
            <a:pPr algn="l"/>
            <a:r>
              <a:rPr lang="pt-BR" sz="1300" dirty="0"/>
              <a:t> </a:t>
            </a:r>
            <a:r>
              <a:rPr lang="pt-BR" sz="1300" dirty="0" smtClean="0"/>
              <a:t>       </a:t>
            </a:r>
            <a:r>
              <a:rPr lang="pt-BR" sz="1300" i="1" dirty="0" smtClean="0"/>
              <a:t>Broadcast </a:t>
            </a:r>
            <a:r>
              <a:rPr lang="pt-BR" sz="1300" dirty="0" smtClean="0"/>
              <a:t>enviadas periodicamente por todos os usuários conectados na rede durante essa fase.</a:t>
            </a:r>
            <a:endParaRPr lang="pt-BR" sz="1300" dirty="0"/>
          </a:p>
          <a:p>
            <a:pPr algn="l"/>
            <a:r>
              <a:rPr lang="pt-BR" sz="1400" dirty="0"/>
              <a:t>    • </a:t>
            </a:r>
            <a:r>
              <a:rPr lang="pt-BR" sz="1300" dirty="0" smtClean="0"/>
              <a:t>Conexões diretas – A partir da lista de usuários conectados obtida na fase anterior são geradas conexões </a:t>
            </a:r>
          </a:p>
          <a:p>
            <a:pPr algn="l"/>
            <a:r>
              <a:rPr lang="pt-BR" sz="1300" dirty="0"/>
              <a:t> </a:t>
            </a:r>
            <a:r>
              <a:rPr lang="pt-BR" sz="1300" dirty="0" smtClean="0"/>
              <a:t>      de envio e escuta entre cada usuário a fim de que a troca de mensagens entre eles não mais dependa do</a:t>
            </a:r>
          </a:p>
          <a:p>
            <a:pPr algn="l"/>
            <a:r>
              <a:rPr lang="pt-BR" sz="1300" dirty="0"/>
              <a:t> </a:t>
            </a:r>
            <a:r>
              <a:rPr lang="pt-BR" sz="1300" dirty="0" smtClean="0"/>
              <a:t>      </a:t>
            </a:r>
            <a:r>
              <a:rPr lang="pt-BR" sz="1300" i="1" dirty="0" smtClean="0"/>
              <a:t>broadcast </a:t>
            </a:r>
            <a:r>
              <a:rPr lang="pt-BR" sz="1300" dirty="0" smtClean="0"/>
              <a:t>do roteador minimizando a chance de perda de pacotes por conta de uma sobrecarga.</a:t>
            </a:r>
            <a:endParaRPr lang="pt-BR" sz="1300" dirty="0"/>
          </a:p>
          <a:p>
            <a:pPr algn="l"/>
            <a:r>
              <a:rPr lang="pt-BR" sz="1400" dirty="0"/>
              <a:t>    </a:t>
            </a:r>
            <a:r>
              <a:rPr lang="pt-BR" sz="1400" dirty="0" smtClean="0"/>
              <a:t>• Troca de mensagens – Nessa fase que ocorre a troca das mensagens em </a:t>
            </a:r>
            <a:r>
              <a:rPr lang="pt-BR" sz="1400" dirty="0" smtClean="0"/>
              <a:t>si. </a:t>
            </a:r>
            <a:r>
              <a:rPr lang="pt-BR" sz="1400" dirty="0" smtClean="0"/>
              <a:t>Para garantir que uma</a:t>
            </a:r>
          </a:p>
          <a:p>
            <a:pPr algn="l"/>
            <a:r>
              <a:rPr lang="pt-BR" sz="1400" dirty="0" smtClean="0"/>
              <a:t>        informação não seja defasada é utilizado um sistema de carimbos de tempo atribuídos a um in-</a:t>
            </a:r>
          </a:p>
          <a:p>
            <a:pPr algn="l"/>
            <a:r>
              <a:rPr lang="pt-BR" sz="1400" dirty="0"/>
              <a:t> </a:t>
            </a:r>
            <a:r>
              <a:rPr lang="pt-BR" sz="1400" dirty="0" smtClean="0"/>
              <a:t>       tervalo de tempo fixo em relação aos ciclos de jogo definido pelo programador, de acordo com</a:t>
            </a:r>
          </a:p>
          <a:p>
            <a:pPr algn="l"/>
            <a:r>
              <a:rPr lang="pt-BR" sz="1400" dirty="0"/>
              <a:t> </a:t>
            </a:r>
            <a:r>
              <a:rPr lang="pt-BR" sz="1400" dirty="0" smtClean="0"/>
              <a:t>       a plataforma na qual o jogo será executado.</a:t>
            </a:r>
            <a:endParaRPr lang="pt-BR" sz="1300" dirty="0" smtClean="0"/>
          </a:p>
          <a:p>
            <a:pPr algn="l"/>
            <a:r>
              <a:rPr lang="pt-BR" sz="1200" dirty="0" smtClean="0"/>
              <a:t>     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algn="l"/>
            <a:endParaRPr lang="pt-BR" sz="2000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7" y="11241287"/>
            <a:ext cx="7920979" cy="44555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93436" y="15763894"/>
            <a:ext cx="5598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Imagem de um teste realizado na transição das fases 2 e 3 do protocolo implementado</a:t>
            </a: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6431537" y="4139204"/>
            <a:ext cx="7789028" cy="1929504"/>
          </a:xfrm>
          <a:prstGeom prst="rect">
            <a:avLst/>
          </a:prstGeom>
          <a:noFill/>
          <a:ln w="44450" cmpd="tri">
            <a:solidFill>
              <a:schemeClr val="accent1"/>
            </a:solidFill>
            <a:prstDash val="solid"/>
          </a:ln>
        </p:spPr>
        <p:txBody>
          <a:bodyPr vert="horz" lIns="199357" tIns="99679" rIns="199357" bIns="99679" rtlCol="0">
            <a:normAutofit fontScale="92500" lnSpcReduction="20000"/>
          </a:bodyPr>
          <a:lstStyle>
            <a:lvl1pPr marL="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7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678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6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9357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99036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98715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983937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980725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977512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974300" indent="0" algn="ctr" defTabSz="1993575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/>
              <a:t>Objetivos e motivações</a:t>
            </a:r>
          </a:p>
          <a:p>
            <a:pPr algn="l"/>
            <a:endParaRPr lang="pt-BR" sz="1200" dirty="0" smtClean="0"/>
          </a:p>
          <a:p>
            <a:pPr algn="l"/>
            <a:r>
              <a:rPr lang="pt-BR" sz="1400" dirty="0"/>
              <a:t> </a:t>
            </a:r>
            <a:r>
              <a:rPr lang="pt-BR" sz="1400" dirty="0" smtClean="0"/>
              <a:t>   </a:t>
            </a:r>
            <a:r>
              <a:rPr lang="pt-BR" sz="1600" dirty="0" smtClean="0"/>
              <a:t>• </a:t>
            </a:r>
            <a:r>
              <a:rPr lang="pt-BR" sz="1600" dirty="0"/>
              <a:t>Propor um protocolo de comunicação P2P em </a:t>
            </a:r>
            <a:r>
              <a:rPr lang="pt-BR" sz="1600" dirty="0" smtClean="0"/>
              <a:t>rede local</a:t>
            </a:r>
          </a:p>
          <a:p>
            <a:pPr algn="l"/>
            <a:r>
              <a:rPr lang="pt-BR" sz="1600" dirty="0" smtClean="0"/>
              <a:t>    </a:t>
            </a:r>
            <a:r>
              <a:rPr lang="pt-BR" sz="1600" dirty="0" smtClean="0"/>
              <a:t>• Avaliar </a:t>
            </a:r>
            <a:r>
              <a:rPr lang="pt-BR" sz="1600" dirty="0"/>
              <a:t>a viabilidade da implementação de um novo protocolo de comunicação P2P na </a:t>
            </a:r>
            <a:endParaRPr lang="pt-BR" sz="1600" dirty="0" smtClean="0"/>
          </a:p>
          <a:p>
            <a:pPr algn="l"/>
            <a:r>
              <a:rPr lang="pt-BR" sz="1600" dirty="0"/>
              <a:t> </a:t>
            </a:r>
            <a:r>
              <a:rPr lang="pt-BR" sz="1600" dirty="0" smtClean="0"/>
              <a:t>      </a:t>
            </a:r>
            <a:r>
              <a:rPr lang="pt-BR" sz="1600" dirty="0" smtClean="0"/>
              <a:t>Unity </a:t>
            </a:r>
            <a:r>
              <a:rPr lang="pt-BR" sz="1600" dirty="0"/>
              <a:t>3D</a:t>
            </a:r>
          </a:p>
          <a:p>
            <a:pPr algn="l"/>
            <a:r>
              <a:rPr lang="pt-BR" sz="1600" dirty="0" smtClean="0"/>
              <a:t>    • Implementar </a:t>
            </a:r>
            <a:r>
              <a:rPr lang="pt-BR" sz="1600" dirty="0"/>
              <a:t>o protocolo através de um plugin que integre com a Unity 3D</a:t>
            </a:r>
          </a:p>
          <a:p>
            <a:pPr marL="171450" indent="-171450" algn="l">
              <a:buFontTx/>
              <a:buChar char="-"/>
            </a:pPr>
            <a:r>
              <a:rPr lang="pt-BR" sz="1300" dirty="0" smtClean="0"/>
              <a:t>.</a:t>
            </a:r>
          </a:p>
          <a:p>
            <a:pPr algn="l"/>
            <a:r>
              <a:rPr lang="pt-BR" sz="1200" dirty="0" smtClean="0"/>
              <a:t>     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algn="l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96703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716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Desenvolvimento de um protocolo de comunicação P2P em rede local para jogos e implementação de um plugin para o motor de jogos Unity 3D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Scaroni</dc:creator>
  <cp:lastModifiedBy>Renato Scaroni</cp:lastModifiedBy>
  <cp:revision>26</cp:revision>
  <dcterms:created xsi:type="dcterms:W3CDTF">2014-11-11T20:25:17Z</dcterms:created>
  <dcterms:modified xsi:type="dcterms:W3CDTF">2014-11-12T13:32:09Z</dcterms:modified>
</cp:coreProperties>
</file>