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7CE20D-8333-4655-83F7-1FBA588D54B7}">
  <a:tblStyle styleId="{047CE20D-8333-4655-83F7-1FBA588D5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bf87d1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bf87d1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145022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145022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f81d26c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f81d26c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f81d26c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f81d26c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f81d26c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f81d26c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3f81d26c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3f81d26c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f81d26c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f81d26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f81d26c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f81d26c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ebbc864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ebbc86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f81d26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f81d26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f6201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f6201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145022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145022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f81d26c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f81d26c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bf87d1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bf87d1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bf87d1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bf87d1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bf87d1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bf87d1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bf87d1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bf87d1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bf87d1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bf87d1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bf87d1e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bf87d1e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bf87d1e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bf87d1e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bf87d1e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bbf87d1e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bf87d1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bf87d1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bbf87d1e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bbf87d1e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bf87d1e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bf87d1e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bf87d1e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bf87d1e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bf87d1e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bf87d1e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bf87d1e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bbf87d1e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bf87d1e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bf87d1e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bf87d1e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bf87d1e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bbf87d1e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bbf87d1e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bf87d1e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bbf87d1e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bf87d1e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bbf87d1e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f62018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f62018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bf87d1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bbf87d1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bbf87d1e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bbf87d1e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bbf87d1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bbf87d1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bbf87d1e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bbf87d1e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c145022c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c145022c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f81d26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f81d26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c145022c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c145022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6c1e912b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6c1e912b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f62018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f62018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bf87d1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bf87d1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f62018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f62018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bf87d1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bf87d1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145022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145022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hashicorp.com/resources/what-is-mutable-vs-immutable-infrastructure" TargetMode="External"/><Relationship Id="rId4" Type="http://schemas.openxmlformats.org/officeDocument/2006/relationships/hyperlink" Target="https://docs.ansible.com" TargetMode="External"/><Relationship Id="rId5" Type="http://schemas.openxmlformats.org/officeDocument/2006/relationships/hyperlink" Target="https://resources.sei.cmu.edu/asset_files/WhitePaper/2019_019_001_539335.pdf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events19.linuxfoundation.org/wp-content/uploads/2017/12/Hashicorp-Terraform-Deep-Dive-with-no-Fear-Victor-Turbinsky-Texuna.pdf" TargetMode="External"/><Relationship Id="rId4" Type="http://schemas.openxmlformats.org/officeDocument/2006/relationships/hyperlink" Target="http://events19.linuxfoundation.org/wp-content/uploads/2017/12/Hashicorp-Terraform-Deep-Dive-with-no-Fear-Victor-Turbinsky-Texuna.pdf" TargetMode="External"/><Relationship Id="rId5" Type="http://schemas.openxmlformats.org/officeDocument/2006/relationships/hyperlink" Target="http://events19.linuxfoundation.org/wp-content/uploads/2017/12/Hashicorp-Terraform-Deep-Dive-with-no-Fear-Victor-Turbinsky-Texuna.pdf" TargetMode="External"/><Relationship Id="rId6" Type="http://schemas.openxmlformats.org/officeDocument/2006/relationships/hyperlink" Target="https://blog.cloudera.com/automated-provisioning-of-cdh-in-the-cloud-with-cloudera-director-and-ansible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loudblogs.microsoft.com/opensource/author/elenaneroslavskaya/" TargetMode="External"/><Relationship Id="rId4" Type="http://schemas.openxmlformats.org/officeDocument/2006/relationships/hyperlink" Target="https://cloudblogs.microsoft.com/opensource/author/elenaneroslavskaya/" TargetMode="External"/><Relationship Id="rId5" Type="http://schemas.openxmlformats.org/officeDocument/2006/relationships/hyperlink" Target="https://cloudblogs.microsoft.com/opensource/2018/05/23/immutable-infrastructure-azure-vsts-terraform-packer-ansib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729625" y="13458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ferramentas de infraestrutura IaC</a:t>
            </a:r>
            <a:endParaRPr/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Aluno: Renato Assis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Orientadora: Rosilane Ribeiro Mota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35350" y="7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Comparação</a:t>
            </a:r>
            <a:endParaRPr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135350" y="7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{047CE20D-8333-4655-83F7-1FBA588D54B7}</a:tableStyleId>
              </a:tblPr>
              <a:tblGrid>
                <a:gridCol w="1340900"/>
                <a:gridCol w="1231725"/>
                <a:gridCol w="1191475"/>
                <a:gridCol w="1231000"/>
                <a:gridCol w="1436575"/>
                <a:gridCol w="1428650"/>
                <a:gridCol w="1144025"/>
              </a:tblGrid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Chef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Puppet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SaltStack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Cloud Formation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Terraform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Ansible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4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Open Source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não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Cloud Provider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Todos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Todos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Todos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AWS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Todos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Todos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Tipo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Configuração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Configuração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Configuração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Provisionamento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Provisionamento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Ambas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Tipo-Infra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Mutável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Mutável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Mutável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Imutável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Imutável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Ambas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Linguagem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Procedural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Declarativa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Procedural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Declarativa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Declarativa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Procedural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rgbClr val="434343"/>
                          </a:solidFill>
                        </a:rPr>
                        <a:t>Arquitetura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cli/server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cli/server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cliente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cliente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cliente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cliente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317250" y="4046300"/>
            <a:ext cx="25095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  Fonte:</a:t>
            </a:r>
            <a:r>
              <a:rPr lang="pt-BR" sz="1800">
                <a:solidFill>
                  <a:schemeClr val="dk1"/>
                </a:solidFill>
              </a:rPr>
              <a:t> (Masek,2018)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 como Código ou IaC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9800" y="1426150"/>
            <a:ext cx="83724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infraestrutura como código, também conhecida como IaC é uma abordagem, onde os recursos e a configuração da infraestrutura são definidos </a:t>
            </a:r>
            <a:r>
              <a:rPr lang="pt-BR">
                <a:solidFill>
                  <a:schemeClr val="dk1"/>
                </a:solidFill>
              </a:rPr>
              <a:t>através</a:t>
            </a:r>
            <a:r>
              <a:rPr lang="pt-BR">
                <a:solidFill>
                  <a:schemeClr val="dk1"/>
                </a:solidFill>
              </a:rPr>
              <a:t> de arquivos de definição legíveis por humanos e interpretados por software. Ao tratar a infraestrutura como código, as organizações podem usar as melhores práticas de desenvolvimento de software, incluindo revisão de código e controle de versão, documentação e testes da infraestrutura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Ferramentas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Gerenciamento de Configuração: </a:t>
            </a:r>
            <a:r>
              <a:rPr lang="pt-BR"/>
              <a:t> São ferramentas </a:t>
            </a:r>
            <a:r>
              <a:rPr lang="pt-BR"/>
              <a:t>projetadas</a:t>
            </a:r>
            <a:r>
              <a:rPr lang="pt-BR"/>
              <a:t> para instalar e gerenciar softwares em servidores já existentes. Por exemplo, podendo instalar um banco de dados, atualizar algum software presente nesse servidor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Provisionamento:  </a:t>
            </a:r>
            <a:r>
              <a:rPr lang="pt-BR"/>
              <a:t>São ferramentas projetadas para criar as próprias instâncias e a inicialização de seus recursos. As ferramentas geralmente se concentram no resultado final e ajudam a garantir que o ambiente esteja sempre nesse "estado"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ferramentas de IaC usam arquivos de definição usando linguagens como DSL ou formatos de texto comuns conhecidos como YAML, JSON,XML ou linguagens de programação como Python, Ruby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Declarativa: </a:t>
            </a:r>
            <a:r>
              <a:rPr lang="pt-BR">
                <a:solidFill>
                  <a:schemeClr val="dk1"/>
                </a:solidFill>
              </a:rPr>
              <a:t>É o estilo em especifica o estado final desejado, e a própria ferramenta IaC é responsável por descobrir como atingir esse estado.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Procedural: </a:t>
            </a:r>
            <a:r>
              <a:rPr lang="pt-BR">
                <a:solidFill>
                  <a:schemeClr val="dk1"/>
                </a:solidFill>
              </a:rPr>
              <a:t>É o estilo na qual passos devem ser descritos para atingir o estado final desejado.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241600" y="163650"/>
            <a:ext cx="8590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Declarativo X Procedural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0" y="750807"/>
            <a:ext cx="4461225" cy="395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925" y="763725"/>
            <a:ext cx="4101750" cy="3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5759150" y="4777200"/>
            <a:ext cx="2946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/>
              <a:t>Elaborado</a:t>
            </a:r>
            <a:r>
              <a:rPr lang="pt-BR"/>
              <a:t> pelo Autor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Infraestrutura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Mutável: </a:t>
            </a:r>
            <a:r>
              <a:rPr lang="pt-BR">
                <a:solidFill>
                  <a:schemeClr val="dk1"/>
                </a:solidFill>
              </a:rPr>
              <a:t> Na infraestrutura mutável a cada mudança de algum componente, seja por uma demanda de serviço, aplicação, segurança, estas atualizações precisam ser replicadas em todos os servidores que dependem dessas mudanças.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Imutável: </a:t>
            </a:r>
            <a:r>
              <a:rPr lang="pt-BR">
                <a:solidFill>
                  <a:schemeClr val="dk1"/>
                </a:solidFill>
              </a:rPr>
              <a:t>Segundo Dadgar (2018), a noção de imutabilidade é a ideia de que, uma vez criada uma coisa, não a mudamos após a criação. Na infraestrutura imutável qualquer alteração a ser realizada deve ser feita através da substituição completa dos servidores.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280525" y="1058900"/>
            <a:ext cx="8284200" cy="3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master/client or agent                                          </a:t>
            </a:r>
            <a:r>
              <a:rPr lang="pt-BR"/>
              <a:t>client/masterless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4650"/>
            <a:ext cx="3560300" cy="242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825" y="1789375"/>
            <a:ext cx="3106250" cy="268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3029125" y="4303750"/>
            <a:ext cx="340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Adaptado de: (</a:t>
            </a:r>
            <a:r>
              <a:rPr lang="pt-BR" sz="1100">
                <a:solidFill>
                  <a:schemeClr val="dk1"/>
                </a:solidFill>
              </a:rPr>
              <a:t>O’REILLY MEDIA, 2019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49950"/>
            <a:ext cx="8483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Ansible                                              Terraform 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6900"/>
            <a:ext cx="3866300" cy="35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775" y="705525"/>
            <a:ext cx="4966000" cy="35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3254050" y="4363725"/>
            <a:ext cx="221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Fonte: Próprio Autor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Ansible:  </a:t>
            </a:r>
            <a:r>
              <a:rPr lang="pt-BR">
                <a:solidFill>
                  <a:schemeClr val="dk1"/>
                </a:solidFill>
              </a:rPr>
              <a:t>A Red Hat, Inc. (2019), descreve o  Ansible como uma suíte completa de automação de processos de TI simples. Ele abrange desde o provisionamento e o gerenciamento de configurações.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Terraform: </a:t>
            </a:r>
            <a:r>
              <a:rPr lang="pt-BR">
                <a:solidFill>
                  <a:schemeClr val="dk1"/>
                </a:solidFill>
              </a:rPr>
              <a:t>Segundo a Hashcorp, Inc (2019), o Terraform é uma ferramenta para provisionamento de infraestrutura, que permite criar, alterar e criar versões de infraestrutura com segurança e eficiência. Ele pode gerenciar os mais populares provedores de nuvem e também trabalhar com soluções internas personalizadas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25" y="0"/>
            <a:ext cx="1288650" cy="12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875" y="50025"/>
            <a:ext cx="1515125" cy="12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18225" y="230225"/>
            <a:ext cx="80763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Roteiro</a:t>
            </a:r>
            <a:endParaRPr sz="36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89650" y="927425"/>
            <a:ext cx="8442600" cy="26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Introdução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Problema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Objetivos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Motivações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Trabalhos Relacionados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Metodologia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Conceitos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Análises Comparativas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Conclusão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Implantação do Terraform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Trabalhos futuros</a:t>
            </a:r>
            <a:endParaRPr sz="1200">
              <a:solidFill>
                <a:srgbClr val="233A44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rgbClr val="233A44"/>
                </a:solidFill>
              </a:rPr>
              <a:t>Referências</a:t>
            </a:r>
            <a:endParaRPr sz="1200">
              <a:solidFill>
                <a:srgbClr val="233A44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/>
              <a:t>                         </a:t>
            </a:r>
            <a:r>
              <a:rPr lang="pt-BR" sz="2800"/>
              <a:t>Análise comparativa</a:t>
            </a:r>
            <a:endParaRPr/>
          </a:p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comparativa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81850" y="1161175"/>
            <a:ext cx="80208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Fluxo de Trabalho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Extensibilidade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Controle de Estado e Idempotência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Performance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Outras Comparações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Estes aspectos foram definidos de um compilado de assuntos abordados pelos autores apresentados neste artigo, como (STEVE STRUTT, 2018), (MASEK et al., 2018) e (MORRIS, 2016)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Trabalho Terraform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                        </a:t>
            </a:r>
            <a:r>
              <a:rPr lang="pt-BR" sz="1400">
                <a:solidFill>
                  <a:srgbClr val="000000"/>
                </a:solidFill>
              </a:rPr>
              <a:t> Adaptado de : (</a:t>
            </a:r>
            <a:r>
              <a:rPr lang="pt-BR" sz="1400">
                <a:solidFill>
                  <a:srgbClr val="000000"/>
                </a:solidFill>
              </a:rPr>
              <a:t>TURBINSKII, VIKTOR, LINUX FOUNDATION,2019)</a:t>
            </a:r>
            <a:endParaRPr sz="1200"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61" y="1295000"/>
            <a:ext cx="788887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Trabalho Ansible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025" y="1208275"/>
            <a:ext cx="5895976" cy="32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649675" y="4559025"/>
            <a:ext cx="310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Adaptado de: (CLOUDERA, 2019)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Extensibilidade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Ansible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b="1" lang="pt-BR">
                <a:solidFill>
                  <a:schemeClr val="dk1"/>
                </a:solidFill>
              </a:rPr>
              <a:t>Terraform, possuem plugins </a:t>
            </a:r>
            <a:r>
              <a:rPr lang="pt-BR">
                <a:solidFill>
                  <a:schemeClr val="dk1"/>
                </a:solidFill>
              </a:rPr>
              <a:t>e </a:t>
            </a:r>
            <a:r>
              <a:rPr b="1" lang="pt-BR">
                <a:solidFill>
                  <a:schemeClr val="dk1"/>
                </a:solidFill>
              </a:rPr>
              <a:t>módulos </a:t>
            </a:r>
            <a:r>
              <a:rPr lang="pt-BR">
                <a:solidFill>
                  <a:schemeClr val="dk1"/>
                </a:solidFill>
              </a:rPr>
              <a:t>que permite estender as suas funcionalidades. Estes módulos e plugins são escritos em linguagens de programação e podem ser compartilhados. As duas ferramentas possuem um repositório central. No Ansible é chamado de Galaxy e no Terraform é chamado Registry.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vantagem do Ansible é permitido usar qualquer linguagem de programação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8229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Terraform Registry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5" y="183575"/>
            <a:ext cx="8839204" cy="407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3132850" y="4371975"/>
            <a:ext cx="281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Fonte:(HASHCORP, Inc, 2019)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8229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Ansible Galaxy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50" y="191375"/>
            <a:ext cx="8839199" cy="405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3132850" y="4371975"/>
            <a:ext cx="281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Fonte:(RED HAT, Inc, 2019)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Controle de Estado e Idempotência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controle de estado é a capacidade da ferramenta determinar se um recurso. precisa ser criado, destruído ou atualizado. Neste caso o Terraform se destaca, pois, ele determina automaticamente o estado e o armazena em local ou remoto. No Ansible o estado deve ser determinado pelo usuário.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 idempotência em ambas as ferramentas é determinado pelo nome do recurso.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100">
                <a:solidFill>
                  <a:schemeClr val="dk1"/>
                </a:solidFill>
              </a:rPr>
              <a:t>As denominadas metodologias ágeis permitem a entrega de software funcionais em ciclos de desenvolvimento mais curtos, considerando a velocidade demandada para a sua construção. (SBROCCO, 2012).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100">
                <a:solidFill>
                  <a:schemeClr val="dk1"/>
                </a:solidFill>
              </a:rPr>
              <a:t>No entanto, as equipes que lidam com a infraestrutura, precisam de adequar a esse processo aǵil e  disponibilizar sistemas em produção de maneira mais eficiente.(SATO,2013)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100">
                <a:solidFill>
                  <a:schemeClr val="dk1"/>
                </a:solidFill>
              </a:rPr>
              <a:t>Para garantir um processo totalmente ágil e que acompanhe as exigências do negócio, da organização, é necessário que haja uma integração do desenvolvimento de sistemas e as operações de infraestrutura. (SATO,2013)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100">
                <a:solidFill>
                  <a:schemeClr val="dk1"/>
                </a:solidFill>
              </a:rPr>
              <a:t>Essa integração tem como fundamento, o movimento ágil, a  cooperação entre equipes e a automatização de processos de infraestrutura. (SATO,2013)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100">
                <a:solidFill>
                  <a:schemeClr val="dk1"/>
                </a:solidFill>
              </a:rPr>
              <a:t>Com advento da computação na nuvem e a migração de serviços corporativos para ela, seguindo o movimento ágil e a necessidade da automatização de processos de operações de infraestrutura nasce a  “infraestrutura como código”. (MORRIS, 2016)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Performance - criação recurso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2078875"/>
            <a:ext cx="42576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Performance - criação recurso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650" y="2004500"/>
            <a:ext cx="405765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Comparações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947" y="2493825"/>
            <a:ext cx="4135876" cy="12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 Comparações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número de contribuidores e a frequência de alteração no código mostra a maturidade dos projetos e que ambos estão em evolução constante. Além disso, essas ferramentas são mantidas por empresas bem avaliadas no mercado.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 comparações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 O Tower pode ser integrado com diversas ferramentas de desenvolvimento de Software como, controle de versões, CI/CD.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Terraform Cloud é uma interface web que permite gerenciar as execuções do Terraform em ambiente consistente e confiável com compartilhados de estado e controles de acesso. </a:t>
            </a:r>
            <a:endParaRPr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85800" y="2299500"/>
            <a:ext cx="7709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Terraform Cloud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121250"/>
            <a:ext cx="8839203" cy="4433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3117275" y="4663225"/>
            <a:ext cx="2836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Fonte:(HASHCORP, Inc, 2019)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685800" y="2299500"/>
            <a:ext cx="7709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Ansible Tower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75" y="82725"/>
            <a:ext cx="8839200" cy="447139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3072000" y="4554125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Fonte:(RED HAT, Inc, 2019)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Comparações</a:t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325" y="1410988"/>
            <a:ext cx="55435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Uma aplicação web, hospedada em um provedor de nuvem. Este provedor é gerenciado pela equipe de infraestrutura. A equipe de desenvolvimento não </a:t>
            </a:r>
            <a:r>
              <a:rPr lang="pt-BR">
                <a:solidFill>
                  <a:srgbClr val="000000"/>
                </a:solidFill>
              </a:rPr>
              <a:t>têm</a:t>
            </a:r>
            <a:r>
              <a:rPr lang="pt-BR">
                <a:solidFill>
                  <a:srgbClr val="000000"/>
                </a:solidFill>
              </a:rPr>
              <a:t> acesso facilitado ao provedor, o que dificulta as </a:t>
            </a:r>
            <a:r>
              <a:rPr lang="pt-BR">
                <a:solidFill>
                  <a:srgbClr val="000000"/>
                </a:solidFill>
              </a:rPr>
              <a:t>entregas</a:t>
            </a:r>
            <a:r>
              <a:rPr lang="pt-BR">
                <a:solidFill>
                  <a:srgbClr val="000000"/>
                </a:solidFill>
              </a:rPr>
              <a:t> das demandas, pois existe uma morosidade por parte da equipe de infraestrutura para </a:t>
            </a:r>
            <a:r>
              <a:rPr lang="pt-BR">
                <a:solidFill>
                  <a:srgbClr val="000000"/>
                </a:solidFill>
              </a:rPr>
              <a:t>disponibilizar</a:t>
            </a:r>
            <a:r>
              <a:rPr lang="pt-BR">
                <a:solidFill>
                  <a:srgbClr val="000000"/>
                </a:solidFill>
              </a:rPr>
              <a:t> recursos computacionais. Recursos necessários para o funcionamento da aplicação. </a:t>
            </a:r>
            <a:r>
              <a:rPr lang="pt-BR">
                <a:solidFill>
                  <a:srgbClr val="000000"/>
                </a:solidFill>
              </a:rPr>
              <a:t>Essa</a:t>
            </a:r>
            <a:r>
              <a:rPr lang="pt-BR">
                <a:solidFill>
                  <a:srgbClr val="000000"/>
                </a:solidFill>
              </a:rPr>
              <a:t> morosidade é </a:t>
            </a:r>
            <a:r>
              <a:rPr lang="pt-BR">
                <a:solidFill>
                  <a:srgbClr val="000000"/>
                </a:solidFill>
              </a:rPr>
              <a:t>ocasionado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pelo desconhecimento de processos ágeis</a:t>
            </a:r>
            <a:r>
              <a:rPr lang="pt-BR">
                <a:solidFill>
                  <a:srgbClr val="000000"/>
                </a:solidFill>
              </a:rPr>
              <a:t> e infraestrutura como código e ferramentas de automatização da infraestrutura por parte da equipe de operações.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Comparações</a:t>
            </a:r>
            <a:endParaRPr/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0" y="1905875"/>
            <a:ext cx="4113099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2" name="Google Shape;342;p52"/>
          <p:cNvSpPr txBox="1"/>
          <p:nvPr/>
        </p:nvSpPr>
        <p:spPr>
          <a:xfrm>
            <a:off x="1349600" y="3718925"/>
            <a:ext cx="66882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 diferença de preço entre as ferramentas chega a ser 150% . Neste aspecto o Terraform tem um modelo de licenciamento bem mais vantajoso que o Ansible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48" name="Google Shape;34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O que levou a escolha do Terraform em relação ao Ansible foram: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Linguagem de definição de recursos com sintaxe facilitada.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 A capacidade de gerenciamento de estado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Disponibilização da ferramenta comercial em modelo SaaS(Software como serviço)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Modelo de gerenciamento de licenças na versão comercial da ferramenta, ou seja, cobrança baseado em usuários não em máquinas provisionadas</a:t>
            </a:r>
            <a:r>
              <a:rPr lang="pt-BR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Implantação do Terraform</a:t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Na </a:t>
            </a:r>
            <a:r>
              <a:rPr lang="pt-BR">
                <a:solidFill>
                  <a:srgbClr val="000000"/>
                </a:solidFill>
              </a:rPr>
              <a:t>implantação</a:t>
            </a:r>
            <a:r>
              <a:rPr lang="pt-BR">
                <a:solidFill>
                  <a:srgbClr val="000000"/>
                </a:solidFill>
              </a:rPr>
              <a:t> da ferramenta Terraform na empresa, houve a redução para provisionamento de até 5 horas em média(tempo entre criação dos recursos até a publicação) para apenas 40 minutos.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875" y="132875"/>
            <a:ext cx="6486624" cy="46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3" name="Google Shape;363;p55"/>
          <p:cNvSpPr txBox="1"/>
          <p:nvPr/>
        </p:nvSpPr>
        <p:spPr>
          <a:xfrm>
            <a:off x="3044100" y="4626150"/>
            <a:ext cx="3269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Adaptado de: (</a:t>
            </a:r>
            <a:r>
              <a:rPr lang="pt-BR" sz="1050">
                <a:solidFill>
                  <a:schemeClr val="dk1"/>
                </a:solidFill>
              </a:rPr>
              <a:t>NEROSLAVSKAYA,2018</a:t>
            </a:r>
            <a:r>
              <a:rPr lang="pt-BR"/>
              <a:t>)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62400" y="1293675"/>
            <a:ext cx="83895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Elaborar um estudo entre infraestrutura imutável x mutável.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Análise financeira da economia que poderia ser gerada com o emprego da infraestrutura como código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estudo sobre ferramentas como Build Automated Machine Images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267150" y="1017725"/>
            <a:ext cx="82758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DADGAR, Armon.  </a:t>
            </a:r>
            <a:r>
              <a:rPr b="1" lang="pt-BR" sz="1100">
                <a:solidFill>
                  <a:srgbClr val="000000"/>
                </a:solidFill>
              </a:rPr>
              <a:t>What is mutable vs. immutable infrastructure? In</a:t>
            </a:r>
            <a:r>
              <a:rPr lang="pt-BR" sz="1100">
                <a:solidFill>
                  <a:srgbClr val="000000"/>
                </a:solidFill>
              </a:rPr>
              <a:t>: HASHCORP.  2018 Disponível em: &lt;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https://www.hashicorp.com/resources/what-is-mutable-vs-immutable-infrastructure</a:t>
            </a:r>
            <a:r>
              <a:rPr lang="pt-BR" sz="1100">
                <a:solidFill>
                  <a:srgbClr val="000000"/>
                </a:solidFill>
              </a:rPr>
              <a:t>&gt;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HASHCORP, INC. </a:t>
            </a:r>
            <a:r>
              <a:rPr b="1" lang="pt-BR" sz="1100">
                <a:solidFill>
                  <a:srgbClr val="000000"/>
                </a:solidFill>
              </a:rPr>
              <a:t>Terraform Documentation</a:t>
            </a:r>
            <a:r>
              <a:rPr lang="pt-BR" sz="1100">
                <a:solidFill>
                  <a:srgbClr val="000000"/>
                </a:solidFill>
              </a:rPr>
              <a:t> . 2019. Disponível em: &lt;https://www.terraform.io/docs/&gt;. Acesso em: 17 de Setembro 2019.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MORRIS, </a:t>
            </a:r>
            <a:r>
              <a:rPr b="1" lang="pt-BR" sz="1100">
                <a:solidFill>
                  <a:srgbClr val="000000"/>
                </a:solidFill>
              </a:rPr>
              <a:t>Kief. Infrastructure As Code: Managing Servers in the Cloud</a:t>
            </a:r>
            <a:r>
              <a:rPr lang="pt-BR" sz="1100">
                <a:solidFill>
                  <a:srgbClr val="000000"/>
                </a:solidFill>
              </a:rPr>
              <a:t> . 1st. ed. [S.l.]: O’Reilly Media, Inc., 2016. ISBN 1491924357, 978149192435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RED HAT, INC. </a:t>
            </a:r>
            <a:r>
              <a:rPr b="1" lang="pt-BR" sz="1100">
                <a:solidFill>
                  <a:srgbClr val="000000"/>
                </a:solidFill>
              </a:rPr>
              <a:t>Ansible Documentation</a:t>
            </a:r>
            <a:r>
              <a:rPr lang="pt-BR" sz="1100">
                <a:solidFill>
                  <a:srgbClr val="000000"/>
                </a:solidFill>
              </a:rPr>
              <a:t> . 2019. Disponível em: &lt;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https://docs.ansible.com</a:t>
            </a:r>
            <a:r>
              <a:rPr lang="pt-BR" sz="1100">
                <a:solidFill>
                  <a:srgbClr val="000000"/>
                </a:solidFill>
              </a:rPr>
              <a:t>&gt;. Acesso em: 17 de Setembro 2019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O’REILLY MEDIA.</a:t>
            </a:r>
            <a:r>
              <a:rPr b="1" lang="pt-BR" sz="1100">
                <a:solidFill>
                  <a:srgbClr val="000000"/>
                </a:solidFill>
              </a:rPr>
              <a:t> Why use Terraform? </a:t>
            </a:r>
            <a:r>
              <a:rPr lang="pt-BR" sz="1100">
                <a:solidFill>
                  <a:srgbClr val="000000"/>
                </a:solidFill>
              </a:rPr>
              <a:t>2017. Disponível em: &lt;https://www.oreilly.com/learning/why-use-terraform&gt;. Acesso em: 19 de Setembro 2019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AUDY, Jorge Luis Nicolas; BRODBECK, Ângela Freitag. </a:t>
            </a:r>
            <a:r>
              <a:rPr b="1" lang="pt-BR" sz="1100">
                <a:solidFill>
                  <a:schemeClr val="dk1"/>
                </a:solidFill>
              </a:rPr>
              <a:t>Sistemas de informação : planejamento e alinhamento estratégico nas organizações.</a:t>
            </a:r>
            <a:r>
              <a:rPr lang="pt-BR" sz="1100">
                <a:solidFill>
                  <a:schemeClr val="dk1"/>
                </a:solidFill>
              </a:rPr>
              <a:t> Porto Alegre: Bookman, 2003. ISBN 8536301929.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JOHN E DOUGLAS.</a:t>
            </a:r>
            <a:r>
              <a:rPr b="1" lang="pt-BR" sz="1100">
                <a:solidFill>
                  <a:schemeClr val="dk1"/>
                </a:solidFill>
              </a:rPr>
              <a:t> </a:t>
            </a:r>
            <a:r>
              <a:rPr b="1" lang="pt-BR" sz="1050">
                <a:solidFill>
                  <a:schemeClr val="dk1"/>
                </a:solidFill>
              </a:rPr>
              <a:t>INFRASTRUCTURE AS CODE–FINAL REPORT </a:t>
            </a:r>
            <a:r>
              <a:rPr lang="pt-BR" sz="1050">
                <a:solidFill>
                  <a:schemeClr val="dk1"/>
                </a:solidFill>
              </a:rPr>
              <a:t>. 2018. Disponível em: &lt;</a:t>
            </a:r>
            <a:r>
              <a:rPr lang="pt-BR" sz="1050" u="sng">
                <a:solidFill>
                  <a:schemeClr val="hlink"/>
                </a:solidFill>
                <a:hlinkClick r:id="rId5"/>
              </a:rPr>
              <a:t>https://resources.sei.cmu.edu/asset_files/WhitePaper/2019_019_001_539335.pdf</a:t>
            </a:r>
            <a:r>
              <a:rPr lang="pt-BR" sz="1050">
                <a:solidFill>
                  <a:schemeClr val="dk1"/>
                </a:solidFill>
              </a:rPr>
              <a:t>&gt;. </a:t>
            </a:r>
            <a:r>
              <a:rPr lang="pt-BR" sz="1100">
                <a:solidFill>
                  <a:schemeClr val="dk1"/>
                </a:solidFill>
              </a:rPr>
              <a:t>Acesso em: 25 de agosto 2019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311700" y="1152475"/>
            <a:ext cx="85206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</a:rPr>
              <a:t>MASEK, Pavel et al. </a:t>
            </a:r>
            <a:r>
              <a:rPr b="1" lang="pt-BR" sz="1050">
                <a:solidFill>
                  <a:schemeClr val="dk1"/>
                </a:solidFill>
              </a:rPr>
              <a:t>Unleashing full potential of ansible framework: University labs administration.</a:t>
            </a:r>
            <a:r>
              <a:rPr lang="pt-BR" sz="1050">
                <a:solidFill>
                  <a:schemeClr val="dk1"/>
                </a:solidFill>
              </a:rPr>
              <a:t> Proceedings of the XXth Conference of Open Innovations Association FRUCT, v. 426, 05 2018.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</a:rPr>
              <a:t>STEVE STRUTT. </a:t>
            </a:r>
            <a:r>
              <a:rPr b="1" lang="pt-BR" sz="1050">
                <a:solidFill>
                  <a:schemeClr val="dk1"/>
                </a:solidFill>
              </a:rPr>
              <a:t>Infrastructure as Code: Chef, Ansible, Puppet, or Terraform?</a:t>
            </a:r>
            <a:r>
              <a:rPr lang="pt-BR" sz="1050">
                <a:solidFill>
                  <a:schemeClr val="dk1"/>
                </a:solidFill>
              </a:rPr>
              <a:t> 2018. Disponível em: &lt;https://www.ibm.com/cloud/blog/chef-ansible-puppet-terraform&gt;. Acesso em: 06 de setembro 2019.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</a:rPr>
              <a:t>SATO, Danilo. </a:t>
            </a:r>
            <a:r>
              <a:rPr b="1" lang="pt-BR" sz="1050">
                <a:solidFill>
                  <a:schemeClr val="dk1"/>
                </a:solidFill>
              </a:rPr>
              <a:t>DevOps na prática: entrega de software confiável e automatizada </a:t>
            </a:r>
            <a:r>
              <a:rPr lang="pt-BR" sz="1050">
                <a:solidFill>
                  <a:schemeClr val="dk1"/>
                </a:solidFill>
              </a:rPr>
              <a:t>. Rio de </a:t>
            </a:r>
            <a:r>
              <a:rPr lang="pt-BR" sz="1100">
                <a:solidFill>
                  <a:schemeClr val="dk1"/>
                </a:solidFill>
              </a:rPr>
              <a:t>Janeiro, Brasil: Casa do Código, 2013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</a:rPr>
              <a:t>TURBINSKII, VIKTOR, LINUX FOUNDATION. </a:t>
            </a:r>
            <a:r>
              <a:rPr b="1" lang="pt-BR" sz="1050">
                <a:solidFill>
                  <a:schemeClr val="dk1"/>
                </a:solidFill>
              </a:rPr>
              <a:t>Deep dive with no fear</a:t>
            </a:r>
            <a:r>
              <a:rPr lang="pt-BR" sz="1050">
                <a:solidFill>
                  <a:schemeClr val="dk1"/>
                </a:solidFill>
              </a:rPr>
              <a:t> . 2019. Disponível em: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</a:rPr>
              <a:t>&lt;</a:t>
            </a:r>
            <a:r>
              <a:rPr lang="pt-BR" sz="1050" u="sng">
                <a:solidFill>
                  <a:schemeClr val="hlink"/>
                </a:solidFill>
                <a:hlinkClick r:id="rId3"/>
              </a:rPr>
              <a:t>http://events19.linuxfoundation.org/wp-content/uploads/2017/12/</a:t>
            </a:r>
            <a:r>
              <a:rPr lang="pt-BR" sz="1050" u="sng">
                <a:solidFill>
                  <a:schemeClr val="hlink"/>
                </a:solidFill>
                <a:hlinkClick r:id="rId4"/>
              </a:rPr>
              <a:t>H</a:t>
            </a:r>
            <a:r>
              <a:rPr lang="pt-BR" sz="1050" u="sng">
                <a:solidFill>
                  <a:schemeClr val="hlink"/>
                </a:solidFill>
                <a:hlinkClick r:id="rId5"/>
              </a:rPr>
              <a:t>ashicorp-Terraform-Deep-Dive-with-no-Fear-Victor-Turbinsky-Texuna.pdf</a:t>
            </a:r>
            <a:r>
              <a:rPr lang="pt-BR" sz="1050">
                <a:solidFill>
                  <a:schemeClr val="dk1"/>
                </a:solidFill>
              </a:rPr>
              <a:t>&gt;.Acesso </a:t>
            </a:r>
            <a:r>
              <a:rPr lang="pt-BR" sz="1100">
                <a:solidFill>
                  <a:schemeClr val="dk1"/>
                </a:solidFill>
              </a:rPr>
              <a:t>em: 17 de Setembro 2019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</a:rPr>
              <a:t>CLOUDERA. </a:t>
            </a:r>
            <a:r>
              <a:rPr b="1" lang="pt-BR" sz="1050">
                <a:solidFill>
                  <a:schemeClr val="dk1"/>
                </a:solidFill>
              </a:rPr>
              <a:t>Automated Provisioning of CDH in the Cloud with Cloudera Director and Ansible</a:t>
            </a:r>
            <a:r>
              <a:rPr lang="pt-BR" sz="1050">
                <a:solidFill>
                  <a:schemeClr val="dk1"/>
                </a:solidFill>
              </a:rPr>
              <a:t>, 2019. Disponível em: &lt;</a:t>
            </a:r>
            <a:r>
              <a:rPr lang="pt-BR" sz="1050" u="sng">
                <a:solidFill>
                  <a:schemeClr val="hlink"/>
                </a:solidFill>
                <a:hlinkClick r:id="rId6"/>
              </a:rPr>
              <a:t>https://blog.cloudera.com/automated-provisioning-of-cdh-in-the-cloud-with-cloudera-director-and-ansible/</a:t>
            </a:r>
            <a:r>
              <a:rPr lang="pt-BR" sz="1050">
                <a:solidFill>
                  <a:schemeClr val="dk1"/>
                </a:solidFill>
              </a:rPr>
              <a:t>&gt;. Acesso </a:t>
            </a:r>
            <a:r>
              <a:rPr lang="pt-BR" sz="1100">
                <a:solidFill>
                  <a:schemeClr val="dk1"/>
                </a:solidFill>
              </a:rPr>
              <a:t>em: 22 de Novembro 2019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" name="Google Shape;38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</a:rPr>
              <a:t>NEROSLAVSKAYA , </a:t>
            </a:r>
            <a:r>
              <a:rPr lang="pt-BR" sz="1050">
                <a:solidFill>
                  <a:schemeClr val="dk1"/>
                </a:solidFill>
                <a:uFill>
                  <a:noFill/>
                </a:uFill>
                <a:hlinkClick r:id="rId3"/>
              </a:rPr>
              <a:t>Elena</a:t>
            </a:r>
            <a:r>
              <a:rPr b="1" lang="pt-BR" sz="1050">
                <a:solidFill>
                  <a:schemeClr val="dk1"/>
                </a:solidFill>
                <a:uFill>
                  <a:noFill/>
                </a:uFill>
                <a:hlinkClick r:id="rId4"/>
              </a:rPr>
              <a:t>; </a:t>
            </a:r>
            <a:r>
              <a:rPr b="1" lang="pt-BR" sz="1050">
                <a:solidFill>
                  <a:schemeClr val="dk1"/>
                </a:solidFill>
              </a:rPr>
              <a:t>Tutorial: Immutable infrastructure for Azure, using VSTS, Terraform</a:t>
            </a:r>
            <a:r>
              <a:rPr lang="pt-BR" sz="1050">
                <a:solidFill>
                  <a:schemeClr val="dk1"/>
                </a:solidFill>
              </a:rPr>
              <a:t>, Packer and Ansible; 2018;Disponivel em: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&lt;</a:t>
            </a:r>
            <a:r>
              <a:rPr lang="pt-BR" sz="1100" u="sng">
                <a:solidFill>
                  <a:schemeClr val="accent5"/>
                </a:solidFill>
                <a:hlinkClick r:id="rId5"/>
              </a:rPr>
              <a:t>https://cloudblogs.microsoft.com/opensource/2018/05/23/immutable-infrastructure-azure-vsts-terraform-packer-ansible/</a:t>
            </a:r>
            <a:r>
              <a:rPr lang="pt-BR" sz="1100">
                <a:solidFill>
                  <a:schemeClr val="dk1"/>
                </a:solidFill>
              </a:rPr>
              <a:t>&gt; Acessado em: 05 de Dezembro 2019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8052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Neste artigo será apresentado uma abordagem geral de IaC(Infraestrutura como código), um comparativo entre duas ferramentas e apresentar os resultados obtidos.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Os objetivos específicos serão explicar as diferenças entre softwares de gerenciamento de configuração e softwares de provisionamento, infraestrutura imutável e mutável e linguagens de escrita.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Eficiência no controle dos recursos, sabendo por exemplo, quais recursos uma aplicação usa;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 Adaptabilidade da infraestrutura aos requisitos da aplicação;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Os próprios desenvolvedores podem definir , provisionar e gerenciar os recursos de que precisam, sem precisar da equipe de infraestrutura para fazer isso por eles;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As equipes serão capazes de se recuperar fácil e rapidamente das falhas, em vez de assumir que a falha pode ser completamente evitada;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replicação parcial ou gradual da infraestrutura;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Integração das equipes desenvolvimento + operações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Relacionados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Jonh e Douglas(2018) explicam que o desenho da infraestrutura é a fase do ciclo de vida do produto em que se define e configura os recursos necessários para o funcionamento dele. E que a infraestrutura como código e as ferramentas facilitam a definição e gerenciamento desses recursos.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Segundo Masek et al. (2018), explica em seu trabalho, que a popularização da virtualização, o crescente poder dos servidores e a disponibilidade da computação em nuvem levaram a um aumento significativo no número de servidores que precisam ser gerenciados. E que as ferramentas provisionamento e gerenciamento podem ser usadas para esses casos.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 No artigo de Steve Strutt (2018), ele menciona os tipos de ferramentas: provisionamento e </a:t>
            </a:r>
            <a:r>
              <a:rPr lang="pt-BR" sz="1400">
                <a:solidFill>
                  <a:schemeClr val="dk1"/>
                </a:solidFill>
              </a:rPr>
              <a:t>gerenciamento. E quais casos</a:t>
            </a:r>
            <a:r>
              <a:rPr lang="pt-BR" sz="1400">
                <a:solidFill>
                  <a:srgbClr val="000000"/>
                </a:solidFill>
              </a:rPr>
              <a:t> elas resolvem. O autor explica os conceitos de infraestrutura mutável e imutável, escrita de código procedural e declarativa.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o desenvolvimento </a:t>
            </a:r>
            <a:r>
              <a:rPr lang="pt-BR">
                <a:solidFill>
                  <a:schemeClr val="dk1"/>
                </a:solidFill>
              </a:rPr>
              <a:t>deste</a:t>
            </a:r>
            <a:r>
              <a:rPr lang="pt-BR">
                <a:solidFill>
                  <a:schemeClr val="dk1"/>
                </a:solidFill>
              </a:rPr>
              <a:t> trabalho foram realizadas buscas sistêmicas em base dados nacionais e internacionais pelos assuntos relacionados a estes trabalho. As bases dados utilizadas foram o IEEE,Google </a:t>
            </a:r>
            <a:r>
              <a:rPr lang="pt-BR">
                <a:solidFill>
                  <a:schemeClr val="dk1"/>
                </a:solidFill>
              </a:rPr>
              <a:t>Scholar</a:t>
            </a:r>
            <a:r>
              <a:rPr lang="pt-BR">
                <a:solidFill>
                  <a:schemeClr val="dk1"/>
                </a:solidFill>
              </a:rPr>
              <a:t>, Carnegie Mellon University Libraries, SciELO e portal da capes. Foram consideradas as expressões:</a:t>
            </a:r>
            <a:r>
              <a:rPr b="1" lang="pt-BR">
                <a:solidFill>
                  <a:schemeClr val="dk1"/>
                </a:solidFill>
              </a:rPr>
              <a:t> Infrastructure as code, IaC, Infraestrutura como, código, Tools IaC, Terraform, Ansible, Automação de infraestrutura, Infrastructure automation, Infrastructure as code book, Terraform book e Ansible book . </a:t>
            </a:r>
            <a:r>
              <a:rPr lang="pt-BR">
                <a:solidFill>
                  <a:schemeClr val="dk1"/>
                </a:solidFill>
              </a:rPr>
              <a:t>Todos os registros de artigos foram publicados entre 2003 e 2019, que continham qualquer uma dessas expressões. Além disso foram pesquisadas em fontes, como livros e a documentação oficial de ferramentas estudadas neste artigo.</a:t>
            </a:r>
            <a:endParaRPr>
              <a:solidFill>
                <a:srgbClr val="6C6C6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80525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escolha das ferramentas obedeceram critérios da tabela de Masek et al. (2018) e dentre as ferramentas que atendem às características descritas nesta tabela,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ferramentas escolhidas foram Ansible e o Terraform e usando critérios como, aceitação do mercado, suporte comercial, maturidade da ferramenta, se são open source e ferramentas que trabalham no modelo de provisionamento.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realização dos testes considerou as últimas versões estáveis lançadas no momento da escritas desse artigo, do Ansible(2.4.6) e do Terraform(0.12.13). Os testes foram realizados usando o fornecedor de computação na nuvem  Digital Ocean, utilizando uma máquina com um processador de 7 núcleos e 16 Gigabytes de memória RAM.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