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04" r:id="rId2"/>
    <p:sldMasterId id="2147484751" r:id="rId3"/>
  </p:sldMasterIdLst>
  <p:notesMasterIdLst>
    <p:notesMasterId r:id="rId30"/>
  </p:notesMasterIdLst>
  <p:handoutMasterIdLst>
    <p:handoutMasterId r:id="rId31"/>
  </p:handoutMasterIdLst>
  <p:sldIdLst>
    <p:sldId id="1627" r:id="rId4"/>
    <p:sldId id="1778" r:id="rId5"/>
    <p:sldId id="1684" r:id="rId6"/>
    <p:sldId id="1678" r:id="rId7"/>
    <p:sldId id="1798" r:id="rId8"/>
    <p:sldId id="1797" r:id="rId9"/>
    <p:sldId id="1791" r:id="rId10"/>
    <p:sldId id="1799" r:id="rId11"/>
    <p:sldId id="4646" r:id="rId12"/>
    <p:sldId id="1808" r:id="rId13"/>
    <p:sldId id="1805" r:id="rId14"/>
    <p:sldId id="1866" r:id="rId15"/>
    <p:sldId id="1867" r:id="rId16"/>
    <p:sldId id="4649" r:id="rId17"/>
    <p:sldId id="1751" r:id="rId18"/>
    <p:sldId id="1747" r:id="rId19"/>
    <p:sldId id="1868" r:id="rId20"/>
    <p:sldId id="1702" r:id="rId21"/>
    <p:sldId id="1806" r:id="rId22"/>
    <p:sldId id="1869" r:id="rId23"/>
    <p:sldId id="1870" r:id="rId24"/>
    <p:sldId id="1776" r:id="rId25"/>
    <p:sldId id="1860" r:id="rId26"/>
    <p:sldId id="1943" r:id="rId27"/>
    <p:sldId id="1865" r:id="rId28"/>
    <p:sldId id="1786"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2F2F2"/>
    <a:srgbClr val="243A5E"/>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89290" autoAdjust="0"/>
  </p:normalViewPr>
  <p:slideViewPr>
    <p:cSldViewPr snapToGrid="0">
      <p:cViewPr varScale="1">
        <p:scale>
          <a:sx n="74" d="100"/>
          <a:sy n="74" d="100"/>
        </p:scale>
        <p:origin x="835" y="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7/22/2022 10:07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7/22/2022 10:07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a:t>
            </a:r>
          </a:p>
          <a:p>
            <a:r>
              <a:rPr lang="en-US" dirty="0"/>
              <a:t>An Azure account with an active subscription. If you don't already have one, you can sign up for a free trial at https://azure.com/free.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7/22/2022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18229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1179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D4D4D4"/>
                </a:solidFill>
                <a:effectLst/>
                <a:latin typeface="Consolas" panose="020B0609020204030204" pitchFamily="49" charset="0"/>
              </a:rPr>
              <a:t>Left example blank template</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policy definition is a simple XML document that describes a sequence of inbound and outbound statements. The XML can be edited directly in the definition window.</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configuration is divided into </a:t>
            </a:r>
            <a:r>
              <a:rPr lang="en-US" b="1" dirty="0">
                <a:solidFill>
                  <a:srgbClr val="CE9178"/>
                </a:solidFill>
                <a:effectLst/>
                <a:latin typeface="Consolas" panose="020B0609020204030204" pitchFamily="49" charset="0"/>
              </a:rPr>
              <a:t>inbound</a:t>
            </a:r>
            <a:r>
              <a:rPr lang="en-US" b="0"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backend</a:t>
            </a:r>
            <a:r>
              <a:rPr lang="en-US" b="0"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outbound</a:t>
            </a:r>
            <a:r>
              <a:rPr lang="en-US" b="0" dirty="0">
                <a:solidFill>
                  <a:srgbClr val="D4D4D4"/>
                </a:solidFill>
                <a:effectLst/>
                <a:latin typeface="Consolas" panose="020B0609020204030204" pitchFamily="49" charset="0"/>
              </a:rPr>
              <a:t>, and </a:t>
            </a:r>
            <a:r>
              <a:rPr lang="en-US" b="1" dirty="0">
                <a:solidFill>
                  <a:srgbClr val="CE9178"/>
                </a:solidFill>
                <a:effectLst/>
                <a:latin typeface="Consolas" panose="020B0609020204030204" pitchFamily="49" charset="0"/>
              </a:rPr>
              <a:t>on-error</a:t>
            </a:r>
            <a:r>
              <a:rPr lang="en-US" b="0" dirty="0">
                <a:solidFill>
                  <a:srgbClr val="D4D4D4"/>
                </a:solidFill>
                <a:effectLst/>
                <a:latin typeface="Consolas" panose="020B0609020204030204" pitchFamily="49" charset="0"/>
              </a:rPr>
              <a:t>. The series of specified policy statements executes in order for a request and a response.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Right example: policies specified at different scopes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you have a policy at the global level and a policy configured for an API, then whenever that particular API is used both policies will be applied.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 the example policy definition above, the </a:t>
            </a:r>
            <a:r>
              <a:rPr lang="en-US" b="1" dirty="0">
                <a:solidFill>
                  <a:srgbClr val="CE9178"/>
                </a:solidFill>
                <a:effectLst/>
                <a:latin typeface="Consolas" panose="020B0609020204030204" pitchFamily="49" charset="0"/>
              </a:rPr>
              <a:t>cross-domain</a:t>
            </a:r>
            <a:r>
              <a:rPr lang="en-US" b="0" dirty="0">
                <a:solidFill>
                  <a:srgbClr val="D4D4D4"/>
                </a:solidFill>
                <a:effectLst/>
                <a:latin typeface="Consolas" panose="020B0609020204030204" pitchFamily="49" charset="0"/>
              </a:rPr>
              <a:t> statement would execute before any higher policies which would in turn, be followed by the </a:t>
            </a:r>
            <a:r>
              <a:rPr lang="en-US" b="1" dirty="0">
                <a:solidFill>
                  <a:srgbClr val="CE9178"/>
                </a:solidFill>
                <a:effectLst/>
                <a:latin typeface="Consolas" panose="020B0609020204030204" pitchFamily="49" charset="0"/>
              </a:rPr>
              <a:t>find-and-replace</a:t>
            </a:r>
            <a:r>
              <a:rPr lang="en-US" b="0" dirty="0">
                <a:solidFill>
                  <a:srgbClr val="D4D4D4"/>
                </a:solidFill>
                <a:effectLst/>
                <a:latin typeface="Consolas" panose="020B0609020204030204" pitchFamily="49" charset="0"/>
              </a:rPr>
              <a:t> policy.</a:t>
            </a:r>
          </a:p>
          <a:p>
            <a:pPr algn="l"/>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9291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this demo you will configure the content and scope of a new inbound and outbound policy.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inbound and outbound policy for an API endpoint</a:t>
            </a:r>
          </a:p>
          <a:p>
            <a:pPr marL="171450" indent="-171450">
              <a:buFont typeface="Arial" panose="020B0604020202020204" pitchFamily="34" charset="0"/>
              <a:buChar char="•"/>
            </a:pPr>
            <a:r>
              <a:rPr lang="en-US" dirty="0"/>
              <a:t>Create an API-level policy and observe how it is propagated down to endpoints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7/22/2022 10:07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093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When you publish APIs through API Management, it's easy and common to secure access to those APIs by using subscription keys.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To get a subscription key for accessing APIs, a subscription is required. A subscription is essentially a named container for a pair of subscription keys.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subscription key is a unique auto-generated key that can be passed through in the headers of the client request or as a query string parameter.</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7/22/2022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42765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671564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Here's how you can pass a key in the request header using curl:</a:t>
            </a:r>
          </a:p>
          <a:p>
            <a:pPr marL="171450" indent="-171450">
              <a:buFont typeface="Arial" panose="020B0604020202020204" pitchFamily="34" charset="0"/>
              <a:buChar char="•"/>
            </a:pPr>
            <a:r>
              <a:rPr lang="en-US" b="0" i="0" dirty="0"/>
              <a:t>curl --header "</a:t>
            </a:r>
            <a:r>
              <a:rPr lang="en-US" b="0" i="0" dirty="0" err="1"/>
              <a:t>Ocp</a:t>
            </a:r>
            <a:r>
              <a:rPr lang="en-US" b="0" i="0" dirty="0"/>
              <a:t>-</a:t>
            </a:r>
            <a:r>
              <a:rPr lang="en-US" b="0" i="0" dirty="0" err="1"/>
              <a:t>Apim</a:t>
            </a:r>
            <a:r>
              <a:rPr lang="en-US" b="0" i="0" dirty="0"/>
              <a:t>-Subscription-Key: &lt;key string&gt;" https://&lt;apim gateway&gt;.azure-api.net/</a:t>
            </a:r>
            <a:r>
              <a:rPr lang="en-US" b="0" i="0" dirty="0" err="1"/>
              <a:t>api</a:t>
            </a:r>
            <a:r>
              <a:rPr lang="en-US" b="0" i="0" dirty="0"/>
              <a:t>/path</a:t>
            </a:r>
          </a:p>
          <a:p>
            <a:endParaRPr lang="en-US" dirty="0"/>
          </a:p>
          <a:p>
            <a:r>
              <a:rPr lang="en-US" b="1" dirty="0"/>
              <a:t>Here's an example curl command that passes a key in the URL as a query string:</a:t>
            </a:r>
            <a:endParaRPr lang="en-US" dirty="0"/>
          </a:p>
          <a:p>
            <a:pPr marL="171450" indent="-171450">
              <a:buFont typeface="Arial" panose="020B0604020202020204" pitchFamily="34" charset="0"/>
              <a:buChar char="•"/>
            </a:pPr>
            <a:r>
              <a:rPr lang="en-US" dirty="0"/>
              <a:t>curl https://&lt;apim gateway&gt;.azure-api.net/</a:t>
            </a:r>
            <a:r>
              <a:rPr lang="en-US" dirty="0" err="1"/>
              <a:t>api</a:t>
            </a:r>
            <a:r>
              <a:rPr lang="en-US" dirty="0"/>
              <a:t>/</a:t>
            </a:r>
            <a:r>
              <a:rPr lang="en-US" dirty="0" err="1"/>
              <a:t>path?subscription-key</a:t>
            </a:r>
            <a:r>
              <a:rPr lang="en-US" dirty="0"/>
              <a:t>=&lt;key string&gt;</a:t>
            </a:r>
          </a:p>
          <a:p>
            <a:pPr marL="171450" indent="-171450">
              <a:buFont typeface="Arial" panose="020B0604020202020204" pitchFamily="34" charset="0"/>
              <a:buChar char="•"/>
            </a:pPr>
            <a:r>
              <a:rPr lang="en-US" dirty="0"/>
              <a:t>If the key is not passed in the header, or as a query string in the URL, you'll get a 401 Access Denied response from the API gateway.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58488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Certificates can be used to provide Transport Layer Security (TLS) mutual authentication between the client and the API gateway.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configure the API Management gateway to allow only requests with certificates containing a specific thumbprint.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authorization at the gateway level is handled through inbound policies.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5922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Accepting client certificates in the Consumption tier</a:t>
            </a:r>
          </a:p>
          <a:p>
            <a:r>
              <a:rPr lang="en-US" dirty="0"/>
              <a:t>The Consumption tier in API Management is designed to conform with serverless design principals. If you build your APIs from serverless technologies, such as Azure Functions, this tier is a good fit. In the Consumption tier, you must explicitly enable the use of client certificates, which you can do on the Custom domains page. This step is not necessary in other tiers.</a:t>
            </a:r>
          </a:p>
          <a:p>
            <a:endParaRPr lang="en-US" dirty="0"/>
          </a:p>
          <a:p>
            <a:r>
              <a:rPr lang="en-US" b="1" dirty="0"/>
              <a:t>Certificate Authorization Policies</a:t>
            </a:r>
          </a:p>
          <a:p>
            <a:r>
              <a:rPr lang="en-US" dirty="0"/>
              <a:t>Create these policies in the inbound processing policy file within the API Management gateway (image shown on slide)</a:t>
            </a:r>
          </a:p>
          <a:p>
            <a:endParaRPr lang="en-US" b="1" dirty="0"/>
          </a:p>
          <a:p>
            <a:r>
              <a:rPr lang="en-US" b="1" dirty="0"/>
              <a:t>Check the thumbprint of a client certificate</a:t>
            </a:r>
          </a:p>
          <a:p>
            <a:r>
              <a:rPr lang="en-US" dirty="0"/>
              <a:t>Every client certificate includes a thumbprint, which is a hash, calculated from other certificate properties. The thumbprint ensures that the values in the certificate have not been altered since the certificate was issued by the certificate authority. You can check the thumbprint in your policy. The following example checks the thumbprint of the certificate passed in the request:</a:t>
            </a:r>
          </a:p>
          <a:p>
            <a:endParaRPr lang="en-US" dirty="0"/>
          </a:p>
          <a:p>
            <a:r>
              <a:rPr lang="en-US" b="1" dirty="0"/>
              <a:t>Check the thumbprint against certificates uploaded to API Management</a:t>
            </a:r>
          </a:p>
          <a:p>
            <a:r>
              <a:rPr lang="en-US" dirty="0"/>
              <a:t>Usually, each customer or partner company would pass a different certificate with a different thumbprint. To support this scenario, obtain the certificates from your partners and use the Client certificates page in the Azure portal to upload them to the API Management resource. Then add this code to your policy:</a:t>
            </a:r>
          </a:p>
          <a:p>
            <a:endParaRPr lang="en-US" dirty="0"/>
          </a:p>
          <a:p>
            <a:r>
              <a:rPr lang="en-US" b="1" dirty="0"/>
              <a:t>Check the issuer and subject of a client certificate</a:t>
            </a:r>
          </a:p>
          <a:p>
            <a:r>
              <a:rPr lang="en-US" dirty="0"/>
              <a:t>This example checks the issuer and subject of the certificate passed in the request: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27948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29919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7/22/2022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272238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Return response</a:t>
            </a:r>
          </a:p>
          <a:p>
            <a:r>
              <a:rPr lang="en-US" dirty="0"/>
              <a:t>The return-response 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a:p>
            <a:endParaRPr lang="en-US" b="1" dirty="0"/>
          </a:p>
          <a:p>
            <a:r>
              <a:rPr lang="en-US" b="1" dirty="0"/>
              <a:t>Additional resources</a:t>
            </a:r>
          </a:p>
          <a:p>
            <a:r>
              <a:rPr lang="en-US" dirty="0"/>
              <a:t>Visit API Management policies for more policy examples.(</a:t>
            </a:r>
            <a:r>
              <a:rPr lang="fr-FR" dirty="0"/>
              <a:t>https://docs.microsoft.com/en-us/azure/api-management/api-management-policies</a:t>
            </a:r>
            <a:r>
              <a:rPr lang="en-US" dirty="0"/>
              <a:t>)</a:t>
            </a:r>
          </a:p>
          <a:p>
            <a:r>
              <a:rPr lang="en-US" dirty="0"/>
              <a:t>Error handling in API Management policies(https://docs.microsoft.com/en-us/azure/api-management/api-management-error-handling-policies)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7/22/2022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75553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checks are in the student guide, if time allows this is a </a:t>
            </a:r>
            <a:r>
              <a:rPr lang="en-US"/>
              <a:t>good opportunity to answer as a group and discuss.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85800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123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system is made up of the following components: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API gateway</a:t>
            </a:r>
            <a:r>
              <a:rPr lang="en-US" b="0" i="0" dirty="0">
                <a:solidFill>
                  <a:srgbClr val="171717"/>
                </a:solidFill>
                <a:effectLst/>
                <a:latin typeface="Segoe UI" panose="020B0502040204020203" pitchFamily="34" charset="0"/>
              </a:rPr>
              <a:t> is the endpoint that:</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Accepts API calls and routes them to your backend(s).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Verifies API keys, JWT tokens, certificates, and other credentials.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Enforces usage quotas and rate limits.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Transforms your API on the fly without code modifications.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Caches backend responses where set up.</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Logs call metadata for analytics purposes.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Azure portal</a:t>
            </a:r>
            <a:r>
              <a:rPr lang="en-US" b="0" i="0" dirty="0">
                <a:solidFill>
                  <a:srgbClr val="171717"/>
                </a:solidFill>
                <a:effectLst/>
                <a:latin typeface="Segoe UI" panose="020B0502040204020203" pitchFamily="34" charset="0"/>
              </a:rPr>
              <a:t> is the administrative interface where you set up your API program. Use it to:</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Define or import API schema.</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Package APIs into products.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Set up policies like quotas or transformations on the APIs.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Get insights from analytics.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Manage users.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Developer portal</a:t>
            </a:r>
            <a:r>
              <a:rPr lang="en-US" b="0" i="0" dirty="0">
                <a:solidFill>
                  <a:srgbClr val="171717"/>
                </a:solidFill>
                <a:effectLst/>
                <a:latin typeface="Segoe UI" panose="020B0502040204020203" pitchFamily="34" charset="0"/>
              </a:rPr>
              <a:t> serves as the main web presence for developers, where they can:</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Read API documentation.</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Try out an API via the interactive console.</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Create an account and subscribe to get API keys.</a:t>
            </a:r>
          </a:p>
          <a:p>
            <a:pPr marL="628650" lvl="1" indent="-171450" algn="l">
              <a:buFont typeface="Arial" panose="020B0604020202020204" pitchFamily="34" charset="0"/>
              <a:buChar char="•"/>
            </a:pPr>
            <a:r>
              <a:rPr lang="en-US" b="0" i="0" dirty="0">
                <a:solidFill>
                  <a:srgbClr val="171717"/>
                </a:solidFill>
                <a:effectLst/>
                <a:latin typeface="Segoe UI" panose="020B0502040204020203" pitchFamily="34" charset="0"/>
              </a:rPr>
              <a:t>Access analytics on their own usage.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1202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Products</a:t>
            </a:r>
          </a:p>
          <a:p>
            <a:r>
              <a:rPr lang="en-US" dirty="0"/>
              <a:t>Products are how APIs are surfaced to developers. Products in API Management have one or more APIs, and are configured with a title, description, and terms of use. Products can be Open or Protected. Protected products must be subscribed to before they can be used, while open products can be used without a subscription. Subscription approval is configured at the product level and can either require administrator approval, or be auto-approved.</a:t>
            </a:r>
          </a:p>
          <a:p>
            <a:endParaRPr lang="en-US" b="1" dirty="0"/>
          </a:p>
          <a:p>
            <a:r>
              <a:rPr lang="en-US" b="1" dirty="0"/>
              <a:t>Groups</a:t>
            </a:r>
          </a:p>
          <a:p>
            <a:r>
              <a:rPr lang="en-US" dirty="0"/>
              <a:t>Groups are used to manage the visibility of products to developers. API Management has the following immutable system groups:</a:t>
            </a:r>
          </a:p>
          <a:p>
            <a:endParaRPr lang="en-US" dirty="0"/>
          </a:p>
          <a:p>
            <a:r>
              <a:rPr lang="en-US" dirty="0"/>
              <a:t>Administrators - Azure subscription administrators are members of this group. Administrators manage API Management service instances, creating the APIs, operations, and products that are used by developers.</a:t>
            </a:r>
          </a:p>
          <a:p>
            <a:r>
              <a:rPr lang="en-US" dirty="0"/>
              <a:t>Developers - Authenticated developer portal users fall into this group. Developers are the customers that build applications using your APIs. Developers are granted access to the developer portal and build applications that call the operations of an API.</a:t>
            </a:r>
          </a:p>
          <a:p>
            <a:r>
              <a:rPr lang="en-US" dirty="0"/>
              <a:t>Guests - Unauthenticated developer portal users, such as prospective customers visiting the developer portal of an API Management instance fall into this group. They can be granted certain read-only access, such as the ability to view APIs but not call them.</a:t>
            </a:r>
          </a:p>
          <a:p>
            <a:r>
              <a:rPr lang="en-US" dirty="0"/>
              <a:t>In addition to these system groups, administrators can create custom groups or leverage external groups in associated Azure Active Directory tenants.</a:t>
            </a:r>
          </a:p>
          <a:p>
            <a:endParaRPr lang="en-US" dirty="0"/>
          </a:p>
          <a:p>
            <a:r>
              <a:rPr lang="en-US" b="1" dirty="0"/>
              <a:t>Developers</a:t>
            </a:r>
          </a:p>
          <a:p>
            <a:r>
              <a:rPr lang="en-US" dirty="0"/>
              <a:t>Developers represent the user accounts in an API Management service instance. Developers can be created or invited to join by administrators, or they can sign up from the Developer portal. Each developer is a member of one or more groups, and can subscribe to the products that grant visibility to those groups.</a:t>
            </a:r>
          </a:p>
          <a:p>
            <a:endParaRPr lang="en-US" dirty="0"/>
          </a:p>
          <a:p>
            <a:r>
              <a:rPr lang="en-US" b="1" dirty="0"/>
              <a:t>Policies</a:t>
            </a:r>
          </a:p>
          <a:p>
            <a:r>
              <a:rPr lang="en-US" dirty="0"/>
              <a:t>Policies are a powerful capability of API Management that allow the Azure portal to change the behavior of the API through configuration. Policies are a collection of statements that are executed sequentially on the request or response of an API. Popular statements include format conversion from XML to JSON and call rate limiting to restrict the number of incoming calls from a developer, and many other policies are available.</a:t>
            </a:r>
          </a:p>
          <a:p>
            <a:endParaRPr lang="en-US" dirty="0"/>
          </a:p>
          <a:p>
            <a:r>
              <a:rPr lang="en-US" b="1" dirty="0"/>
              <a:t>Developer portal</a:t>
            </a:r>
          </a:p>
          <a:p>
            <a:r>
              <a:rPr lang="en-US" dirty="0"/>
              <a:t>The developer portal is where developers can learn about your APIs, view and call operations, and subscribe to products. Prospective customers can visit the developer portal, view APIs and operations, and sign up. The URL for your developer portal is located on the dashboard in the Azure portal for your API Management service instance.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7/22/2022 10:07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5824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Potential issues when deploying an API without a gateway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client must keep track of multiple endpoints, and handle failures in a resilient way.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client needs to know how the individual services are decomposed. That makes it harder to maintain the client and also harder to refactor services.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single operation might require calls to multiple services. That can result in multiple network round trips between the client and the server, adding significant latency.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Each public-facing service must handle concerns such as authentication, SSL, and client rate limiting.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Services must expose a client-friendly protocol such as HTTP or WebSocket. This limits the choice of communication protocols.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Services with public endpoints are a potential attack surface and must be hardened.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D4D4D4"/>
                </a:solidFill>
                <a:effectLst/>
                <a:latin typeface="Consolas" panose="020B0609020204030204" pitchFamily="49" charset="0"/>
              </a:rPr>
              <a:t>Functional design patterns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gateway helps to address these issues by decoupling clients from services.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Gateways can perform a number of different functions, and you may not need all of them.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r>
              <a:rPr lang="en-US" dirty="0"/>
              <a:t>Here are some examples of functionality that could be offloaded to a gateway:</a:t>
            </a:r>
          </a:p>
          <a:p>
            <a:pPr marL="171450" indent="-171450">
              <a:buFont typeface="Arial" panose="020B0604020202020204" pitchFamily="34" charset="0"/>
              <a:buChar char="•"/>
            </a:pPr>
            <a:r>
              <a:rPr lang="en-US" dirty="0"/>
              <a:t>SSL termination</a:t>
            </a:r>
          </a:p>
          <a:p>
            <a:pPr marL="171450" indent="-171450">
              <a:buFont typeface="Arial" panose="020B0604020202020204" pitchFamily="34" charset="0"/>
              <a:buChar char="•"/>
            </a:pPr>
            <a:r>
              <a:rPr lang="en-US" dirty="0"/>
              <a:t>Authentication</a:t>
            </a:r>
          </a:p>
          <a:p>
            <a:pPr marL="171450" indent="-171450">
              <a:buFont typeface="Arial" panose="020B0604020202020204" pitchFamily="34" charset="0"/>
              <a:buChar char="•"/>
            </a:pPr>
            <a:r>
              <a:rPr lang="en-US" dirty="0"/>
              <a:t>IP allow/block list</a:t>
            </a:r>
          </a:p>
          <a:p>
            <a:pPr marL="171450" indent="-171450">
              <a:buFont typeface="Arial" panose="020B0604020202020204" pitchFamily="34" charset="0"/>
              <a:buChar char="•"/>
            </a:pPr>
            <a:r>
              <a:rPr lang="en-US" dirty="0"/>
              <a:t>Client rate limiting (throttling)</a:t>
            </a:r>
          </a:p>
          <a:p>
            <a:pPr marL="171450" indent="-171450">
              <a:buFont typeface="Arial" panose="020B0604020202020204" pitchFamily="34" charset="0"/>
              <a:buChar char="•"/>
            </a:pPr>
            <a:r>
              <a:rPr lang="en-US" dirty="0"/>
              <a:t>Logging and monitoring</a:t>
            </a:r>
          </a:p>
          <a:p>
            <a:pPr marL="171450" indent="-171450">
              <a:buFont typeface="Arial" panose="020B0604020202020204" pitchFamily="34" charset="0"/>
              <a:buChar char="•"/>
            </a:pPr>
            <a:r>
              <a:rPr lang="en-US" dirty="0"/>
              <a:t>Response caching</a:t>
            </a:r>
          </a:p>
          <a:p>
            <a:pPr marL="171450" indent="-171450">
              <a:buFont typeface="Arial" panose="020B0604020202020204" pitchFamily="34" charset="0"/>
              <a:buChar char="•"/>
            </a:pPr>
            <a:r>
              <a:rPr lang="en-US" dirty="0"/>
              <a:t>GZIP compression</a:t>
            </a:r>
          </a:p>
          <a:p>
            <a:pPr marL="171450" indent="-171450">
              <a:buFont typeface="Arial" panose="020B0604020202020204" pitchFamily="34" charset="0"/>
              <a:buChar char="•"/>
            </a:pPr>
            <a:r>
              <a:rPr lang="en-US" dirty="0"/>
              <a:t>Servicing static content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1202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API Management provides the core competencies to ensure a successful API program through developer engagement, business insights, analytics, security, and protection. APIM enables you to create and manage modern API gateways for existing back-end services hosted anywhere.</a:t>
            </a:r>
            <a:endParaRPr lang="en-US" i="1" dirty="0"/>
          </a:p>
          <a:p>
            <a:endParaRPr lang="en-US" dirty="0"/>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API Management instance</a:t>
            </a:r>
          </a:p>
          <a:p>
            <a:pPr marL="171450" indent="-171450">
              <a:buFont typeface="Arial" panose="020B0604020202020204" pitchFamily="34" charset="0"/>
              <a:buChar char="•"/>
            </a:pPr>
            <a:r>
              <a:rPr lang="en-US" dirty="0"/>
              <a:t>Observe the developer and publisher portals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7/22/2022 10:07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69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56845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5247413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3"/>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custDataLst>
      <p:tags r:id="rId1"/>
    </p:custDataLst>
    <p:extLst>
      <p:ext uri="{BB962C8B-B14F-4D97-AF65-F5344CB8AC3E}">
        <p14:creationId xmlns:p14="http://schemas.microsoft.com/office/powerpoint/2010/main" val="21393500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765597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036714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877993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83525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9765714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61850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7779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9429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9444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3360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68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21887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51029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893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59233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4701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0897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7717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5857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7361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6631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16020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61653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63890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08323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730752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6" y="292607"/>
            <a:ext cx="8000857" cy="845897"/>
          </a:xfrm>
        </p:spPr>
        <p:txBody>
          <a:bodyPr wrap="square">
            <a:spAutoFit/>
          </a:bodyPr>
          <a:lstStyle>
            <a:lvl1pPr>
              <a:defRPr sz="4800" baseline="0">
                <a:solidFill>
                  <a:srgbClr val="0078D7"/>
                </a:solidFill>
              </a:defRPr>
            </a:lvl1pPr>
          </a:lstStyle>
          <a:p>
            <a:r>
              <a:rPr lang="en-US"/>
              <a:t>Lab Title</a:t>
            </a:r>
          </a:p>
        </p:txBody>
      </p:sp>
      <p:sp>
        <p:nvSpPr>
          <p:cNvPr id="5" name="Rectangle 4">
            <a:extLst>
              <a:ext uri="{FF2B5EF4-FFF2-40B4-BE49-F238E27FC236}">
                <a16:creationId xmlns:a16="http://schemas.microsoft.com/office/drawing/2014/main" id="{EC1155FD-2680-45F5-AEA7-470AD2C9634B}"/>
              </a:ext>
            </a:extLst>
          </p:cNvPr>
          <p:cNvSpPr/>
          <p:nvPr userDrawn="1"/>
        </p:nvSpPr>
        <p:spPr>
          <a:xfrm>
            <a:off x="8266034" y="5114997"/>
            <a:ext cx="2094574" cy="1347933"/>
          </a:xfrm>
          <a:prstGeom prst="rect">
            <a:avLst/>
          </a:prstGeom>
          <a:noFill/>
        </p:spPr>
        <p:txBody>
          <a:bodyPr wrap="square" lIns="91427" tIns="45713" rIns="91427" bIns="45713">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7998" b="0" i="0" u="none" strike="noStrike" kern="1200" cap="none" spc="0" normalizeH="0" baseline="0" noProof="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userDrawn="1"/>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8660766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654919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06139737"/>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2118554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6236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7" name="Picture 6" descr="A picture containing drawing&#10;&#10;Description automatically generated">
            <a:extLst>
              <a:ext uri="{FF2B5EF4-FFF2-40B4-BE49-F238E27FC236}">
                <a16:creationId xmlns:a16="http://schemas.microsoft.com/office/drawing/2014/main" id="{76950414-A162-4F1B-B706-FD2F8E116270}"/>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73591285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181235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20241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63190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584594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8516970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2634187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894528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32897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444475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0832255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415299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8323653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673334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00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916623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728497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030918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797664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3663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221060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489316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61340594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514196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447245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155354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4893233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50832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767300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82011930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880701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902167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572187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052989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4644999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035217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81272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9524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611470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3971185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195146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701779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620662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00032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165125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51650327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64640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392440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96573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3052466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9259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15186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9139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205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57354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theme" Target="../theme/theme2.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20" Type="http://schemas.openxmlformats.org/officeDocument/2006/relationships/slideLayout" Target="../slideLayouts/slideLayout66.xml"/><Relationship Id="rId41" Type="http://schemas.openxmlformats.org/officeDocument/2006/relationships/slideLayout" Target="../slideLayouts/slideLayout8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tags" Target="../tags/tag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theme" Target="../theme/theme3.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20" Type="http://schemas.openxmlformats.org/officeDocument/2006/relationships/slideLayout" Target="../slideLayouts/slideLayout110.xml"/><Relationship Id="rId41" Type="http://schemas.openxmlformats.org/officeDocument/2006/relationships/slideLayout" Target="../slideLayouts/slideLayout1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442CE417-F818-4066-82E0-AC6946E50852}"/>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813B029B-D260-4E98-B0EA-693A0ED6A86B}"/>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5827FE6C-CDBC-4E57-BB78-B6A185ED83C6}"/>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53FE1283-512A-405A-9110-B1BF49604052}"/>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49" r:id="rId45"/>
    <p:sldLayoutId id="2147484750" r:id="rId4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2198081277"/>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45"/>
    </p:custDataLst>
    <p:extLst>
      <p:ext uri="{BB962C8B-B14F-4D97-AF65-F5344CB8AC3E}">
        <p14:creationId xmlns:p14="http://schemas.microsoft.com/office/powerpoint/2010/main" val="3435672675"/>
      </p:ext>
    </p:extLst>
  </p:cSld>
  <p:clrMap bg1="lt1" tx1="dk1" bg2="lt2" tx2="dk2" accent1="accent1" accent2="accent2" accent3="accent3" accent4="accent4" accent5="accent5" accent6="accent6" hlink="hlink" folHlink="folHlink"/>
  <p:sldLayoutIdLst>
    <p:sldLayoutId id="2147484752" r:id="rId1"/>
    <p:sldLayoutId id="2147484753" r:id="rId2"/>
    <p:sldLayoutId id="2147484754" r:id="rId3"/>
    <p:sldLayoutId id="2147484755" r:id="rId4"/>
    <p:sldLayoutId id="2147484756" r:id="rId5"/>
    <p:sldLayoutId id="2147484757" r:id="rId6"/>
    <p:sldLayoutId id="2147484758" r:id="rId7"/>
    <p:sldLayoutId id="2147484759" r:id="rId8"/>
    <p:sldLayoutId id="2147484760" r:id="rId9"/>
    <p:sldLayoutId id="2147484761" r:id="rId10"/>
    <p:sldLayoutId id="2147484762" r:id="rId11"/>
    <p:sldLayoutId id="2147484763" r:id="rId12"/>
    <p:sldLayoutId id="2147484764" r:id="rId13"/>
    <p:sldLayoutId id="2147484765" r:id="rId14"/>
    <p:sldLayoutId id="2147484766" r:id="rId15"/>
    <p:sldLayoutId id="2147484767" r:id="rId16"/>
    <p:sldLayoutId id="2147484768" r:id="rId17"/>
    <p:sldLayoutId id="2147484769" r:id="rId18"/>
    <p:sldLayoutId id="2147484770" r:id="rId19"/>
    <p:sldLayoutId id="2147484771" r:id="rId20"/>
    <p:sldLayoutId id="2147484772" r:id="rId21"/>
    <p:sldLayoutId id="2147484773" r:id="rId22"/>
    <p:sldLayoutId id="2147484774" r:id="rId23"/>
    <p:sldLayoutId id="2147484775" r:id="rId24"/>
    <p:sldLayoutId id="2147484776" r:id="rId25"/>
    <p:sldLayoutId id="2147484777" r:id="rId26"/>
    <p:sldLayoutId id="2147484778" r:id="rId27"/>
    <p:sldLayoutId id="2147484779" r:id="rId28"/>
    <p:sldLayoutId id="2147484780" r:id="rId29"/>
    <p:sldLayoutId id="2147484781" r:id="rId30"/>
    <p:sldLayoutId id="2147484782" r:id="rId31"/>
    <p:sldLayoutId id="2147484783" r:id="rId32"/>
    <p:sldLayoutId id="2147484784" r:id="rId33"/>
    <p:sldLayoutId id="2147484785" r:id="rId34"/>
    <p:sldLayoutId id="2147484786" r:id="rId35"/>
    <p:sldLayoutId id="2147484787" r:id="rId36"/>
    <p:sldLayoutId id="2147484788" r:id="rId37"/>
    <p:sldLayoutId id="2147484789" r:id="rId38"/>
    <p:sldLayoutId id="2147484790" r:id="rId39"/>
    <p:sldLayoutId id="2147484791" r:id="rId40"/>
    <p:sldLayoutId id="2147484792" r:id="rId41"/>
    <p:sldLayoutId id="2147484793" r:id="rId42"/>
    <p:sldLayoutId id="2147484794"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ivanov@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5.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3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3.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34.xml"/><Relationship Id="rId5" Type="http://schemas.openxmlformats.org/officeDocument/2006/relationships/image" Target="../media/image23.emf"/><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4000" dirty="0"/>
              <a:t>Module 08: </a:t>
            </a:r>
            <a:br>
              <a:rPr lang="en-US" sz="4000" dirty="0"/>
            </a:br>
            <a:r>
              <a:rPr lang="en-US" sz="4000" dirty="0">
                <a:solidFill>
                  <a:schemeClr val="tx1"/>
                </a:solidFill>
              </a:rPr>
              <a:t>Implement API Management</a:t>
            </a:r>
          </a:p>
        </p:txBody>
      </p:sp>
      <p:sp>
        <p:nvSpPr>
          <p:cNvPr id="3" name="Text Placeholder 4">
            <a:extLst>
              <a:ext uri="{FF2B5EF4-FFF2-40B4-BE49-F238E27FC236}">
                <a16:creationId xmlns:a16="http://schemas.microsoft.com/office/drawing/2014/main" id="{203437ED-6C07-4C02-BD39-88F75E044532}"/>
              </a:ext>
            </a:extLst>
          </p:cNvPr>
          <p:cNvSpPr txBox="1">
            <a:spLocks/>
          </p:cNvSpPr>
          <p:nvPr/>
        </p:nvSpPr>
        <p:spPr>
          <a:xfrm>
            <a:off x="582042" y="4340771"/>
            <a:ext cx="4164583" cy="61555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Alex Ivanov</a:t>
            </a:r>
          </a:p>
          <a:p>
            <a:r>
              <a:rPr lang="en-US" dirty="0">
                <a:hlinkClick r:id="rId3"/>
              </a:rPr>
              <a:t>aivanov@microsoft.com</a:t>
            </a:r>
            <a:r>
              <a:rPr lang="en-US" dirty="0"/>
              <a:t> </a:t>
            </a:r>
          </a:p>
        </p:txBody>
      </p:sp>
      <p:sp>
        <p:nvSpPr>
          <p:cNvPr id="2" name="TextBox 1">
            <a:extLst>
              <a:ext uri="{FF2B5EF4-FFF2-40B4-BE49-F238E27FC236}">
                <a16:creationId xmlns:a16="http://schemas.microsoft.com/office/drawing/2014/main" id="{3EB6A52B-D776-4A74-AE16-492448757D14}"/>
              </a:ext>
            </a:extLst>
          </p:cNvPr>
          <p:cNvSpPr txBox="1"/>
          <p:nvPr/>
        </p:nvSpPr>
        <p:spPr>
          <a:xfrm>
            <a:off x="428681" y="5826369"/>
            <a:ext cx="780756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The slides are logically reordered vs Skillpipe</a:t>
            </a:r>
          </a:p>
        </p:txBody>
      </p:sp>
    </p:spTree>
    <p:extLst>
      <p:ext uri="{BB962C8B-B14F-4D97-AF65-F5344CB8AC3E}">
        <p14:creationId xmlns:p14="http://schemas.microsoft.com/office/powerpoint/2010/main" val="301864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Exercise: Create a backend API</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89" y="1255714"/>
            <a:ext cx="3650357" cy="2119312"/>
          </a:xfrm>
        </p:spPr>
        <p:txBody>
          <a:bodyPr/>
          <a:lstStyle/>
          <a:p>
            <a:r>
              <a:rPr lang="en-US" dirty="0"/>
              <a:t>Login to Azure </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77544" y="1255714"/>
            <a:ext cx="3650357" cy="2119312"/>
          </a:xfrm>
        </p:spPr>
        <p:txBody>
          <a:bodyPr/>
          <a:lstStyle/>
          <a:p>
            <a:r>
              <a:rPr lang="en-US" dirty="0"/>
              <a:t>Create an API Management instance</a:t>
            </a:r>
          </a:p>
        </p:txBody>
      </p:sp>
      <p:sp>
        <p:nvSpPr>
          <p:cNvPr id="2" name="Text Placeholder 1">
            <a:extLst>
              <a:ext uri="{FF2B5EF4-FFF2-40B4-BE49-F238E27FC236}">
                <a16:creationId xmlns:a16="http://schemas.microsoft.com/office/drawing/2014/main" id="{0EA92DA2-96B0-4E41-80DC-E072500321CE}"/>
              </a:ext>
            </a:extLst>
          </p:cNvPr>
          <p:cNvSpPr>
            <a:spLocks noGrp="1"/>
          </p:cNvSpPr>
          <p:nvPr>
            <p:ph type="body" sz="quarter" idx="18"/>
          </p:nvPr>
        </p:nvSpPr>
        <p:spPr>
          <a:xfrm>
            <a:off x="8123000" y="1255714"/>
            <a:ext cx="3650357" cy="2119312"/>
          </a:xfrm>
        </p:spPr>
        <p:txBody>
          <a:bodyPr/>
          <a:lstStyle/>
          <a:p>
            <a:r>
              <a:rPr lang="en-US" dirty="0"/>
              <a:t>Import a backend API</a:t>
            </a:r>
          </a:p>
        </p:txBody>
      </p:sp>
      <p:sp>
        <p:nvSpPr>
          <p:cNvPr id="3" name="Text Placeholder 2">
            <a:extLst>
              <a:ext uri="{FF2B5EF4-FFF2-40B4-BE49-F238E27FC236}">
                <a16:creationId xmlns:a16="http://schemas.microsoft.com/office/drawing/2014/main" id="{ECD5E4E6-E2D8-48B3-AEE7-EFC203101F71}"/>
              </a:ext>
            </a:extLst>
          </p:cNvPr>
          <p:cNvSpPr>
            <a:spLocks noGrp="1"/>
          </p:cNvSpPr>
          <p:nvPr>
            <p:ph type="body" sz="quarter" idx="19"/>
          </p:nvPr>
        </p:nvSpPr>
        <p:spPr>
          <a:xfrm>
            <a:off x="432089" y="3557588"/>
            <a:ext cx="3650357" cy="2119312"/>
          </a:xfrm>
        </p:spPr>
        <p:txBody>
          <a:bodyPr/>
          <a:lstStyle/>
          <a:p>
            <a:r>
              <a:rPr lang="en-US" dirty="0"/>
              <a:t>Configure the backend settings</a:t>
            </a:r>
          </a:p>
        </p:txBody>
      </p:sp>
      <p:sp>
        <p:nvSpPr>
          <p:cNvPr id="4" name="Text Placeholder 3">
            <a:extLst>
              <a:ext uri="{FF2B5EF4-FFF2-40B4-BE49-F238E27FC236}">
                <a16:creationId xmlns:a16="http://schemas.microsoft.com/office/drawing/2014/main" id="{38119D03-B319-4C57-B663-D0046474E1C1}"/>
              </a:ext>
            </a:extLst>
          </p:cNvPr>
          <p:cNvSpPr>
            <a:spLocks noGrp="1"/>
          </p:cNvSpPr>
          <p:nvPr>
            <p:ph type="body" sz="quarter" idx="20"/>
          </p:nvPr>
        </p:nvSpPr>
        <p:spPr>
          <a:xfrm>
            <a:off x="4277544" y="3557588"/>
            <a:ext cx="3650357" cy="2119312"/>
          </a:xfrm>
        </p:spPr>
        <p:txBody>
          <a:bodyPr/>
          <a:lstStyle/>
          <a:p>
            <a:r>
              <a:rPr lang="en-US" dirty="0"/>
              <a:t>Test the API</a:t>
            </a:r>
          </a:p>
        </p:txBody>
      </p:sp>
      <p:sp>
        <p:nvSpPr>
          <p:cNvPr id="5" name="Text Placeholder 4">
            <a:extLst>
              <a:ext uri="{FF2B5EF4-FFF2-40B4-BE49-F238E27FC236}">
                <a16:creationId xmlns:a16="http://schemas.microsoft.com/office/drawing/2014/main" id="{E4103EE6-7408-4E31-8E85-CBF83844F975}"/>
              </a:ext>
            </a:extLst>
          </p:cNvPr>
          <p:cNvSpPr>
            <a:spLocks noGrp="1"/>
          </p:cNvSpPr>
          <p:nvPr>
            <p:ph type="body" sz="quarter" idx="21"/>
          </p:nvPr>
        </p:nvSpPr>
        <p:spPr>
          <a:xfrm>
            <a:off x="8123000" y="3557588"/>
            <a:ext cx="3650357" cy="2119312"/>
          </a:xfrm>
        </p:spPr>
        <p:txBody>
          <a:bodyPr/>
          <a:lstStyle/>
          <a:p>
            <a:r>
              <a:rPr lang="en-US" dirty="0"/>
              <a:t>Clean up Azure resources</a:t>
            </a:r>
          </a:p>
        </p:txBody>
      </p:sp>
      <p:grpSp>
        <p:nvGrpSpPr>
          <p:cNvPr id="40" name="Group 39" descr="Icon of three dots and outward pointing chevrons on left and right">
            <a:extLst>
              <a:ext uri="{FF2B5EF4-FFF2-40B4-BE49-F238E27FC236}">
                <a16:creationId xmlns:a16="http://schemas.microsoft.com/office/drawing/2014/main" id="{F9937466-437A-4691-A068-9C9A27CBE480}"/>
              </a:ext>
            </a:extLst>
          </p:cNvPr>
          <p:cNvGrpSpPr/>
          <p:nvPr/>
        </p:nvGrpSpPr>
        <p:grpSpPr>
          <a:xfrm>
            <a:off x="3166954" y="2633494"/>
            <a:ext cx="702132" cy="702232"/>
            <a:chOff x="3088645" y="5729498"/>
            <a:chExt cx="648328" cy="648420"/>
          </a:xfrm>
        </p:grpSpPr>
        <p:grpSp>
          <p:nvGrpSpPr>
            <p:cNvPr id="41" name="Group 40">
              <a:extLst>
                <a:ext uri="{FF2B5EF4-FFF2-40B4-BE49-F238E27FC236}">
                  <a16:creationId xmlns:a16="http://schemas.microsoft.com/office/drawing/2014/main" id="{91B899D2-2987-40D2-B664-797682391F2F}"/>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3" name="Freeform 5">
                <a:extLst>
                  <a:ext uri="{FF2B5EF4-FFF2-40B4-BE49-F238E27FC236}">
                    <a16:creationId xmlns:a16="http://schemas.microsoft.com/office/drawing/2014/main" id="{7BA3A87C-5895-4911-B1B8-C37CC250C8E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C40EC44-BF61-4138-B5D2-BFEA8531F8A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dots and outward pointing chevrons on left and right">
              <a:extLst>
                <a:ext uri="{FF2B5EF4-FFF2-40B4-BE49-F238E27FC236}">
                  <a16:creationId xmlns:a16="http://schemas.microsoft.com/office/drawing/2014/main" id="{277175F5-D462-4DAB-81DE-CAD5E94A7A1E}"/>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45" name="Group 44" descr="Icon of three dots and outward pointing chevrons on left and right">
            <a:extLst>
              <a:ext uri="{FF2B5EF4-FFF2-40B4-BE49-F238E27FC236}">
                <a16:creationId xmlns:a16="http://schemas.microsoft.com/office/drawing/2014/main" id="{7838A3B3-1D36-418C-97B4-701FA16559AD}"/>
              </a:ext>
            </a:extLst>
          </p:cNvPr>
          <p:cNvGrpSpPr/>
          <p:nvPr/>
        </p:nvGrpSpPr>
        <p:grpSpPr>
          <a:xfrm>
            <a:off x="7033889" y="2633494"/>
            <a:ext cx="702132" cy="702232"/>
            <a:chOff x="3088645" y="5729498"/>
            <a:chExt cx="648328" cy="648420"/>
          </a:xfrm>
        </p:grpSpPr>
        <p:grpSp>
          <p:nvGrpSpPr>
            <p:cNvPr id="46" name="Group 45">
              <a:extLst>
                <a:ext uri="{FF2B5EF4-FFF2-40B4-BE49-F238E27FC236}">
                  <a16:creationId xmlns:a16="http://schemas.microsoft.com/office/drawing/2014/main" id="{1E710883-B3B0-4987-9A4C-29A07E59C5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8" name="Freeform 5">
                <a:extLst>
                  <a:ext uri="{FF2B5EF4-FFF2-40B4-BE49-F238E27FC236}">
                    <a16:creationId xmlns:a16="http://schemas.microsoft.com/office/drawing/2014/main" id="{4EF09CE7-A8C8-404B-956C-9C310FA02A5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15918E9E-9C7B-49C9-9806-FC5C66DADF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dots and outward pointing chevrons on left and right">
              <a:extLst>
                <a:ext uri="{FF2B5EF4-FFF2-40B4-BE49-F238E27FC236}">
                  <a16:creationId xmlns:a16="http://schemas.microsoft.com/office/drawing/2014/main" id="{6C35F894-6731-4CCF-9A64-15AB7572C5A2}"/>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0" name="Group 49" descr="Icon of three dots and outward pointing chevrons on left and right">
            <a:extLst>
              <a:ext uri="{FF2B5EF4-FFF2-40B4-BE49-F238E27FC236}">
                <a16:creationId xmlns:a16="http://schemas.microsoft.com/office/drawing/2014/main" id="{325D9656-8046-495D-8AFB-F10C69D5E2D7}"/>
              </a:ext>
            </a:extLst>
          </p:cNvPr>
          <p:cNvGrpSpPr/>
          <p:nvPr/>
        </p:nvGrpSpPr>
        <p:grpSpPr>
          <a:xfrm>
            <a:off x="10855326" y="2633494"/>
            <a:ext cx="702132" cy="702232"/>
            <a:chOff x="3088645" y="5729498"/>
            <a:chExt cx="648328" cy="648420"/>
          </a:xfrm>
        </p:grpSpPr>
        <p:grpSp>
          <p:nvGrpSpPr>
            <p:cNvPr id="51" name="Group 50">
              <a:extLst>
                <a:ext uri="{FF2B5EF4-FFF2-40B4-BE49-F238E27FC236}">
                  <a16:creationId xmlns:a16="http://schemas.microsoft.com/office/drawing/2014/main" id="{5394824F-1568-42B1-99B7-6FFB2AF9A22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3" name="Freeform 5">
                <a:extLst>
                  <a:ext uri="{FF2B5EF4-FFF2-40B4-BE49-F238E27FC236}">
                    <a16:creationId xmlns:a16="http://schemas.microsoft.com/office/drawing/2014/main" id="{EDBDCB55-305C-42AE-9E88-A828DA78B80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4B135332-6232-4B52-9679-38D2272164C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dots and outward pointing chevrons on left and right">
              <a:extLst>
                <a:ext uri="{FF2B5EF4-FFF2-40B4-BE49-F238E27FC236}">
                  <a16:creationId xmlns:a16="http://schemas.microsoft.com/office/drawing/2014/main" id="{BB576B62-AA03-411E-A123-6575917387CA}"/>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5" name="Group 54" descr="Icon of three dots and outward pointing chevrons on left and right">
            <a:extLst>
              <a:ext uri="{FF2B5EF4-FFF2-40B4-BE49-F238E27FC236}">
                <a16:creationId xmlns:a16="http://schemas.microsoft.com/office/drawing/2014/main" id="{D83ACCD8-FA7B-474C-890F-F5B08924C42C}"/>
              </a:ext>
            </a:extLst>
          </p:cNvPr>
          <p:cNvGrpSpPr/>
          <p:nvPr/>
        </p:nvGrpSpPr>
        <p:grpSpPr>
          <a:xfrm>
            <a:off x="3166954" y="4913987"/>
            <a:ext cx="702132" cy="702232"/>
            <a:chOff x="3088645" y="5729498"/>
            <a:chExt cx="648328" cy="648420"/>
          </a:xfrm>
        </p:grpSpPr>
        <p:grpSp>
          <p:nvGrpSpPr>
            <p:cNvPr id="56" name="Group 55">
              <a:extLst>
                <a:ext uri="{FF2B5EF4-FFF2-40B4-BE49-F238E27FC236}">
                  <a16:creationId xmlns:a16="http://schemas.microsoft.com/office/drawing/2014/main" id="{7A802D15-9894-4D81-88DA-D6220AE15F3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8" name="Freeform 5">
                <a:extLst>
                  <a:ext uri="{FF2B5EF4-FFF2-40B4-BE49-F238E27FC236}">
                    <a16:creationId xmlns:a16="http://schemas.microsoft.com/office/drawing/2014/main" id="{A7D8429A-3160-4E0F-847E-B111A9A83DC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9" name="Freeform 6">
                <a:extLst>
                  <a:ext uri="{FF2B5EF4-FFF2-40B4-BE49-F238E27FC236}">
                    <a16:creationId xmlns:a16="http://schemas.microsoft.com/office/drawing/2014/main" id="{6FABD0C6-AB93-4F88-ABFF-BEFEFC63B76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7" name="Picture 56" descr="Icon of three dots and outward pointing chevrons on left and right">
              <a:extLst>
                <a:ext uri="{FF2B5EF4-FFF2-40B4-BE49-F238E27FC236}">
                  <a16:creationId xmlns:a16="http://schemas.microsoft.com/office/drawing/2014/main" id="{BCB9CDE7-6161-4371-9341-0E13CAE7F81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0" name="Group 59" descr="Icon of three dots and outward pointing chevrons on left and right">
            <a:extLst>
              <a:ext uri="{FF2B5EF4-FFF2-40B4-BE49-F238E27FC236}">
                <a16:creationId xmlns:a16="http://schemas.microsoft.com/office/drawing/2014/main" id="{D28A5D72-A757-490E-96E9-F1563498F9C0}"/>
              </a:ext>
            </a:extLst>
          </p:cNvPr>
          <p:cNvGrpSpPr/>
          <p:nvPr/>
        </p:nvGrpSpPr>
        <p:grpSpPr>
          <a:xfrm>
            <a:off x="7033889" y="4913987"/>
            <a:ext cx="702132" cy="702232"/>
            <a:chOff x="3088645" y="5729498"/>
            <a:chExt cx="648328" cy="648420"/>
          </a:xfrm>
        </p:grpSpPr>
        <p:grpSp>
          <p:nvGrpSpPr>
            <p:cNvPr id="61" name="Group 60">
              <a:extLst>
                <a:ext uri="{FF2B5EF4-FFF2-40B4-BE49-F238E27FC236}">
                  <a16:creationId xmlns:a16="http://schemas.microsoft.com/office/drawing/2014/main" id="{81370742-862F-40D9-8B6F-04C4E6276B5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3" name="Freeform 5">
                <a:extLst>
                  <a:ext uri="{FF2B5EF4-FFF2-40B4-BE49-F238E27FC236}">
                    <a16:creationId xmlns:a16="http://schemas.microsoft.com/office/drawing/2014/main" id="{19BF42AF-2402-404D-9F95-60D732027B8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CBE8580E-46A8-4F03-BE49-3A9FFDA6603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2" name="Picture 61" descr="Icon of three dots and outward pointing chevrons on left and right">
              <a:extLst>
                <a:ext uri="{FF2B5EF4-FFF2-40B4-BE49-F238E27FC236}">
                  <a16:creationId xmlns:a16="http://schemas.microsoft.com/office/drawing/2014/main" id="{BE7408D8-F903-4EC6-899B-15E240AF223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5" name="Group 64" descr="Icon of three dots and outward pointing chevrons on left and right">
            <a:extLst>
              <a:ext uri="{FF2B5EF4-FFF2-40B4-BE49-F238E27FC236}">
                <a16:creationId xmlns:a16="http://schemas.microsoft.com/office/drawing/2014/main" id="{808E42C2-EECD-4555-A798-2C26FB6D2D0E}"/>
              </a:ext>
            </a:extLst>
          </p:cNvPr>
          <p:cNvGrpSpPr/>
          <p:nvPr/>
        </p:nvGrpSpPr>
        <p:grpSpPr>
          <a:xfrm>
            <a:off x="10855326" y="4913987"/>
            <a:ext cx="702132" cy="702232"/>
            <a:chOff x="3088645" y="5729498"/>
            <a:chExt cx="648328" cy="648420"/>
          </a:xfrm>
        </p:grpSpPr>
        <p:grpSp>
          <p:nvGrpSpPr>
            <p:cNvPr id="66" name="Group 65">
              <a:extLst>
                <a:ext uri="{FF2B5EF4-FFF2-40B4-BE49-F238E27FC236}">
                  <a16:creationId xmlns:a16="http://schemas.microsoft.com/office/drawing/2014/main" id="{C78EA313-ADFB-4A3F-B405-C93E860EE54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8" name="Freeform 5">
                <a:extLst>
                  <a:ext uri="{FF2B5EF4-FFF2-40B4-BE49-F238E27FC236}">
                    <a16:creationId xmlns:a16="http://schemas.microsoft.com/office/drawing/2014/main" id="{BF42C4DC-D698-45C6-BC51-A8E7284E8EE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9" name="Freeform 6">
                <a:extLst>
                  <a:ext uri="{FF2B5EF4-FFF2-40B4-BE49-F238E27FC236}">
                    <a16:creationId xmlns:a16="http://schemas.microsoft.com/office/drawing/2014/main" id="{B6423260-0E97-4CB9-8E06-C3EEFAE07DC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7" name="Picture 66" descr="Icon of three dots and outward pointing chevrons on left and right">
              <a:extLst>
                <a:ext uri="{FF2B5EF4-FFF2-40B4-BE49-F238E27FC236}">
                  <a16:creationId xmlns:a16="http://schemas.microsoft.com/office/drawing/2014/main" id="{B7D26CEA-F7EC-4361-A4B4-90B27129D330}"/>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4215044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API Management policies (1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4081019"/>
          </a:xfrm>
        </p:spPr>
        <p:txBody>
          <a:bodyPr/>
          <a:lstStyle/>
          <a:p>
            <a:r>
              <a:rPr lang="en-US" dirty="0"/>
              <a:t>The role of policies</a:t>
            </a:r>
          </a:p>
          <a:p>
            <a:pPr marL="285750" lvl="1" indent="-285750">
              <a:buFont typeface="Arial" panose="020B0604020202020204" pitchFamily="34" charset="0"/>
              <a:buChar char="•"/>
            </a:pPr>
            <a:r>
              <a:rPr lang="en-US" sz="1800" dirty="0"/>
              <a:t>Allows the publisher to change the behavior of the API through configuration.</a:t>
            </a:r>
          </a:p>
          <a:p>
            <a:pPr marL="285750" lvl="1" indent="-285750">
              <a:buFont typeface="Arial" panose="020B0604020202020204" pitchFamily="34" charset="0"/>
              <a:buChar char="•"/>
            </a:pPr>
            <a:r>
              <a:rPr lang="en-US" sz="1800" dirty="0"/>
              <a:t>A collection of statements that are executed sequentially in response to requests or responses to the API.</a:t>
            </a:r>
          </a:p>
          <a:p>
            <a:pPr marL="285750" lvl="1" indent="-285750">
              <a:buFont typeface="Arial" panose="020B0604020202020204" pitchFamily="34" charset="0"/>
              <a:buChar char="•"/>
            </a:pPr>
            <a:r>
              <a:rPr lang="en-US" sz="1800" dirty="0"/>
              <a:t>The policy is applied in the gateway between the API consumer and the managed API.</a:t>
            </a:r>
          </a:p>
          <a:p>
            <a:pPr marL="285750" lvl="1" indent="-285750">
              <a:buFont typeface="Arial" panose="020B0604020202020204" pitchFamily="34" charset="0"/>
              <a:buChar char="•"/>
            </a:pPr>
            <a:r>
              <a:rPr lang="en-US" sz="1800" dirty="0"/>
              <a:t>Policies can apply changes to inbound requests and outbound responses.</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a:xfrm>
            <a:off x="6229350" y="1456896"/>
            <a:ext cx="5543550" cy="4081019"/>
          </a:xfrm>
        </p:spPr>
        <p:txBody>
          <a:bodyPr/>
          <a:lstStyle/>
          <a:p>
            <a:r>
              <a:rPr lang="en-US" dirty="0"/>
              <a:t>Policy configuration </a:t>
            </a:r>
          </a:p>
          <a:p>
            <a:pPr marL="342900" indent="-342900">
              <a:buFont typeface="Arial" panose="020B0604020202020204" pitchFamily="34" charset="0"/>
              <a:buChar char="•"/>
            </a:pPr>
            <a:r>
              <a:rPr lang="en-US" sz="1800" spc="0" dirty="0">
                <a:solidFill>
                  <a:schemeClr val="tx1"/>
                </a:solidFill>
                <a:latin typeface="+mn-lt"/>
              </a:rPr>
              <a:t>The policy definition is a simple XML document that describes a series of inbound and outbound statements.</a:t>
            </a:r>
          </a:p>
          <a:p>
            <a:pPr marL="342900" indent="-342900">
              <a:buFont typeface="Arial" panose="020B0604020202020204" pitchFamily="34" charset="0"/>
              <a:buChar char="•"/>
            </a:pPr>
            <a:r>
              <a:rPr lang="en-US" sz="1800" spc="0" dirty="0">
                <a:solidFill>
                  <a:schemeClr val="tx1"/>
                </a:solidFill>
                <a:latin typeface="+mn-lt"/>
              </a:rPr>
              <a:t>The configuration is divided into inbound, backend, outbound and error.</a:t>
            </a:r>
          </a:p>
          <a:p>
            <a:pPr marL="342900" indent="-342900">
              <a:buFont typeface="Arial" panose="020B0604020202020204" pitchFamily="34" charset="0"/>
              <a:buChar char="•"/>
            </a:pPr>
            <a:r>
              <a:rPr lang="en-US" sz="1800" spc="0" dirty="0">
                <a:solidFill>
                  <a:schemeClr val="tx1"/>
                </a:solidFill>
                <a:latin typeface="+mn-lt"/>
              </a:rPr>
              <a:t>If an error occurs during the processing of the request, any remaining steps will be skipped, and the statement that jumps to the error section will be executed.</a:t>
            </a:r>
          </a:p>
        </p:txBody>
      </p:sp>
    </p:spTree>
    <p:extLst>
      <p:ext uri="{BB962C8B-B14F-4D97-AF65-F5344CB8AC3E}">
        <p14:creationId xmlns:p14="http://schemas.microsoft.com/office/powerpoint/2010/main" val="1803240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API Management policies (2 / 2)</a:t>
            </a:r>
          </a:p>
        </p:txBody>
      </p:sp>
      <p:sp>
        <p:nvSpPr>
          <p:cNvPr id="8" name="Text Placeholder 7">
            <a:extLst>
              <a:ext uri="{FF2B5EF4-FFF2-40B4-BE49-F238E27FC236}">
                <a16:creationId xmlns:a16="http://schemas.microsoft.com/office/drawing/2014/main" id="{E1935F4D-A8B5-4782-B302-7D09B359484C}"/>
              </a:ext>
            </a:extLst>
          </p:cNvPr>
          <p:cNvSpPr>
            <a:spLocks noGrp="1"/>
          </p:cNvSpPr>
          <p:nvPr>
            <p:ph type="body" sz="quarter" idx="10"/>
          </p:nvPr>
        </p:nvSpPr>
        <p:spPr/>
        <p:txBody>
          <a:bodyPr/>
          <a:lstStyle/>
          <a:p>
            <a:r>
              <a:rPr lang="en-US" dirty="0">
                <a:solidFill>
                  <a:srgbClr val="0078D4"/>
                </a:solidFill>
              </a:rPr>
              <a:t>Policy examples</a:t>
            </a:r>
          </a:p>
        </p:txBody>
      </p:sp>
      <p:sp>
        <p:nvSpPr>
          <p:cNvPr id="9" name="TextBox 8">
            <a:extLst>
              <a:ext uri="{FF2B5EF4-FFF2-40B4-BE49-F238E27FC236}">
                <a16:creationId xmlns:a16="http://schemas.microsoft.com/office/drawing/2014/main" id="{C2B2850B-C3C8-41D2-8299-39009F4A2192}"/>
              </a:ext>
            </a:extLst>
          </p:cNvPr>
          <p:cNvSpPr txBox="1"/>
          <p:nvPr/>
        </p:nvSpPr>
        <p:spPr>
          <a:xfrm>
            <a:off x="418643" y="1550610"/>
            <a:ext cx="5018989" cy="4278094"/>
          </a:xfrm>
          <a:prstGeom prst="rect">
            <a:avLst/>
          </a:prstGeom>
          <a:noFill/>
          <a:ln w="25400">
            <a:solidFill>
              <a:srgbClr val="0078D4"/>
            </a:solidFill>
          </a:ln>
        </p:spPr>
        <p:txBody>
          <a:bodyPr wrap="square" lIns="91440" tIns="91440" rIns="91440" bIns="91440" rtlCol="0">
            <a:spAutoFit/>
          </a:bodyPr>
          <a:lstStyle/>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to the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request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&lt;backend&gt;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before the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request is forwarded to </a:t>
            </a:r>
            <a:endParaRPr lang="en-US" sz="1400" b="0" dirty="0">
              <a:solidFill>
                <a:srgbClr val="000000"/>
              </a:solidFill>
              <a:effectLst/>
              <a:latin typeface="Consolas" panose="020B0609020204030204" pitchFamily="49" charset="0"/>
            </a:endParaRPr>
          </a:p>
          <a:p>
            <a:r>
              <a:rPr lang="en-US" sz="1400" b="0" dirty="0">
                <a:solidFill>
                  <a:srgbClr val="008000"/>
                </a:solidFill>
                <a:effectLst/>
                <a:latin typeface="Consolas" panose="020B0609020204030204" pitchFamily="49" charset="0"/>
              </a:rPr>
              <a:t>       the backend service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&lt;/backend&gt;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&lt;outbound&gt;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to the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response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&lt;/outbound&gt;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&lt;on-error&gt;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&lt;!-- statements to be applied if there </a:t>
            </a:r>
          </a:p>
          <a:p>
            <a:r>
              <a:rPr lang="en-US" sz="1400" dirty="0">
                <a:solidFill>
                  <a:srgbClr val="008000"/>
                </a:solidFill>
                <a:latin typeface="Consolas" panose="020B0609020204030204" pitchFamily="49" charset="0"/>
              </a:rPr>
              <a:t>       </a:t>
            </a:r>
            <a:r>
              <a:rPr lang="en-US" sz="1400" b="0" dirty="0">
                <a:solidFill>
                  <a:srgbClr val="008000"/>
                </a:solidFill>
                <a:effectLst/>
                <a:latin typeface="Consolas" panose="020B0609020204030204" pitchFamily="49" charset="0"/>
              </a:rPr>
              <a:t>is an error condition go here --&gt;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&lt;/on-error&gt;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C54C6BB-9C8B-425C-AF08-C063EA04AE87}"/>
              </a:ext>
            </a:extLst>
          </p:cNvPr>
          <p:cNvSpPr txBox="1"/>
          <p:nvPr/>
        </p:nvSpPr>
        <p:spPr>
          <a:xfrm>
            <a:off x="6102723" y="1550610"/>
            <a:ext cx="5150493" cy="1908215"/>
          </a:xfrm>
          <a:prstGeom prst="rect">
            <a:avLst/>
          </a:prstGeom>
          <a:noFill/>
          <a:ln w="25400">
            <a:solidFill>
              <a:srgbClr val="0078D4"/>
            </a:solidFill>
          </a:ln>
        </p:spPr>
        <p:txBody>
          <a:bodyPr wrap="square" lIns="91440" tIns="91440" rIns="91440" bIns="91440" rtlCol="0">
            <a:spAutoFit/>
          </a:bodyPr>
          <a:lstStyle/>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&lt;cross-domain</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&lt;base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&lt;find-and-replace</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xyz</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to</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abc</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&lt;/inbound&gt;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&lt;/policies&gt;</a:t>
            </a:r>
            <a:endParaRPr lang="en-US" sz="1400" b="0" dirty="0">
              <a:solidFill>
                <a:srgbClr val="000000"/>
              </a:solidFill>
              <a:effectLst/>
              <a:latin typeface="Consolas" panose="020B0609020204030204" pitchFamily="49" charset="0"/>
            </a:endParaRPr>
          </a:p>
          <a:p>
            <a:endParaRPr lang="en-US" sz="1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F96E47B-D69B-4CD0-86A4-646E71E2BA6B}"/>
              </a:ext>
            </a:extLst>
          </p:cNvPr>
          <p:cNvSpPr/>
          <p:nvPr/>
        </p:nvSpPr>
        <p:spPr bwMode="auto">
          <a:xfrm>
            <a:off x="8138746" y="4645856"/>
            <a:ext cx="2343150" cy="177165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Global policies are invoked here.</a:t>
            </a:r>
          </a:p>
        </p:txBody>
      </p:sp>
      <p:cxnSp>
        <p:nvCxnSpPr>
          <p:cNvPr id="7" name="Connector: Elbow 6">
            <a:extLst>
              <a:ext uri="{FF2B5EF4-FFF2-40B4-BE49-F238E27FC236}">
                <a16:creationId xmlns:a16="http://schemas.microsoft.com/office/drawing/2014/main" id="{375CD636-A6D7-45D3-B13A-685E75D4A49E}"/>
              </a:ext>
              <a:ext uri="{C183D7F6-B498-43B3-948B-1728B52AA6E4}">
                <adec:decorative xmlns:adec="http://schemas.microsoft.com/office/drawing/2017/decorative" val="1"/>
              </a:ext>
            </a:extLst>
          </p:cNvPr>
          <p:cNvCxnSpPr>
            <a:cxnSpLocks/>
            <a:stCxn id="6" idx="1"/>
          </p:cNvCxnSpPr>
          <p:nvPr/>
        </p:nvCxnSpPr>
        <p:spPr>
          <a:xfrm rot="10800000">
            <a:off x="6846278" y="2391509"/>
            <a:ext cx="1292469" cy="3140173"/>
          </a:xfrm>
          <a:prstGeom prst="bentConnector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17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6C5-2F77-40B9-B4F6-CCD542893246}"/>
              </a:ext>
            </a:extLst>
          </p:cNvPr>
          <p:cNvSpPr>
            <a:spLocks noGrp="1"/>
          </p:cNvSpPr>
          <p:nvPr>
            <p:ph type="title"/>
          </p:nvPr>
        </p:nvSpPr>
        <p:spPr/>
        <p:txBody>
          <a:bodyPr/>
          <a:lstStyle/>
          <a:p>
            <a:r>
              <a:rPr lang="en-US" dirty="0"/>
              <a:t>Create advanced policies (2 / 2)</a:t>
            </a:r>
          </a:p>
        </p:txBody>
      </p:sp>
      <p:sp>
        <p:nvSpPr>
          <p:cNvPr id="10" name="Text Placeholder 9">
            <a:extLst>
              <a:ext uri="{FF2B5EF4-FFF2-40B4-BE49-F238E27FC236}">
                <a16:creationId xmlns:a16="http://schemas.microsoft.com/office/drawing/2014/main" id="{A14FFDD8-BD61-4E83-84D6-B0301963703B}"/>
              </a:ext>
            </a:extLst>
          </p:cNvPr>
          <p:cNvSpPr>
            <a:spLocks noGrp="1"/>
          </p:cNvSpPr>
          <p:nvPr>
            <p:ph type="body" sz="quarter" idx="10"/>
          </p:nvPr>
        </p:nvSpPr>
        <p:spPr/>
        <p:txBody>
          <a:bodyPr/>
          <a:lstStyle/>
          <a:p>
            <a:r>
              <a:rPr lang="en-US" dirty="0">
                <a:solidFill>
                  <a:srgbClr val="0078D4"/>
                </a:solidFill>
              </a:rPr>
              <a:t>Examples</a:t>
            </a:r>
          </a:p>
        </p:txBody>
      </p:sp>
      <p:sp>
        <p:nvSpPr>
          <p:cNvPr id="13" name="Text Placeholder 3" descr="The sample code implements the limit-concurrency policy.">
            <a:extLst>
              <a:ext uri="{FF2B5EF4-FFF2-40B4-BE49-F238E27FC236}">
                <a16:creationId xmlns:a16="http://schemas.microsoft.com/office/drawing/2014/main" id="{83636222-0E51-4FE2-A65D-E31F8EE0604A}"/>
              </a:ext>
            </a:extLst>
          </p:cNvPr>
          <p:cNvSpPr txBox="1">
            <a:spLocks/>
          </p:cNvSpPr>
          <p:nvPr/>
        </p:nvSpPr>
        <p:spPr>
          <a:xfrm>
            <a:off x="432089" y="1841998"/>
            <a:ext cx="11018520" cy="1138946"/>
          </a:xfrm>
          <a:prstGeom prst="rect">
            <a:avLst/>
          </a:prstGeom>
          <a:ln w="25400">
            <a:solidFill>
              <a:schemeClr val="tx2"/>
            </a:solidFill>
          </a:ln>
        </p:spPr>
        <p:txBody>
          <a:bodyPr vert="horz" wrap="square" lIns="91440" tIns="91440" rIns="91440" bIns="9144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800000"/>
                </a:solidFill>
                <a:effectLst/>
                <a:uLnTx/>
                <a:uFillTx/>
                <a:latin typeface="Consolas" panose="020B0609020204030204" pitchFamily="49" charset="0"/>
                <a:ea typeface="+mn-ea"/>
              </a:rPr>
              <a:t>&lt;limit-concurrency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rPr>
              <a:t>key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"expression"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rPr>
              <a:t>max-count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"number"</a:t>
            </a:r>
            <a:r>
              <a:rPr kumimoji="0" lang="en-US" sz="1600" b="0" i="0" u="none" strike="noStrike" kern="1200" cap="none" spc="0" normalizeH="0" baseline="0" noProof="0" dirty="0">
                <a:ln>
                  <a:noFill/>
                </a:ln>
                <a:solidFill>
                  <a:srgbClr val="800000"/>
                </a:solidFill>
                <a:effectLst/>
                <a:uLnTx/>
                <a:uFillTx/>
                <a:latin typeface="Consolas" panose="020B0609020204030204" pitchFamily="49" charset="0"/>
                <a:ea typeface="+mn-ea"/>
              </a:rPr>
              <a:t>&gt;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8000"/>
                </a:solidFill>
                <a:effectLst/>
                <a:uLnTx/>
                <a:uFillTx/>
                <a:latin typeface="Consolas" panose="020B0609020204030204" pitchFamily="49" charset="0"/>
                <a:ea typeface="+mn-ea"/>
              </a:rPr>
              <a:t>&lt;!-- nested policy statements --&gt;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800000"/>
                </a:solidFill>
                <a:effectLst/>
                <a:uLnTx/>
                <a:uFillTx/>
                <a:latin typeface="Consolas" panose="020B0609020204030204" pitchFamily="49" charset="0"/>
                <a:ea typeface="+mn-ea"/>
              </a:rPr>
              <a:t>&lt;/limit-concurrency&gt;</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p:txBody>
      </p:sp>
      <p:sp>
        <p:nvSpPr>
          <p:cNvPr id="15" name="Text Placeholder 3" descr="The sample code implements the limit-concurrency policy.">
            <a:extLst>
              <a:ext uri="{FF2B5EF4-FFF2-40B4-BE49-F238E27FC236}">
                <a16:creationId xmlns:a16="http://schemas.microsoft.com/office/drawing/2014/main" id="{4F8A6771-54FF-40A9-9B0E-1D2CB0A58962}"/>
              </a:ext>
            </a:extLst>
          </p:cNvPr>
          <p:cNvSpPr txBox="1">
            <a:spLocks/>
          </p:cNvSpPr>
          <p:nvPr/>
        </p:nvSpPr>
        <p:spPr>
          <a:xfrm>
            <a:off x="432089" y="3205492"/>
            <a:ext cx="11018520" cy="671566"/>
          </a:xfrm>
          <a:prstGeom prst="rect">
            <a:avLst/>
          </a:prstGeom>
          <a:ln w="25400">
            <a:solidFill>
              <a:schemeClr val="tx2"/>
            </a:solidFill>
          </a:ln>
        </p:spPr>
        <p:txBody>
          <a:bodyPr vert="horz" wrap="square" lIns="91440" tIns="91440" rIns="91440" bIns="91440" rtlCol="0">
            <a:noAutofit/>
          </a:bodyPr>
          <a:lstStyle>
            <a:defPPr>
              <a:defRPr lang="en-US"/>
            </a:defPPr>
            <a:lvl1pPr marR="0" lvl="0" indent="0" defTabSz="932742" fontAlgn="auto">
              <a:lnSpc>
                <a:spcPct val="100000"/>
              </a:lnSpc>
              <a:spcBef>
                <a:spcPct val="20000"/>
              </a:spcBef>
              <a:spcAft>
                <a:spcPts val="0"/>
              </a:spcAft>
              <a:buClrTx/>
              <a:buSzPct val="90000"/>
              <a:buFont typeface="Wingdings" panose="05000000000000000000" pitchFamily="2" charset="2"/>
              <a:buNone/>
              <a:tabLst/>
              <a:defRPr kumimoji="0" sz="1600" b="0" i="0" u="none" strike="noStrike" cap="none" spc="0" normalizeH="0" baseline="0">
                <a:ln>
                  <a:noFill/>
                </a:ln>
                <a:solidFill>
                  <a:srgbClr val="800000"/>
                </a:solidFill>
                <a:effectLst/>
                <a:uLnTx/>
                <a:uFillTx/>
                <a:latin typeface="Consolas" panose="020B0609020204030204" pitchFamily="49" charset="0"/>
                <a:cs typeface="Consolas" panose="020B0609020204030204" pitchFamily="49" charset="0"/>
              </a:defRPr>
            </a:lvl1pPr>
            <a:lvl2pPr marL="346553" marR="0" indent="0" defTabSz="932742" fontAlgn="auto">
              <a:lnSpc>
                <a:spcPct val="100000"/>
              </a:lnSpc>
              <a:spcBef>
                <a:spcPct val="20000"/>
              </a:spcBef>
              <a:spcAft>
                <a:spcPts val="0"/>
              </a:spcAft>
              <a:buClrTx/>
              <a:buSzPct val="90000"/>
              <a:buFont typeface="Wingdings" panose="05000000000000000000" pitchFamily="2" charset="2"/>
              <a:buNone/>
              <a:tabLst/>
              <a:defRPr sz="24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1600" dirty="0">
                <a:solidFill>
                  <a:srgbClr val="800000"/>
                </a:solidFill>
              </a:rPr>
              <a:t>&lt;forward-request</a:t>
            </a:r>
            <a:r>
              <a:rPr lang="en-US" sz="1600" dirty="0">
                <a:solidFill>
                  <a:srgbClr val="000000"/>
                </a:solidFill>
              </a:rPr>
              <a:t> </a:t>
            </a:r>
            <a:r>
              <a:rPr lang="en-US" sz="1600" dirty="0">
                <a:solidFill>
                  <a:srgbClr val="FF0000"/>
                </a:solidFill>
              </a:rPr>
              <a:t>timeout</a:t>
            </a:r>
            <a:r>
              <a:rPr lang="en-US" sz="1600" dirty="0">
                <a:solidFill>
                  <a:srgbClr val="000000"/>
                </a:solidFill>
              </a:rPr>
              <a:t>=</a:t>
            </a:r>
            <a:r>
              <a:rPr lang="en-US" sz="1600" dirty="0">
                <a:solidFill>
                  <a:srgbClr val="0000FF"/>
                </a:solidFill>
              </a:rPr>
              <a:t>"time in seconds"</a:t>
            </a:r>
            <a:r>
              <a:rPr lang="en-US" sz="1600" dirty="0">
                <a:solidFill>
                  <a:srgbClr val="000000"/>
                </a:solidFill>
              </a:rPr>
              <a:t> </a:t>
            </a:r>
            <a:r>
              <a:rPr lang="en-US" sz="1600" dirty="0">
                <a:solidFill>
                  <a:srgbClr val="FF0000"/>
                </a:solidFill>
              </a:rPr>
              <a:t>follow-redirects</a:t>
            </a:r>
            <a:r>
              <a:rPr lang="en-US" sz="1600" dirty="0">
                <a:solidFill>
                  <a:srgbClr val="000000"/>
                </a:solidFill>
              </a:rPr>
              <a:t>=</a:t>
            </a:r>
            <a:r>
              <a:rPr lang="en-US" sz="1600" dirty="0">
                <a:solidFill>
                  <a:srgbClr val="0000FF"/>
                </a:solidFill>
              </a:rPr>
              <a:t>"true | false"</a:t>
            </a:r>
            <a:r>
              <a:rPr lang="en-US" sz="1600" dirty="0">
                <a:solidFill>
                  <a:srgbClr val="800000"/>
                </a:solidFill>
              </a:rPr>
              <a:t>/&gt;</a:t>
            </a:r>
            <a:endParaRPr lang="en-US" sz="1600" dirty="0">
              <a:solidFill>
                <a:srgbClr val="000000"/>
              </a:solidFill>
            </a:endParaRPr>
          </a:p>
        </p:txBody>
      </p:sp>
      <p:sp>
        <p:nvSpPr>
          <p:cNvPr id="16" name="Text Placeholder 3" descr="The sample code implements the limit-concurrency policy.">
            <a:extLst>
              <a:ext uri="{FF2B5EF4-FFF2-40B4-BE49-F238E27FC236}">
                <a16:creationId xmlns:a16="http://schemas.microsoft.com/office/drawing/2014/main" id="{F8FFF1BC-2BFC-4A09-8909-196BCDA3977A}"/>
              </a:ext>
            </a:extLst>
          </p:cNvPr>
          <p:cNvSpPr txBox="1">
            <a:spLocks/>
          </p:cNvSpPr>
          <p:nvPr/>
        </p:nvSpPr>
        <p:spPr>
          <a:xfrm>
            <a:off x="432089" y="4101606"/>
            <a:ext cx="11018520" cy="1366508"/>
          </a:xfrm>
          <a:prstGeom prst="rect">
            <a:avLst/>
          </a:prstGeom>
          <a:ln w="25400">
            <a:solidFill>
              <a:schemeClr val="tx2"/>
            </a:solidFill>
          </a:ln>
        </p:spPr>
        <p:txBody>
          <a:bodyPr vert="horz" wrap="square" lIns="91440" tIns="91440" rIns="91440" bIns="91440" rtlCol="0">
            <a:noAutofit/>
          </a:bodyPr>
          <a:lstStyle>
            <a:defPPr>
              <a:defRPr lang="en-US"/>
            </a:defPPr>
            <a:lvl1pPr marR="0" lvl="0" indent="0" defTabSz="932742" fontAlgn="auto">
              <a:lnSpc>
                <a:spcPct val="100000"/>
              </a:lnSpc>
              <a:spcBef>
                <a:spcPct val="20000"/>
              </a:spcBef>
              <a:spcAft>
                <a:spcPts val="0"/>
              </a:spcAft>
              <a:buClrTx/>
              <a:buSzPct val="90000"/>
              <a:buFont typeface="Wingdings" panose="05000000000000000000" pitchFamily="2" charset="2"/>
              <a:buNone/>
              <a:tabLst/>
              <a:defRPr kumimoji="0" sz="1600" b="0" i="0" u="none" strike="noStrike" cap="none" spc="0" normalizeH="0" baseline="0">
                <a:ln>
                  <a:noFill/>
                </a:ln>
                <a:solidFill>
                  <a:srgbClr val="800000"/>
                </a:solidFill>
                <a:effectLst/>
                <a:uLnTx/>
                <a:uFillTx/>
                <a:latin typeface="Consolas" panose="020B0609020204030204" pitchFamily="49" charset="0"/>
                <a:cs typeface="Consolas" panose="020B0609020204030204" pitchFamily="49" charset="0"/>
              </a:defRPr>
            </a:lvl1pPr>
            <a:lvl2pPr marL="346553" marR="0" indent="0" defTabSz="932742" fontAlgn="auto">
              <a:lnSpc>
                <a:spcPct val="100000"/>
              </a:lnSpc>
              <a:spcBef>
                <a:spcPct val="20000"/>
              </a:spcBef>
              <a:spcAft>
                <a:spcPts val="0"/>
              </a:spcAft>
              <a:buClrTx/>
              <a:buSzPct val="90000"/>
              <a:buFont typeface="Wingdings" panose="05000000000000000000" pitchFamily="2" charset="2"/>
              <a:buNone/>
              <a:tabLst/>
              <a:defRPr sz="24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marR="0" indent="0" defTabSz="932742" fontAlgn="auto">
              <a:lnSpc>
                <a:spcPct val="100000"/>
              </a:lnSpc>
              <a:spcBef>
                <a:spcPct val="20000"/>
              </a:spcBef>
              <a:spcAft>
                <a:spcPts val="0"/>
              </a:spcAft>
              <a:buClrTx/>
              <a:buSzPct val="90000"/>
              <a:buFont typeface="Wingdings" panose="05000000000000000000" pitchFamily="2" charset="2"/>
              <a:buNone/>
              <a:tabLst/>
              <a:defRPr sz="1800"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1600" dirty="0">
                <a:solidFill>
                  <a:srgbClr val="800000"/>
                </a:solidFill>
              </a:rPr>
              <a:t>&lt;log-to-</a:t>
            </a:r>
            <a:r>
              <a:rPr lang="en-US" sz="1600" dirty="0" err="1">
                <a:solidFill>
                  <a:srgbClr val="800000"/>
                </a:solidFill>
              </a:rPr>
              <a:t>eventhub</a:t>
            </a:r>
            <a:r>
              <a:rPr lang="en-US" sz="1600" dirty="0">
                <a:solidFill>
                  <a:srgbClr val="000000"/>
                </a:solidFill>
              </a:rPr>
              <a:t> </a:t>
            </a:r>
            <a:r>
              <a:rPr lang="en-US" sz="1600" dirty="0">
                <a:solidFill>
                  <a:srgbClr val="FF0000"/>
                </a:solidFill>
              </a:rPr>
              <a:t>logger-id</a:t>
            </a:r>
            <a:r>
              <a:rPr lang="en-US" sz="1600" dirty="0">
                <a:solidFill>
                  <a:srgbClr val="000000"/>
                </a:solidFill>
              </a:rPr>
              <a:t>=</a:t>
            </a:r>
            <a:r>
              <a:rPr lang="en-US" sz="1600" dirty="0">
                <a:solidFill>
                  <a:srgbClr val="0000FF"/>
                </a:solidFill>
              </a:rPr>
              <a:t>"id of the logger entity"</a:t>
            </a:r>
            <a:r>
              <a:rPr lang="en-US" sz="1600" dirty="0">
                <a:solidFill>
                  <a:srgbClr val="000000"/>
                </a:solidFill>
              </a:rPr>
              <a:t> </a:t>
            </a:r>
            <a:r>
              <a:rPr lang="en-US" sz="1600" dirty="0">
                <a:solidFill>
                  <a:srgbClr val="FF0000"/>
                </a:solidFill>
              </a:rPr>
              <a:t>partition-id</a:t>
            </a:r>
            <a:r>
              <a:rPr lang="en-US" sz="1600" dirty="0">
                <a:solidFill>
                  <a:srgbClr val="000000"/>
                </a:solidFill>
              </a:rPr>
              <a:t>=</a:t>
            </a:r>
            <a:r>
              <a:rPr lang="en-US" sz="1600" dirty="0">
                <a:solidFill>
                  <a:srgbClr val="0000FF"/>
                </a:solidFill>
              </a:rPr>
              <a:t>"index of the partition where messages are sent"</a:t>
            </a:r>
            <a:r>
              <a:rPr lang="en-US" sz="1600" dirty="0">
                <a:solidFill>
                  <a:srgbClr val="000000"/>
                </a:solidFill>
              </a:rPr>
              <a:t> </a:t>
            </a:r>
            <a:r>
              <a:rPr lang="en-US" sz="1600" dirty="0">
                <a:solidFill>
                  <a:srgbClr val="FF0000"/>
                </a:solidFill>
              </a:rPr>
              <a:t>partition-key</a:t>
            </a:r>
            <a:r>
              <a:rPr lang="en-US" sz="1600" dirty="0">
                <a:solidFill>
                  <a:srgbClr val="000000"/>
                </a:solidFill>
              </a:rPr>
              <a:t>=</a:t>
            </a:r>
            <a:r>
              <a:rPr lang="en-US" sz="1600" dirty="0">
                <a:solidFill>
                  <a:srgbClr val="0000FF"/>
                </a:solidFill>
              </a:rPr>
              <a:t>"value used for partition assignment"</a:t>
            </a:r>
            <a:r>
              <a:rPr lang="en-US" sz="1600" dirty="0">
                <a:solidFill>
                  <a:srgbClr val="800000"/>
                </a:solidFill>
              </a:rPr>
              <a:t>&gt;</a:t>
            </a:r>
            <a:endParaRPr lang="en-US" sz="1600" dirty="0">
              <a:solidFill>
                <a:srgbClr val="000000"/>
              </a:solidFill>
            </a:endParaRPr>
          </a:p>
          <a:p>
            <a:r>
              <a:rPr lang="en-US" sz="1600" dirty="0">
                <a:solidFill>
                  <a:srgbClr val="000000"/>
                </a:solidFill>
              </a:rPr>
              <a:t>    </a:t>
            </a:r>
            <a:r>
              <a:rPr lang="en-US" sz="1600" dirty="0">
                <a:solidFill>
                  <a:srgbClr val="008000"/>
                </a:solidFill>
              </a:rPr>
              <a:t>&lt;!-- Expression returning a string to be logged --&gt;</a:t>
            </a:r>
            <a:endParaRPr lang="en-US" sz="1600" dirty="0">
              <a:solidFill>
                <a:srgbClr val="000000"/>
              </a:solidFill>
            </a:endParaRPr>
          </a:p>
          <a:p>
            <a:r>
              <a:rPr lang="en-US" sz="1600" dirty="0">
                <a:solidFill>
                  <a:srgbClr val="800000"/>
                </a:solidFill>
              </a:rPr>
              <a:t>&lt;/log-to-</a:t>
            </a:r>
            <a:r>
              <a:rPr lang="en-US" sz="1600" dirty="0" err="1">
                <a:solidFill>
                  <a:srgbClr val="800000"/>
                </a:solidFill>
              </a:rPr>
              <a:t>eventhub</a:t>
            </a:r>
            <a:r>
              <a:rPr lang="en-US" sz="1600" dirty="0">
                <a:solidFill>
                  <a:srgbClr val="800000"/>
                </a:solidFill>
              </a:rPr>
              <a:t>&gt;</a:t>
            </a:r>
            <a:endParaRPr lang="en-US" sz="1600" dirty="0">
              <a:solidFill>
                <a:srgbClr val="000000"/>
              </a:solidFill>
            </a:endParaRPr>
          </a:p>
        </p:txBody>
      </p:sp>
    </p:spTree>
    <p:extLst>
      <p:ext uri="{BB962C8B-B14F-4D97-AF65-F5344CB8AC3E}">
        <p14:creationId xmlns:p14="http://schemas.microsoft.com/office/powerpoint/2010/main" val="181131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a:xfrm>
            <a:off x="585216" y="2534625"/>
            <a:ext cx="9144000" cy="997196"/>
          </a:xfrm>
        </p:spPr>
        <p:txBody>
          <a:bodyPr/>
          <a:lstStyle/>
          <a:p>
            <a:r>
              <a:rPr lang="en-US" dirty="0"/>
              <a:t>Demo #2: </a:t>
            </a:r>
            <a:br>
              <a:rPr lang="en-US" dirty="0"/>
            </a:br>
            <a:r>
              <a:rPr lang="en-US" dirty="0"/>
              <a:t>Azure APIM policies</a:t>
            </a:r>
          </a:p>
        </p:txBody>
      </p:sp>
      <p:sp>
        <p:nvSpPr>
          <p:cNvPr id="6" name="Text Placeholder 5">
            <a:extLst>
              <a:ext uri="{FF2B5EF4-FFF2-40B4-BE49-F238E27FC236}">
                <a16:creationId xmlns:a16="http://schemas.microsoft.com/office/drawing/2014/main" id="{6059ECFC-8D42-4641-9D32-6A11B3A053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86847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APIs by using subscriptions (1 / 3)</a:t>
            </a:r>
          </a:p>
        </p:txBody>
      </p:sp>
      <p:sp>
        <p:nvSpPr>
          <p:cNvPr id="6" name="Text Placeholder 5"/>
          <p:cNvSpPr>
            <a:spLocks noGrp="1"/>
          </p:cNvSpPr>
          <p:nvPr>
            <p:ph type="body" sz="quarter" idx="11"/>
          </p:nvPr>
        </p:nvSpPr>
        <p:spPr>
          <a:xfrm>
            <a:off x="1897928" y="4725746"/>
            <a:ext cx="9546245" cy="835620"/>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800" b="1" dirty="0">
                <a:latin typeface="+mn-lt"/>
              </a:rPr>
              <a:t>Note:</a:t>
            </a:r>
            <a:r>
              <a:rPr lang="en-US" sz="1800" dirty="0">
                <a:latin typeface="+mn-lt"/>
              </a:rPr>
              <a:t> API Management also supports other mechanisms for securing access to APIs, including: OAuth2.0, Client certificates, and IP allow listing.</a:t>
            </a:r>
          </a:p>
        </p:txBody>
      </p:sp>
      <p:sp>
        <p:nvSpPr>
          <p:cNvPr id="2" name="Text Placeholder 1"/>
          <p:cNvSpPr>
            <a:spLocks noGrp="1"/>
          </p:cNvSpPr>
          <p:nvPr>
            <p:ph type="body" sz="quarter" idx="15"/>
          </p:nvPr>
        </p:nvSpPr>
        <p:spPr>
          <a:xfrm>
            <a:off x="418643" y="1303637"/>
            <a:ext cx="11341268" cy="537176"/>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Subscription key scopes</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747827" y="4555058"/>
            <a:ext cx="896424" cy="896550"/>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5" name="Table 12">
            <a:extLst>
              <a:ext uri="{FF2B5EF4-FFF2-40B4-BE49-F238E27FC236}">
                <a16:creationId xmlns:a16="http://schemas.microsoft.com/office/drawing/2014/main" id="{6DBAF197-D557-4550-8C73-8B0A6C02115F}"/>
              </a:ext>
            </a:extLst>
          </p:cNvPr>
          <p:cNvGraphicFramePr>
            <a:graphicFrameLocks noGrp="1"/>
          </p:cNvGraphicFramePr>
          <p:nvPr/>
        </p:nvGraphicFramePr>
        <p:xfrm>
          <a:off x="1252695" y="1907639"/>
          <a:ext cx="9140868" cy="2314936"/>
        </p:xfrm>
        <a:graphic>
          <a:graphicData uri="http://schemas.openxmlformats.org/drawingml/2006/table">
            <a:tbl>
              <a:tblPr firstRow="1" bandRow="1">
                <a:tableStyleId>{5C22544A-7EE6-4342-B048-85BDC9FD1C3A}</a:tableStyleId>
              </a:tblPr>
              <a:tblGrid>
                <a:gridCol w="1440490">
                  <a:extLst>
                    <a:ext uri="{9D8B030D-6E8A-4147-A177-3AD203B41FA5}">
                      <a16:colId xmlns:a16="http://schemas.microsoft.com/office/drawing/2014/main" val="2428792440"/>
                    </a:ext>
                  </a:extLst>
                </a:gridCol>
                <a:gridCol w="7700378">
                  <a:extLst>
                    <a:ext uri="{9D8B030D-6E8A-4147-A177-3AD203B41FA5}">
                      <a16:colId xmlns:a16="http://schemas.microsoft.com/office/drawing/2014/main" val="16129369"/>
                    </a:ext>
                  </a:extLst>
                </a:gridCol>
              </a:tblGrid>
              <a:tr h="306867">
                <a:tc>
                  <a:txBody>
                    <a:bodyPr/>
                    <a:lstStyle/>
                    <a:p>
                      <a:r>
                        <a:rPr lang="en-US" sz="2000" dirty="0">
                          <a:latin typeface="+mj-lt"/>
                        </a:rPr>
                        <a:t>Scope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Details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65777">
                <a:tc>
                  <a:txBody>
                    <a:bodyPr/>
                    <a:lstStyle/>
                    <a:p>
                      <a:pPr algn="l" fontAlgn="t"/>
                      <a:r>
                        <a:rPr lang="en-US" sz="1700" dirty="0">
                          <a:effectLst/>
                        </a:rPr>
                        <a:t>All APIs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Applies to every API accessible from the gateway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199">
                <a:tc>
                  <a:txBody>
                    <a:bodyPr/>
                    <a:lstStyle/>
                    <a:p>
                      <a:pPr algn="l" fontAlgn="t"/>
                      <a:r>
                        <a:rPr lang="en-US" sz="1700">
                          <a:effectLst/>
                        </a:rPr>
                        <a:t>Single API</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This scope applies to a single imported API and all of its endpoints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65189635"/>
                  </a:ext>
                </a:extLst>
              </a:tr>
              <a:tr h="1027876">
                <a:tc>
                  <a:txBody>
                    <a:bodyPr/>
                    <a:lstStyle/>
                    <a:p>
                      <a:pPr algn="l" fontAlgn="t"/>
                      <a:r>
                        <a:rPr lang="en-US" sz="1700">
                          <a:effectLst/>
                        </a:rPr>
                        <a:t>Product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A product is a collection of one or more APIs that you configure in API Management. You can assign APIs to more than one product. Products can have different access rules, usage quotas, and terms of use.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bl>
          </a:graphicData>
        </a:graphic>
      </p:graphicFrame>
    </p:spTree>
    <p:extLst>
      <p:ext uri="{BB962C8B-B14F-4D97-AF65-F5344CB8AC3E}">
        <p14:creationId xmlns:p14="http://schemas.microsoft.com/office/powerpoint/2010/main" val="210741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Secure APIs by using subscriptions (2 / 3)</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5208" y="1332008"/>
            <a:ext cx="3655044" cy="4975006"/>
          </a:xfrm>
        </p:spPr>
        <p:txBody>
          <a:bodyPr lIns="182880" tIns="182880" rIns="182880" bIns="182880"/>
          <a:lstStyle/>
          <a:p>
            <a:r>
              <a:rPr lang="en-US" sz="1800" dirty="0"/>
              <a:t>Applications that call protected APIs</a:t>
            </a:r>
          </a:p>
          <a:p>
            <a:pPr marL="285750" lvl="1" indent="-285750">
              <a:buFont typeface="Arial" panose="020B0604020202020204" pitchFamily="34" charset="0"/>
              <a:buChar char="•"/>
            </a:pPr>
            <a:r>
              <a:rPr lang="en-US" sz="1600" dirty="0"/>
              <a:t>Must include the key in every request</a:t>
            </a:r>
          </a:p>
          <a:p>
            <a:pPr marL="285750" lvl="1" indent="-285750">
              <a:buFont typeface="Arial" panose="020B0604020202020204" pitchFamily="34" charset="0"/>
              <a:buChar char="•"/>
            </a:pPr>
            <a:r>
              <a:rPr lang="en-US" sz="1600" dirty="0"/>
              <a:t>You can regenerate these subscription keys at any time.</a:t>
            </a:r>
          </a:p>
          <a:p>
            <a:pPr marL="285750" lvl="1" indent="-285750">
              <a:buFont typeface="Arial" panose="020B0604020202020204" pitchFamily="34" charset="0"/>
              <a:buChar char="•"/>
            </a:pPr>
            <a:r>
              <a:rPr lang="en-US" sz="1600" dirty="0"/>
              <a:t>Every subscription has two keys, a primary and a secondary. </a:t>
            </a:r>
            <a:endParaRPr lang="en-US" sz="1800" dirty="0"/>
          </a:p>
        </p:txBody>
      </p:sp>
      <p:pic>
        <p:nvPicPr>
          <p:cNvPr id="9" name="Picture 8" descr="Image showing the Subscriptions screen.">
            <a:extLst>
              <a:ext uri="{FF2B5EF4-FFF2-40B4-BE49-F238E27FC236}">
                <a16:creationId xmlns:a16="http://schemas.microsoft.com/office/drawing/2014/main" id="{AB72942A-E65F-448E-A5DA-D40484505DC4}"/>
              </a:ext>
            </a:extLst>
          </p:cNvPr>
          <p:cNvPicPr>
            <a:picLocks noChangeAspect="1"/>
          </p:cNvPicPr>
          <p:nvPr/>
        </p:nvPicPr>
        <p:blipFill rotWithShape="1">
          <a:blip r:embed="rId3"/>
          <a:srcRect r="36830"/>
          <a:stretch/>
        </p:blipFill>
        <p:spPr>
          <a:xfrm>
            <a:off x="4552044" y="1485948"/>
            <a:ext cx="6781078" cy="2915364"/>
          </a:xfrm>
          <a:prstGeom prst="rect">
            <a:avLst/>
          </a:prstGeom>
        </p:spPr>
      </p:pic>
      <p:sp>
        <p:nvSpPr>
          <p:cNvPr id="4" name="Rectangle 3">
            <a:extLst>
              <a:ext uri="{FF2B5EF4-FFF2-40B4-BE49-F238E27FC236}">
                <a16:creationId xmlns:a16="http://schemas.microsoft.com/office/drawing/2014/main" id="{9C4F4B7D-5B78-4F63-AC38-552AEE7E15E3}"/>
              </a:ext>
              <a:ext uri="{C183D7F6-B498-43B3-948B-1728B52AA6E4}">
                <adec:decorative xmlns:adec="http://schemas.microsoft.com/office/drawing/2017/decorative" val="1"/>
              </a:ext>
            </a:extLst>
          </p:cNvPr>
          <p:cNvSpPr/>
          <p:nvPr/>
        </p:nvSpPr>
        <p:spPr bwMode="auto">
          <a:xfrm>
            <a:off x="4432942" y="1332007"/>
            <a:ext cx="7343850" cy="497500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662062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Secure APIs by using subscriptions (3 / 3)</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a:xfrm>
            <a:off x="418643" y="1234471"/>
            <a:ext cx="4378382" cy="4344597"/>
          </a:xfrm>
        </p:spPr>
        <p:txBody>
          <a:bodyPr lIns="182880" tIns="182880" rIns="182880" bIns="182880"/>
          <a:lstStyle/>
          <a:p>
            <a:r>
              <a:rPr lang="en-US" sz="1800" dirty="0"/>
              <a:t>Call an API with the subscription key </a:t>
            </a:r>
          </a:p>
          <a:p>
            <a:pPr marL="285750" lvl="1" indent="-285750">
              <a:buFont typeface="Arial" panose="020B0604020202020204" pitchFamily="34" charset="0"/>
              <a:buChar char="•"/>
            </a:pPr>
            <a:r>
              <a:rPr lang="en-US" sz="1600" dirty="0"/>
              <a:t>Keys can be passed in the request header, or as a query string in the URL.</a:t>
            </a:r>
          </a:p>
          <a:p>
            <a:pPr marL="285750" lvl="1" indent="-285750">
              <a:buFont typeface="Arial" panose="020B0604020202020204" pitchFamily="34" charset="0"/>
              <a:buChar char="•"/>
            </a:pPr>
            <a:r>
              <a:rPr lang="en-US" sz="1600" dirty="0"/>
              <a:t>The default header name is </a:t>
            </a:r>
            <a:r>
              <a:rPr lang="en-US" sz="1600" dirty="0" err="1">
                <a:latin typeface="Consolas" panose="020B0609020204030204" pitchFamily="49" charset="0"/>
              </a:rPr>
              <a:t>Ocp</a:t>
            </a:r>
            <a:r>
              <a:rPr lang="en-US" sz="1600" dirty="0">
                <a:latin typeface="Consolas" panose="020B0609020204030204" pitchFamily="49" charset="0"/>
              </a:rPr>
              <a:t>-</a:t>
            </a:r>
            <a:r>
              <a:rPr lang="en-US" sz="1600" dirty="0" err="1">
                <a:latin typeface="Consolas" panose="020B0609020204030204" pitchFamily="49" charset="0"/>
              </a:rPr>
              <a:t>Apim</a:t>
            </a:r>
            <a:r>
              <a:rPr lang="en-US" sz="1600" dirty="0">
                <a:latin typeface="Consolas" panose="020B0609020204030204" pitchFamily="49" charset="0"/>
              </a:rPr>
              <a:t>-Subscription-Key.</a:t>
            </a:r>
          </a:p>
          <a:p>
            <a:pPr marL="285750" lvl="1" indent="-285750">
              <a:buFont typeface="Arial" panose="020B0604020202020204" pitchFamily="34" charset="0"/>
              <a:buChar char="•"/>
            </a:pPr>
            <a:r>
              <a:rPr lang="en-US" sz="1600" dirty="0"/>
              <a:t>Use the developer portal to test out API calls</a:t>
            </a:r>
          </a:p>
        </p:txBody>
      </p:sp>
      <p:sp>
        <p:nvSpPr>
          <p:cNvPr id="6" name="Rectangle 5">
            <a:extLst>
              <a:ext uri="{FF2B5EF4-FFF2-40B4-BE49-F238E27FC236}">
                <a16:creationId xmlns:a16="http://schemas.microsoft.com/office/drawing/2014/main" id="{E97DC09C-2505-48D3-A2EC-C23288E08745}"/>
              </a:ext>
              <a:ext uri="{C183D7F6-B498-43B3-948B-1728B52AA6E4}">
                <adec:decorative xmlns:adec="http://schemas.microsoft.com/office/drawing/2017/decorative" val="1"/>
              </a:ext>
            </a:extLst>
          </p:cNvPr>
          <p:cNvSpPr/>
          <p:nvPr/>
        </p:nvSpPr>
        <p:spPr bwMode="auto">
          <a:xfrm>
            <a:off x="4997466" y="1175389"/>
            <a:ext cx="6762445" cy="457897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pic>
        <p:nvPicPr>
          <p:cNvPr id="11" name="Picture 10" descr="Call API from developer portal">
            <a:extLst>
              <a:ext uri="{FF2B5EF4-FFF2-40B4-BE49-F238E27FC236}">
                <a16:creationId xmlns:a16="http://schemas.microsoft.com/office/drawing/2014/main" id="{A4430BE5-087C-4521-8B0A-65D05CBCE6BB}"/>
              </a:ext>
            </a:extLst>
          </p:cNvPr>
          <p:cNvPicPr>
            <a:picLocks noChangeAspect="1"/>
          </p:cNvPicPr>
          <p:nvPr/>
        </p:nvPicPr>
        <p:blipFill>
          <a:blip r:embed="rId3"/>
          <a:stretch>
            <a:fillRect/>
          </a:stretch>
        </p:blipFill>
        <p:spPr>
          <a:xfrm>
            <a:off x="5125347" y="1278930"/>
            <a:ext cx="6434123" cy="4300139"/>
          </a:xfrm>
          <a:prstGeom prst="rect">
            <a:avLst/>
          </a:prstGeom>
        </p:spPr>
      </p:pic>
    </p:spTree>
    <p:extLst>
      <p:ext uri="{BB962C8B-B14F-4D97-AF65-F5344CB8AC3E}">
        <p14:creationId xmlns:p14="http://schemas.microsoft.com/office/powerpoint/2010/main" val="235687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Secure APIs by using certificates (1 / 4)</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25594" y="1172690"/>
            <a:ext cx="11340811" cy="553998"/>
          </a:xfrm>
        </p:spPr>
        <p:txBody>
          <a:bodyPr/>
          <a:lstStyle/>
          <a:p>
            <a:r>
              <a:rPr lang="en-US" dirty="0"/>
              <a:t>Transport Layer Security client authentication </a:t>
            </a:r>
          </a:p>
        </p:txBody>
      </p:sp>
      <p:sp>
        <p:nvSpPr>
          <p:cNvPr id="4" name="Content Placeholder 2">
            <a:extLst>
              <a:ext uri="{FF2B5EF4-FFF2-40B4-BE49-F238E27FC236}">
                <a16:creationId xmlns:a16="http://schemas.microsoft.com/office/drawing/2014/main" id="{7E3AF32F-7068-4456-B7EB-71C9A0FC6C65}"/>
              </a:ext>
            </a:extLst>
          </p:cNvPr>
          <p:cNvSpPr txBox="1">
            <a:spLocks/>
          </p:cNvSpPr>
          <p:nvPr/>
        </p:nvSpPr>
        <p:spPr>
          <a:xfrm>
            <a:off x="425594" y="3985058"/>
            <a:ext cx="11340811" cy="1426031"/>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latin typeface="+mn-lt"/>
              </a:rPr>
              <a:t>Two methods to verify a certificate:</a:t>
            </a:r>
          </a:p>
          <a:p>
            <a:pPr marL="342900" lvl="1" indent="-342900">
              <a:buFont typeface="Arial" panose="020B0604020202020204" pitchFamily="34" charset="0"/>
              <a:buChar char="•"/>
            </a:pPr>
            <a:r>
              <a:rPr lang="en-US" dirty="0"/>
              <a:t>Check who issued the certificate.</a:t>
            </a:r>
          </a:p>
          <a:p>
            <a:pPr marL="342900" lvl="1" indent="-342900">
              <a:buFont typeface="Arial" panose="020B0604020202020204" pitchFamily="34" charset="0"/>
              <a:buChar char="•"/>
            </a:pPr>
            <a:r>
              <a:rPr lang="en-US" dirty="0"/>
              <a:t>If the certificate is issued by the partner, verify that it came from them.</a:t>
            </a:r>
          </a:p>
        </p:txBody>
      </p:sp>
      <p:graphicFrame>
        <p:nvGraphicFramePr>
          <p:cNvPr id="2" name="Table 12">
            <a:extLst>
              <a:ext uri="{FF2B5EF4-FFF2-40B4-BE49-F238E27FC236}">
                <a16:creationId xmlns:a16="http://schemas.microsoft.com/office/drawing/2014/main" id="{2D08ACDB-E773-4360-AF07-B34936E4E8E1}"/>
              </a:ext>
            </a:extLst>
          </p:cNvPr>
          <p:cNvGraphicFramePr>
            <a:graphicFrameLocks noGrp="1"/>
          </p:cNvGraphicFramePr>
          <p:nvPr/>
        </p:nvGraphicFramePr>
        <p:xfrm>
          <a:off x="1154428" y="1912791"/>
          <a:ext cx="8088425" cy="1886164"/>
        </p:xfrm>
        <a:graphic>
          <a:graphicData uri="http://schemas.openxmlformats.org/drawingml/2006/table">
            <a:tbl>
              <a:tblPr firstRow="1" bandRow="1">
                <a:tableStyleId>{5C22544A-7EE6-4342-B048-85BDC9FD1C3A}</a:tableStyleId>
              </a:tblPr>
              <a:tblGrid>
                <a:gridCol w="2564955">
                  <a:extLst>
                    <a:ext uri="{9D8B030D-6E8A-4147-A177-3AD203B41FA5}">
                      <a16:colId xmlns:a16="http://schemas.microsoft.com/office/drawing/2014/main" val="2428792440"/>
                    </a:ext>
                  </a:extLst>
                </a:gridCol>
                <a:gridCol w="5523470">
                  <a:extLst>
                    <a:ext uri="{9D8B030D-6E8A-4147-A177-3AD203B41FA5}">
                      <a16:colId xmlns:a16="http://schemas.microsoft.com/office/drawing/2014/main" val="16129369"/>
                    </a:ext>
                  </a:extLst>
                </a:gridCol>
              </a:tblGrid>
              <a:tr h="394928">
                <a:tc>
                  <a:txBody>
                    <a:bodyPr/>
                    <a:lstStyle/>
                    <a:p>
                      <a:r>
                        <a:rPr lang="en-US" sz="2000" dirty="0">
                          <a:latin typeface="+mj-lt"/>
                        </a:rPr>
                        <a:t>Property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285963">
                <a:tc>
                  <a:txBody>
                    <a:bodyPr/>
                    <a:lstStyle/>
                    <a:p>
                      <a:pPr algn="l" fontAlgn="t"/>
                      <a:r>
                        <a:rPr lang="en-US" sz="1700" b="0" dirty="0">
                          <a:effectLst/>
                          <a:latin typeface="+mn-lt"/>
                        </a:rPr>
                        <a:t>Certificate Authority (CA)</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b="0" dirty="0">
                          <a:effectLst/>
                          <a:latin typeface="+mn-lt"/>
                        </a:rPr>
                        <a:t>Only allow certificates signed by a particular CA</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00682">
                <a:tc>
                  <a:txBody>
                    <a:bodyPr/>
                    <a:lstStyle/>
                    <a:p>
                      <a:pPr algn="l" fontAlgn="t"/>
                      <a:r>
                        <a:rPr lang="en-US" sz="1700" b="0" dirty="0">
                          <a:effectLst/>
                          <a:latin typeface="+mn-lt"/>
                        </a:rPr>
                        <a:t>Thumbprint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b="0" dirty="0">
                          <a:effectLst/>
                          <a:latin typeface="+mn-lt"/>
                        </a:rPr>
                        <a:t>Allow certificates containing a specified thumbprint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65189635"/>
                  </a:ext>
                </a:extLst>
              </a:tr>
              <a:tr h="239223">
                <a:tc>
                  <a:txBody>
                    <a:bodyPr/>
                    <a:lstStyle/>
                    <a:p>
                      <a:pPr algn="l" fontAlgn="t"/>
                      <a:r>
                        <a:rPr lang="en-US" sz="1700" b="0" dirty="0">
                          <a:effectLst/>
                          <a:latin typeface="+mn-lt"/>
                        </a:rPr>
                        <a:t>Subject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b="0">
                          <a:effectLst/>
                          <a:latin typeface="+mn-lt"/>
                        </a:rPr>
                        <a:t>Only allow certificates with a specified subject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5559903"/>
                  </a:ext>
                </a:extLst>
              </a:tr>
              <a:tr h="293842">
                <a:tc>
                  <a:txBody>
                    <a:bodyPr/>
                    <a:lstStyle/>
                    <a:p>
                      <a:pPr algn="l" fontAlgn="t"/>
                      <a:r>
                        <a:rPr lang="en-US" sz="1700" b="0" dirty="0">
                          <a:effectLst/>
                          <a:latin typeface="+mn-lt"/>
                        </a:rPr>
                        <a:t>Expiration Date</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b="0" dirty="0">
                          <a:effectLst/>
                          <a:latin typeface="+mn-lt"/>
                        </a:rPr>
                        <a:t>Only allow certificates that have not expired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bl>
          </a:graphicData>
        </a:graphic>
      </p:graphicFrame>
    </p:spTree>
    <p:extLst>
      <p:ext uri="{BB962C8B-B14F-4D97-AF65-F5344CB8AC3E}">
        <p14:creationId xmlns:p14="http://schemas.microsoft.com/office/powerpoint/2010/main" val="2126433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Secure APIs by using certificates (2 / 4)</a:t>
            </a:r>
          </a:p>
        </p:txBody>
      </p:sp>
      <p:sp>
        <p:nvSpPr>
          <p:cNvPr id="7" name="Rectangle 6">
            <a:extLst>
              <a:ext uri="{FF2B5EF4-FFF2-40B4-BE49-F238E27FC236}">
                <a16:creationId xmlns:a16="http://schemas.microsoft.com/office/drawing/2014/main" id="{5488ABC4-AC27-4568-9ECB-F0423EF5B122}"/>
              </a:ext>
              <a:ext uri="{C183D7F6-B498-43B3-948B-1728B52AA6E4}">
                <adec:decorative xmlns:adec="http://schemas.microsoft.com/office/drawing/2017/decorative" val="1"/>
              </a:ext>
            </a:extLst>
          </p:cNvPr>
          <p:cNvSpPr/>
          <p:nvPr/>
        </p:nvSpPr>
        <p:spPr bwMode="auto">
          <a:xfrm>
            <a:off x="4779265" y="1229365"/>
            <a:ext cx="7012636" cy="491352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34D11FE1-B3A2-422C-8D60-7AC2325D2098}"/>
              </a:ext>
            </a:extLst>
          </p:cNvPr>
          <p:cNvSpPr txBox="1"/>
          <p:nvPr/>
        </p:nvSpPr>
        <p:spPr>
          <a:xfrm>
            <a:off x="400101" y="1229365"/>
            <a:ext cx="3989019" cy="4913527"/>
          </a:xfrm>
          <a:prstGeom prst="rect">
            <a:avLst/>
          </a:prstGeom>
          <a:solidFill>
            <a:srgbClr val="F2F2F2"/>
          </a:solidFill>
        </p:spPr>
        <p:txBody>
          <a:bodyPr wrap="square" lIns="182880" tIns="182880" rIns="182880" bIns="182880" rtlCol="0">
            <a:noAutofit/>
          </a:bodyPr>
          <a:lstStyle/>
          <a:p>
            <a:pPr marL="342900" lvl="1" indent="-342900">
              <a:spcAft>
                <a:spcPts val="600"/>
              </a:spcAft>
              <a:buFont typeface="Arial" panose="020B0604020202020204" pitchFamily="34" charset="0"/>
              <a:buChar char="•"/>
            </a:pPr>
            <a:r>
              <a:rPr lang="en-US" sz="1800" dirty="0"/>
              <a:t>Accepting client certificates in the Consumption tier</a:t>
            </a:r>
          </a:p>
          <a:p>
            <a:pPr marL="342900" lvl="1" indent="-342900">
              <a:spcAft>
                <a:spcPts val="600"/>
              </a:spcAft>
              <a:buFont typeface="Arial" panose="020B0604020202020204" pitchFamily="34" charset="0"/>
              <a:buChar char="•"/>
            </a:pPr>
            <a:r>
              <a:rPr lang="en-US" sz="1800" dirty="0"/>
              <a:t>Certificate Authorization Policies</a:t>
            </a:r>
          </a:p>
          <a:p>
            <a:pPr marL="342900" lvl="1" indent="-342900">
              <a:spcAft>
                <a:spcPts val="600"/>
              </a:spcAft>
              <a:buFont typeface="Arial" panose="020B0604020202020204" pitchFamily="34" charset="0"/>
              <a:buChar char="•"/>
            </a:pPr>
            <a:r>
              <a:rPr lang="en-US" sz="1800" dirty="0"/>
              <a:t>Check the thumbprint of a client certificate</a:t>
            </a:r>
          </a:p>
          <a:p>
            <a:pPr marL="342900" lvl="1" indent="-342900">
              <a:spcAft>
                <a:spcPts val="600"/>
              </a:spcAft>
              <a:buFont typeface="Arial" panose="020B0604020202020204" pitchFamily="34" charset="0"/>
              <a:buChar char="•"/>
            </a:pPr>
            <a:r>
              <a:rPr lang="en-US" sz="1800" dirty="0"/>
              <a:t>Check the thumbprint against certificates uploaded to API Management</a:t>
            </a:r>
          </a:p>
          <a:p>
            <a:pPr marL="342900" lvl="1" indent="-342900">
              <a:spcAft>
                <a:spcPts val="600"/>
              </a:spcAft>
              <a:buFont typeface="Arial" panose="020B0604020202020204" pitchFamily="34" charset="0"/>
              <a:buChar char="•"/>
            </a:pPr>
            <a:r>
              <a:rPr lang="en-US" sz="1800" dirty="0"/>
              <a:t>Check the issuer and subject of a client certificate</a:t>
            </a:r>
          </a:p>
        </p:txBody>
      </p:sp>
      <p:pic>
        <p:nvPicPr>
          <p:cNvPr id="15" name="Picture 14" descr="Inbound processing policy button">
            <a:extLst>
              <a:ext uri="{FF2B5EF4-FFF2-40B4-BE49-F238E27FC236}">
                <a16:creationId xmlns:a16="http://schemas.microsoft.com/office/drawing/2014/main" id="{95A026DF-9046-4E29-BFBF-2EFC7DCB0C5E}"/>
              </a:ext>
            </a:extLst>
          </p:cNvPr>
          <p:cNvPicPr>
            <a:picLocks noChangeAspect="1"/>
          </p:cNvPicPr>
          <p:nvPr/>
        </p:nvPicPr>
        <p:blipFill>
          <a:blip r:embed="rId3"/>
          <a:stretch>
            <a:fillRect/>
          </a:stretch>
        </p:blipFill>
        <p:spPr>
          <a:xfrm>
            <a:off x="4900013" y="1318752"/>
            <a:ext cx="6785105" cy="2692416"/>
          </a:xfrm>
          <a:prstGeom prst="rect">
            <a:avLst/>
          </a:prstGeom>
        </p:spPr>
      </p:pic>
    </p:spTree>
    <p:extLst>
      <p:ext uri="{BB962C8B-B14F-4D97-AF65-F5344CB8AC3E}">
        <p14:creationId xmlns:p14="http://schemas.microsoft.com/office/powerpoint/2010/main" val="29111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p>
        </p:txBody>
      </p:sp>
      <p:sp>
        <p:nvSpPr>
          <p:cNvPr id="2" name="Text Placeholder 1"/>
          <p:cNvSpPr>
            <a:spLocks noGrp="1"/>
          </p:cNvSpPr>
          <p:nvPr>
            <p:ph type="body" sz="quarter" idx="15"/>
          </p:nvPr>
        </p:nvSpPr>
        <p:spPr>
          <a:xfrm>
            <a:off x="4828363" y="2617017"/>
            <a:ext cx="6310692" cy="1443953"/>
          </a:xfrm>
        </p:spPr>
        <p:txBody>
          <a:bodyPr/>
          <a:lstStyle/>
          <a:p>
            <a:pPr lvl="1"/>
            <a:r>
              <a:rPr lang="en-US" sz="2800" dirty="0"/>
              <a:t>Explore API Management</a:t>
            </a:r>
          </a:p>
        </p:txBody>
      </p:sp>
      <p:pic>
        <p:nvPicPr>
          <p:cNvPr id="4" name="Picture 3">
            <a:extLst>
              <a:ext uri="{FF2B5EF4-FFF2-40B4-BE49-F238E27FC236}">
                <a16:creationId xmlns:a16="http://schemas.microsoft.com/office/drawing/2014/main" id="{E1A16385-CA29-465D-A6C4-4A5FB159C71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71188" y="2804238"/>
            <a:ext cx="1121761" cy="1121761"/>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6C5-2F77-40B9-B4F6-CCD542893246}"/>
              </a:ext>
            </a:extLst>
          </p:cNvPr>
          <p:cNvSpPr>
            <a:spLocks noGrp="1"/>
          </p:cNvSpPr>
          <p:nvPr>
            <p:ph type="title"/>
          </p:nvPr>
        </p:nvSpPr>
        <p:spPr/>
        <p:txBody>
          <a:bodyPr/>
          <a:lstStyle/>
          <a:p>
            <a:r>
              <a:rPr lang="en-US" dirty="0"/>
              <a:t>Secure APIs by using certificates (3 / 4)</a:t>
            </a:r>
          </a:p>
        </p:txBody>
      </p:sp>
      <p:sp>
        <p:nvSpPr>
          <p:cNvPr id="10" name="Text Placeholder 9">
            <a:extLst>
              <a:ext uri="{FF2B5EF4-FFF2-40B4-BE49-F238E27FC236}">
                <a16:creationId xmlns:a16="http://schemas.microsoft.com/office/drawing/2014/main" id="{A14FFDD8-BD61-4E83-84D6-B0301963703B}"/>
              </a:ext>
            </a:extLst>
          </p:cNvPr>
          <p:cNvSpPr>
            <a:spLocks noGrp="1"/>
          </p:cNvSpPr>
          <p:nvPr>
            <p:ph type="body" sz="quarter" idx="10"/>
          </p:nvPr>
        </p:nvSpPr>
        <p:spPr/>
        <p:txBody>
          <a:bodyPr/>
          <a:lstStyle/>
          <a:p>
            <a:r>
              <a:rPr lang="en-US" dirty="0">
                <a:solidFill>
                  <a:srgbClr val="0078D4"/>
                </a:solidFill>
              </a:rPr>
              <a:t>Examples</a:t>
            </a:r>
          </a:p>
        </p:txBody>
      </p:sp>
      <p:sp>
        <p:nvSpPr>
          <p:cNvPr id="13" name="Text Placeholder 3" descr="The sample code implements the limit-concurrency policy.">
            <a:extLst>
              <a:ext uri="{FF2B5EF4-FFF2-40B4-BE49-F238E27FC236}">
                <a16:creationId xmlns:a16="http://schemas.microsoft.com/office/drawing/2014/main" id="{83636222-0E51-4FE2-A65D-E31F8EE0604A}"/>
              </a:ext>
            </a:extLst>
          </p:cNvPr>
          <p:cNvSpPr txBox="1">
            <a:spLocks/>
          </p:cNvSpPr>
          <p:nvPr/>
        </p:nvSpPr>
        <p:spPr>
          <a:xfrm>
            <a:off x="797849" y="1875692"/>
            <a:ext cx="10028647" cy="2489044"/>
          </a:xfrm>
          <a:prstGeom prst="rect">
            <a:avLst/>
          </a:prstGeom>
          <a:ln w="25400">
            <a:solidFill>
              <a:schemeClr val="tx2"/>
            </a:solidFill>
          </a:ln>
        </p:spPr>
        <p:txBody>
          <a:bodyPr vert="horz" wrap="square" lIns="91440" tIns="91440" rIns="91440" bIns="9144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a:solidFill>
                  <a:srgbClr val="008000"/>
                </a:solidFill>
                <a:effectLst/>
                <a:latin typeface="Consolas" panose="020B0609020204030204" pitchFamily="49" charset="0"/>
              </a:rPr>
              <a:t>&lt;!--Check the thumbprint of a client certificate--&gt;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condition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context.Request.Certificate</a:t>
            </a:r>
            <a:r>
              <a:rPr lang="en-US" sz="1400" b="0" dirty="0">
                <a:solidFill>
                  <a:srgbClr val="0000FF"/>
                </a:solidFill>
                <a:effectLst/>
                <a:latin typeface="Consolas" panose="020B0609020204030204" pitchFamily="49" charset="0"/>
              </a:rPr>
              <a:t> == null || </a:t>
            </a:r>
            <a:r>
              <a:rPr lang="en-US" sz="1400" b="0" dirty="0" err="1">
                <a:solidFill>
                  <a:srgbClr val="0000FF"/>
                </a:solidFill>
                <a:effectLst/>
                <a:latin typeface="Consolas" panose="020B0609020204030204" pitchFamily="49" charset="0"/>
              </a:rPr>
              <a:t>context.Request.Certificate.Thumbprint</a:t>
            </a:r>
            <a:r>
              <a:rPr lang="en-US" sz="1400" b="0" dirty="0">
                <a:solidFill>
                  <a:srgbClr val="0000FF"/>
                </a:solidFill>
                <a:effectLst/>
                <a:latin typeface="Consolas" panose="020B0609020204030204" pitchFamily="49" charset="0"/>
              </a:rPr>
              <a:t> != "</a:t>
            </a:r>
            <a:r>
              <a:rPr lang="en-US" sz="1400" b="0" dirty="0">
                <a:solidFill>
                  <a:srgbClr val="000000"/>
                </a:solidFill>
                <a:effectLst/>
                <a:latin typeface="Consolas" panose="020B0609020204030204" pitchFamily="49" charset="0"/>
              </a:rPr>
              <a:t>desired-thumbprint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&lt;set-status</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code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"403"</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reason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"Invalid client certificate"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8555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6C5-2F77-40B9-B4F6-CCD542893246}"/>
              </a:ext>
            </a:extLst>
          </p:cNvPr>
          <p:cNvSpPr>
            <a:spLocks noGrp="1"/>
          </p:cNvSpPr>
          <p:nvPr>
            <p:ph type="title"/>
          </p:nvPr>
        </p:nvSpPr>
        <p:spPr/>
        <p:txBody>
          <a:bodyPr/>
          <a:lstStyle/>
          <a:p>
            <a:r>
              <a:rPr lang="en-US" dirty="0"/>
              <a:t>Secure APIs by using certificates (4 / 4)</a:t>
            </a:r>
          </a:p>
        </p:txBody>
      </p:sp>
      <p:sp>
        <p:nvSpPr>
          <p:cNvPr id="10" name="Text Placeholder 9">
            <a:extLst>
              <a:ext uri="{FF2B5EF4-FFF2-40B4-BE49-F238E27FC236}">
                <a16:creationId xmlns:a16="http://schemas.microsoft.com/office/drawing/2014/main" id="{A14FFDD8-BD61-4E83-84D6-B0301963703B}"/>
              </a:ext>
            </a:extLst>
          </p:cNvPr>
          <p:cNvSpPr>
            <a:spLocks noGrp="1"/>
          </p:cNvSpPr>
          <p:nvPr>
            <p:ph type="body" sz="quarter" idx="10"/>
          </p:nvPr>
        </p:nvSpPr>
        <p:spPr/>
        <p:txBody>
          <a:bodyPr/>
          <a:lstStyle/>
          <a:p>
            <a:r>
              <a:rPr lang="en-US" dirty="0">
                <a:solidFill>
                  <a:srgbClr val="0078D4"/>
                </a:solidFill>
              </a:rPr>
              <a:t>Examples</a:t>
            </a:r>
          </a:p>
        </p:txBody>
      </p:sp>
      <p:sp>
        <p:nvSpPr>
          <p:cNvPr id="7" name="Text Placeholder 3" descr="The sample code implements the limit-concurrency policy.">
            <a:extLst>
              <a:ext uri="{FF2B5EF4-FFF2-40B4-BE49-F238E27FC236}">
                <a16:creationId xmlns:a16="http://schemas.microsoft.com/office/drawing/2014/main" id="{8AA1400D-1C64-4548-970C-8CC5BA20815E}"/>
              </a:ext>
            </a:extLst>
          </p:cNvPr>
          <p:cNvSpPr txBox="1">
            <a:spLocks/>
          </p:cNvSpPr>
          <p:nvPr/>
        </p:nvSpPr>
        <p:spPr>
          <a:xfrm>
            <a:off x="810041" y="1925226"/>
            <a:ext cx="10028647" cy="2504450"/>
          </a:xfrm>
          <a:prstGeom prst="rect">
            <a:avLst/>
          </a:prstGeom>
          <a:ln w="25400">
            <a:solidFill>
              <a:schemeClr val="tx2"/>
            </a:solidFill>
          </a:ln>
        </p:spPr>
        <p:txBody>
          <a:bodyPr vert="horz" wrap="square" lIns="91440" tIns="91440" rIns="91440" bIns="9144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a:solidFill>
                  <a:srgbClr val="008000"/>
                </a:solidFill>
                <a:effectLst/>
                <a:latin typeface="Consolas" panose="020B0609020204030204" pitchFamily="49" charset="0"/>
              </a:rPr>
              <a:t>&lt;!--Check the issuer and subject of a client certificate--&gt;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condition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context.Request.Certificate</a:t>
            </a:r>
            <a:r>
              <a:rPr lang="en-US" sz="1400" b="0" dirty="0">
                <a:solidFill>
                  <a:srgbClr val="0000FF"/>
                </a:solidFill>
                <a:effectLst/>
                <a:latin typeface="Consolas" panose="020B0609020204030204" pitchFamily="49" charset="0"/>
              </a:rPr>
              <a:t> == null || </a:t>
            </a:r>
            <a:r>
              <a:rPr lang="en-US" sz="1400" b="0" dirty="0" err="1">
                <a:solidFill>
                  <a:srgbClr val="0000FF"/>
                </a:solidFill>
                <a:effectLst/>
                <a:latin typeface="Consolas" panose="020B0609020204030204" pitchFamily="49" charset="0"/>
              </a:rPr>
              <a:t>context.Request.Certificate.Issuer</a:t>
            </a:r>
            <a:r>
              <a:rPr lang="en-US" sz="1400" b="0" dirty="0">
                <a:solidFill>
                  <a:srgbClr val="0000FF"/>
                </a:solidFill>
                <a:effectLst/>
                <a:latin typeface="Consolas" panose="020B0609020204030204" pitchFamily="49" charset="0"/>
              </a:rPr>
              <a:t> != "</a:t>
            </a:r>
            <a:r>
              <a:rPr lang="en-US" sz="1400" b="0" dirty="0">
                <a:solidFill>
                  <a:srgbClr val="000000"/>
                </a:solidFill>
                <a:effectLst/>
                <a:latin typeface="Consolas" panose="020B0609020204030204" pitchFamily="49" charset="0"/>
              </a:rPr>
              <a:t>trusted-issuer</a:t>
            </a:r>
            <a:r>
              <a:rPr lang="en-US" sz="1400" b="0" dirty="0">
                <a:solidFill>
                  <a:srgbClr val="0000FF"/>
                </a:solidFill>
                <a:effectLst/>
                <a:latin typeface="Consolas" panose="020B0609020204030204" pitchFamily="49" charset="0"/>
              </a:rPr>
              <a:t>" || </a:t>
            </a:r>
            <a:r>
              <a:rPr lang="en-US" sz="1400" b="0" dirty="0" err="1">
                <a:solidFill>
                  <a:srgbClr val="0000FF"/>
                </a:solidFill>
                <a:effectLst/>
                <a:latin typeface="Consolas" panose="020B0609020204030204" pitchFamily="49" charset="0"/>
              </a:rPr>
              <a:t>context.Request.Certificate.SubjectName.Name</a:t>
            </a:r>
            <a:r>
              <a:rPr lang="en-US" sz="1400" b="0" dirty="0">
                <a:solidFill>
                  <a:srgbClr val="0000FF"/>
                </a:solidFill>
                <a:effectLst/>
                <a:latin typeface="Consolas" panose="020B0609020204030204" pitchFamily="49" charset="0"/>
              </a:rPr>
              <a:t> != "</a:t>
            </a:r>
            <a:r>
              <a:rPr lang="en-US" sz="1400" b="0" dirty="0">
                <a:solidFill>
                  <a:srgbClr val="000000"/>
                </a:solidFill>
                <a:effectLst/>
                <a:latin typeface="Consolas" panose="020B0609020204030204" pitchFamily="49" charset="0"/>
              </a:rPr>
              <a:t>expected-subject-name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&lt;set-status</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code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"403"</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reason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"Invalid client certificate"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&lt;/return-response&gt;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&lt;/when&gt;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&lt;/choose&gt;</a:t>
            </a:r>
            <a:endParaRPr lang="en-US" sz="1400" b="0" dirty="0">
              <a:solidFill>
                <a:srgbClr val="000000"/>
              </a:solidFill>
              <a:effectLst/>
              <a:latin typeface="Consolas" panose="020B0609020204030204" pitchFamily="49" charset="0"/>
            </a:endParaRP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43345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advanced policies (1 / 2)</a:t>
            </a:r>
          </a:p>
        </p:txBody>
      </p:sp>
      <p:sp>
        <p:nvSpPr>
          <p:cNvPr id="6" name="Text Placeholder 5"/>
          <p:cNvSpPr>
            <a:spLocks noGrp="1"/>
          </p:cNvSpPr>
          <p:nvPr>
            <p:ph type="body" sz="quarter" idx="15"/>
          </p:nvPr>
        </p:nvSpPr>
        <p:spPr>
          <a:xfrm>
            <a:off x="432089" y="1091089"/>
            <a:ext cx="11341268" cy="537176"/>
          </a:xfrm>
        </p:spPr>
        <p:txBody>
          <a:bodyPr/>
          <a:lstStyle/>
          <a:p>
            <a:pPr lvl="1"/>
            <a:r>
              <a:rPr lang="en-US" dirty="0">
                <a:solidFill>
                  <a:srgbClr val="0078D4"/>
                </a:solidFill>
              </a:rPr>
              <a:t>API management policy</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354816" y="1723613"/>
            <a:ext cx="3789958" cy="1891770"/>
          </a:xfrm>
        </p:spPr>
        <p:txBody>
          <a:bodyPr tIns="90000"/>
          <a:lstStyle/>
          <a:p>
            <a:r>
              <a:rPr lang="en-US" sz="2000" dirty="0">
                <a:gradFill>
                  <a:gsLst>
                    <a:gs pos="2917">
                      <a:schemeClr val="tx1"/>
                    </a:gs>
                    <a:gs pos="30000">
                      <a:schemeClr val="tx1"/>
                    </a:gs>
                  </a:gsLst>
                  <a:lin ang="5400000" scaled="0"/>
                </a:gradFill>
                <a:latin typeface="+mj-lt"/>
              </a:rPr>
              <a:t>Control flow</a:t>
            </a:r>
            <a:endParaRPr lang="en-US" dirty="0"/>
          </a:p>
          <a:p>
            <a:pPr lvl="1"/>
            <a:r>
              <a:rPr lang="en-US" dirty="0"/>
              <a:t>Conditionally applied based on the evaluation result of the Boolean expression.</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51787" y="1723613"/>
            <a:ext cx="3789958" cy="1891770"/>
          </a:xfrm>
        </p:spPr>
        <p:txBody>
          <a:bodyPr tIns="90000"/>
          <a:lstStyle/>
          <a:p>
            <a:r>
              <a:rPr lang="en-US" sz="2000" dirty="0">
                <a:gradFill>
                  <a:gsLst>
                    <a:gs pos="2917">
                      <a:schemeClr val="tx1"/>
                    </a:gs>
                    <a:gs pos="30000">
                      <a:schemeClr val="tx1"/>
                    </a:gs>
                  </a:gsLst>
                  <a:lin ang="5400000" scaled="0"/>
                </a:gradFill>
                <a:latin typeface="+mj-lt"/>
              </a:rPr>
              <a:t>Forward request</a:t>
            </a:r>
            <a:endParaRPr lang="en-US" dirty="0"/>
          </a:p>
          <a:p>
            <a:pPr lvl="1"/>
            <a:r>
              <a:rPr lang="en-US" dirty="0"/>
              <a:t>Forward the request to the backend service.</a:t>
            </a:r>
          </a:p>
        </p:txBody>
      </p:sp>
      <p:sp>
        <p:nvSpPr>
          <p:cNvPr id="2" name="Text Placeholder 1">
            <a:extLst>
              <a:ext uri="{FF2B5EF4-FFF2-40B4-BE49-F238E27FC236}">
                <a16:creationId xmlns:a16="http://schemas.microsoft.com/office/drawing/2014/main" id="{0EA92DA2-96B0-4E41-80DC-E072500321CE}"/>
              </a:ext>
            </a:extLst>
          </p:cNvPr>
          <p:cNvSpPr>
            <a:spLocks noGrp="1"/>
          </p:cNvSpPr>
          <p:nvPr>
            <p:ph type="body" sz="quarter" idx="18"/>
          </p:nvPr>
        </p:nvSpPr>
        <p:spPr>
          <a:xfrm>
            <a:off x="8123001" y="1723613"/>
            <a:ext cx="3789958" cy="1891770"/>
          </a:xfrm>
        </p:spPr>
        <p:txBody>
          <a:bodyPr tIns="90000"/>
          <a:lstStyle/>
          <a:p>
            <a:r>
              <a:rPr lang="en-US" sz="2000" dirty="0">
                <a:gradFill>
                  <a:gsLst>
                    <a:gs pos="2917">
                      <a:schemeClr val="tx1"/>
                    </a:gs>
                    <a:gs pos="30000">
                      <a:schemeClr val="tx1"/>
                    </a:gs>
                  </a:gsLst>
                  <a:lin ang="5400000" scaled="0"/>
                </a:gradFill>
                <a:latin typeface="+mj-lt"/>
              </a:rPr>
              <a:t>Limit concurrency</a:t>
            </a:r>
            <a:endParaRPr lang="en-US" dirty="0"/>
          </a:p>
          <a:p>
            <a:pPr lvl="1"/>
            <a:r>
              <a:rPr lang="en-US" dirty="0"/>
              <a:t>Prevent policies from executing more than the specified number of requests at a time.</a:t>
            </a:r>
          </a:p>
        </p:txBody>
      </p:sp>
      <p:sp>
        <p:nvSpPr>
          <p:cNvPr id="3" name="Text Placeholder 2">
            <a:extLst>
              <a:ext uri="{FF2B5EF4-FFF2-40B4-BE49-F238E27FC236}">
                <a16:creationId xmlns:a16="http://schemas.microsoft.com/office/drawing/2014/main" id="{ECD5E4E6-E2D8-48B3-AEE7-EFC203101F71}"/>
              </a:ext>
            </a:extLst>
          </p:cNvPr>
          <p:cNvSpPr>
            <a:spLocks noGrp="1"/>
          </p:cNvSpPr>
          <p:nvPr>
            <p:ph type="body" sz="quarter" idx="19"/>
          </p:nvPr>
        </p:nvSpPr>
        <p:spPr>
          <a:xfrm>
            <a:off x="354816" y="3757044"/>
            <a:ext cx="3789958" cy="1904649"/>
          </a:xfrm>
        </p:spPr>
        <p:txBody>
          <a:bodyPr tIns="90000"/>
          <a:lstStyle/>
          <a:p>
            <a:r>
              <a:rPr lang="en-US" sz="2000" dirty="0">
                <a:gradFill>
                  <a:gsLst>
                    <a:gs pos="2917">
                      <a:schemeClr val="tx1"/>
                    </a:gs>
                    <a:gs pos="30000">
                      <a:schemeClr val="tx1"/>
                    </a:gs>
                  </a:gsLst>
                  <a:lin ang="5400000" scaled="0"/>
                </a:gradFill>
                <a:latin typeface="+mj-lt"/>
              </a:rPr>
              <a:t>Log to Event Hub</a:t>
            </a:r>
            <a:endParaRPr lang="en-US" dirty="0"/>
          </a:p>
          <a:p>
            <a:pPr lvl="1"/>
            <a:r>
              <a:rPr lang="en-US" dirty="0"/>
              <a:t>Send the message in the specified format to the event center defined by the Logger entity.</a:t>
            </a:r>
          </a:p>
        </p:txBody>
      </p:sp>
      <p:sp>
        <p:nvSpPr>
          <p:cNvPr id="4" name="Text Placeholder 3">
            <a:extLst>
              <a:ext uri="{FF2B5EF4-FFF2-40B4-BE49-F238E27FC236}">
                <a16:creationId xmlns:a16="http://schemas.microsoft.com/office/drawing/2014/main" id="{38119D03-B319-4C57-B663-D0046474E1C1}"/>
              </a:ext>
            </a:extLst>
          </p:cNvPr>
          <p:cNvSpPr>
            <a:spLocks noGrp="1"/>
          </p:cNvSpPr>
          <p:nvPr>
            <p:ph type="body" sz="quarter" idx="20"/>
          </p:nvPr>
        </p:nvSpPr>
        <p:spPr>
          <a:xfrm>
            <a:off x="4251787" y="3757044"/>
            <a:ext cx="3789958" cy="1904649"/>
          </a:xfrm>
        </p:spPr>
        <p:txBody>
          <a:bodyPr tIns="90000"/>
          <a:lstStyle/>
          <a:p>
            <a:r>
              <a:rPr lang="en-US" sz="2000" b="0" i="0" dirty="0">
                <a:solidFill>
                  <a:srgbClr val="171717"/>
                </a:solidFill>
                <a:effectLst/>
                <a:latin typeface="+mj-lt"/>
              </a:rPr>
              <a:t>Mock response</a:t>
            </a:r>
            <a:endParaRPr lang="en-US" dirty="0"/>
          </a:p>
          <a:p>
            <a:pPr lvl="1"/>
            <a:r>
              <a:rPr lang="en-US" dirty="0"/>
              <a:t>The pipeline execution is aborted and the simulated response is returned directly to the caller.</a:t>
            </a:r>
          </a:p>
        </p:txBody>
      </p:sp>
      <p:sp>
        <p:nvSpPr>
          <p:cNvPr id="5" name="Text Placeholder 4">
            <a:extLst>
              <a:ext uri="{FF2B5EF4-FFF2-40B4-BE49-F238E27FC236}">
                <a16:creationId xmlns:a16="http://schemas.microsoft.com/office/drawing/2014/main" id="{E4103EE6-7408-4E31-8E85-CBF83844F975}"/>
              </a:ext>
            </a:extLst>
          </p:cNvPr>
          <p:cNvSpPr>
            <a:spLocks noGrp="1"/>
          </p:cNvSpPr>
          <p:nvPr>
            <p:ph type="body" sz="quarter" idx="21"/>
          </p:nvPr>
        </p:nvSpPr>
        <p:spPr>
          <a:xfrm>
            <a:off x="8123001" y="3757044"/>
            <a:ext cx="3789958" cy="1904649"/>
          </a:xfrm>
        </p:spPr>
        <p:txBody>
          <a:bodyPr tIns="90000"/>
          <a:lstStyle/>
          <a:p>
            <a:r>
              <a:rPr lang="en-US" sz="2000" dirty="0">
                <a:gradFill>
                  <a:gsLst>
                    <a:gs pos="2917">
                      <a:schemeClr val="tx1"/>
                    </a:gs>
                    <a:gs pos="30000">
                      <a:schemeClr val="tx1"/>
                    </a:gs>
                  </a:gsLst>
                  <a:lin ang="5400000" scaled="0"/>
                </a:gradFill>
                <a:latin typeface="+mj-lt"/>
              </a:rPr>
              <a:t>Retry</a:t>
            </a:r>
            <a:endParaRPr lang="en-US" dirty="0"/>
          </a:p>
          <a:p>
            <a:pPr lvl="1"/>
            <a:r>
              <a:rPr lang="en-US" dirty="0"/>
              <a:t>Retry the execution of the contained policy statement until the condition is met.</a:t>
            </a:r>
          </a:p>
        </p:txBody>
      </p:sp>
      <p:grpSp>
        <p:nvGrpSpPr>
          <p:cNvPr id="40" name="Group 39" descr="Icon of three dots and outward pointing chevrons on left and right">
            <a:extLst>
              <a:ext uri="{FF2B5EF4-FFF2-40B4-BE49-F238E27FC236}">
                <a16:creationId xmlns:a16="http://schemas.microsoft.com/office/drawing/2014/main" id="{F9937466-437A-4691-A068-9C9A27CBE480}"/>
              </a:ext>
            </a:extLst>
          </p:cNvPr>
          <p:cNvGrpSpPr/>
          <p:nvPr/>
        </p:nvGrpSpPr>
        <p:grpSpPr>
          <a:xfrm>
            <a:off x="3380063" y="2903138"/>
            <a:ext cx="702132" cy="702232"/>
            <a:chOff x="3088645" y="5729498"/>
            <a:chExt cx="648328" cy="648420"/>
          </a:xfrm>
        </p:grpSpPr>
        <p:grpSp>
          <p:nvGrpSpPr>
            <p:cNvPr id="41" name="Group 40">
              <a:extLst>
                <a:ext uri="{FF2B5EF4-FFF2-40B4-BE49-F238E27FC236}">
                  <a16:creationId xmlns:a16="http://schemas.microsoft.com/office/drawing/2014/main" id="{91B899D2-2987-40D2-B664-797682391F2F}"/>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3" name="Freeform 5">
                <a:extLst>
                  <a:ext uri="{FF2B5EF4-FFF2-40B4-BE49-F238E27FC236}">
                    <a16:creationId xmlns:a16="http://schemas.microsoft.com/office/drawing/2014/main" id="{7BA3A87C-5895-4911-B1B8-C37CC250C8E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C40EC44-BF61-4138-B5D2-BFEA8531F8A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dots and outward pointing chevrons on left and right">
              <a:extLst>
                <a:ext uri="{FF2B5EF4-FFF2-40B4-BE49-F238E27FC236}">
                  <a16:creationId xmlns:a16="http://schemas.microsoft.com/office/drawing/2014/main" id="{277175F5-D462-4DAB-81DE-CAD5E94A7A1E}"/>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45" name="Group 44" descr="Icon of three dots and outward pointing chevrons on left and right">
            <a:extLst>
              <a:ext uri="{FF2B5EF4-FFF2-40B4-BE49-F238E27FC236}">
                <a16:creationId xmlns:a16="http://schemas.microsoft.com/office/drawing/2014/main" id="{7838A3B3-1D36-418C-97B4-701FA16559AD}"/>
              </a:ext>
            </a:extLst>
          </p:cNvPr>
          <p:cNvGrpSpPr/>
          <p:nvPr/>
        </p:nvGrpSpPr>
        <p:grpSpPr>
          <a:xfrm>
            <a:off x="7324272" y="2890259"/>
            <a:ext cx="702132" cy="702232"/>
            <a:chOff x="3088645" y="5729498"/>
            <a:chExt cx="648328" cy="648420"/>
          </a:xfrm>
        </p:grpSpPr>
        <p:grpSp>
          <p:nvGrpSpPr>
            <p:cNvPr id="46" name="Group 45">
              <a:extLst>
                <a:ext uri="{FF2B5EF4-FFF2-40B4-BE49-F238E27FC236}">
                  <a16:creationId xmlns:a16="http://schemas.microsoft.com/office/drawing/2014/main" id="{1E710883-B3B0-4987-9A4C-29A07E59C5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8" name="Freeform 5">
                <a:extLst>
                  <a:ext uri="{FF2B5EF4-FFF2-40B4-BE49-F238E27FC236}">
                    <a16:creationId xmlns:a16="http://schemas.microsoft.com/office/drawing/2014/main" id="{4EF09CE7-A8C8-404B-956C-9C310FA02A5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15918E9E-9C7B-49C9-9806-FC5C66DADF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dots and outward pointing chevrons on left and right">
              <a:extLst>
                <a:ext uri="{FF2B5EF4-FFF2-40B4-BE49-F238E27FC236}">
                  <a16:creationId xmlns:a16="http://schemas.microsoft.com/office/drawing/2014/main" id="{6C35F894-6731-4CCF-9A64-15AB7572C5A2}"/>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0" name="Group 49" descr="Icon of three dots and outward pointing chevrons on left and right">
            <a:extLst>
              <a:ext uri="{FF2B5EF4-FFF2-40B4-BE49-F238E27FC236}">
                <a16:creationId xmlns:a16="http://schemas.microsoft.com/office/drawing/2014/main" id="{325D9656-8046-495D-8AFB-F10C69D5E2D7}"/>
              </a:ext>
            </a:extLst>
          </p:cNvPr>
          <p:cNvGrpSpPr/>
          <p:nvPr/>
        </p:nvGrpSpPr>
        <p:grpSpPr>
          <a:xfrm>
            <a:off x="11145709" y="2890259"/>
            <a:ext cx="702132" cy="702232"/>
            <a:chOff x="3088645" y="5729498"/>
            <a:chExt cx="648328" cy="648420"/>
          </a:xfrm>
        </p:grpSpPr>
        <p:grpSp>
          <p:nvGrpSpPr>
            <p:cNvPr id="51" name="Group 50">
              <a:extLst>
                <a:ext uri="{FF2B5EF4-FFF2-40B4-BE49-F238E27FC236}">
                  <a16:creationId xmlns:a16="http://schemas.microsoft.com/office/drawing/2014/main" id="{5394824F-1568-42B1-99B7-6FFB2AF9A22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3" name="Freeform 5">
                <a:extLst>
                  <a:ext uri="{FF2B5EF4-FFF2-40B4-BE49-F238E27FC236}">
                    <a16:creationId xmlns:a16="http://schemas.microsoft.com/office/drawing/2014/main" id="{EDBDCB55-305C-42AE-9E88-A828DA78B80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4B135332-6232-4B52-9679-38D2272164C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dots and outward pointing chevrons on left and right">
              <a:extLst>
                <a:ext uri="{FF2B5EF4-FFF2-40B4-BE49-F238E27FC236}">
                  <a16:creationId xmlns:a16="http://schemas.microsoft.com/office/drawing/2014/main" id="{BB576B62-AA03-411E-A123-6575917387CA}"/>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5" name="Group 54" descr="Icon of three dots and outward pointing chevrons on left and right">
            <a:extLst>
              <a:ext uri="{FF2B5EF4-FFF2-40B4-BE49-F238E27FC236}">
                <a16:creationId xmlns:a16="http://schemas.microsoft.com/office/drawing/2014/main" id="{D83ACCD8-FA7B-474C-890F-F5B08924C42C}"/>
              </a:ext>
            </a:extLst>
          </p:cNvPr>
          <p:cNvGrpSpPr/>
          <p:nvPr/>
        </p:nvGrpSpPr>
        <p:grpSpPr>
          <a:xfrm>
            <a:off x="3380063" y="4932295"/>
            <a:ext cx="702132" cy="702232"/>
            <a:chOff x="3088645" y="5729498"/>
            <a:chExt cx="648328" cy="648420"/>
          </a:xfrm>
        </p:grpSpPr>
        <p:grpSp>
          <p:nvGrpSpPr>
            <p:cNvPr id="56" name="Group 55">
              <a:extLst>
                <a:ext uri="{FF2B5EF4-FFF2-40B4-BE49-F238E27FC236}">
                  <a16:creationId xmlns:a16="http://schemas.microsoft.com/office/drawing/2014/main" id="{7A802D15-9894-4D81-88DA-D6220AE15F3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8" name="Freeform 5">
                <a:extLst>
                  <a:ext uri="{FF2B5EF4-FFF2-40B4-BE49-F238E27FC236}">
                    <a16:creationId xmlns:a16="http://schemas.microsoft.com/office/drawing/2014/main" id="{A7D8429A-3160-4E0F-847E-B111A9A83DC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9" name="Freeform 6">
                <a:extLst>
                  <a:ext uri="{FF2B5EF4-FFF2-40B4-BE49-F238E27FC236}">
                    <a16:creationId xmlns:a16="http://schemas.microsoft.com/office/drawing/2014/main" id="{6FABD0C6-AB93-4F88-ABFF-BEFEFC63B76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7" name="Picture 56" descr="Icon of three dots and outward pointing chevrons on left and right">
              <a:extLst>
                <a:ext uri="{FF2B5EF4-FFF2-40B4-BE49-F238E27FC236}">
                  <a16:creationId xmlns:a16="http://schemas.microsoft.com/office/drawing/2014/main" id="{BCB9CDE7-6161-4371-9341-0E13CAE7F81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0" name="Group 59" descr="Icon of three dots and outward pointing chevrons on left and right">
            <a:extLst>
              <a:ext uri="{FF2B5EF4-FFF2-40B4-BE49-F238E27FC236}">
                <a16:creationId xmlns:a16="http://schemas.microsoft.com/office/drawing/2014/main" id="{D28A5D72-A757-490E-96E9-F1563498F9C0}"/>
              </a:ext>
            </a:extLst>
          </p:cNvPr>
          <p:cNvGrpSpPr/>
          <p:nvPr/>
        </p:nvGrpSpPr>
        <p:grpSpPr>
          <a:xfrm>
            <a:off x="7324272" y="4932295"/>
            <a:ext cx="702132" cy="702232"/>
            <a:chOff x="3088645" y="5729498"/>
            <a:chExt cx="648328" cy="648420"/>
          </a:xfrm>
        </p:grpSpPr>
        <p:grpSp>
          <p:nvGrpSpPr>
            <p:cNvPr id="61" name="Group 60">
              <a:extLst>
                <a:ext uri="{FF2B5EF4-FFF2-40B4-BE49-F238E27FC236}">
                  <a16:creationId xmlns:a16="http://schemas.microsoft.com/office/drawing/2014/main" id="{81370742-862F-40D9-8B6F-04C4E6276B5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3" name="Freeform 5">
                <a:extLst>
                  <a:ext uri="{FF2B5EF4-FFF2-40B4-BE49-F238E27FC236}">
                    <a16:creationId xmlns:a16="http://schemas.microsoft.com/office/drawing/2014/main" id="{19BF42AF-2402-404D-9F95-60D732027B8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CBE8580E-46A8-4F03-BE49-3A9FFDA6603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2" name="Picture 61" descr="Icon of three dots and outward pointing chevrons on left and right">
              <a:extLst>
                <a:ext uri="{FF2B5EF4-FFF2-40B4-BE49-F238E27FC236}">
                  <a16:creationId xmlns:a16="http://schemas.microsoft.com/office/drawing/2014/main" id="{BE7408D8-F903-4EC6-899B-15E240AF223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5" name="Group 64" descr="Icon of three dots and outward pointing chevrons on left and right">
            <a:extLst>
              <a:ext uri="{FF2B5EF4-FFF2-40B4-BE49-F238E27FC236}">
                <a16:creationId xmlns:a16="http://schemas.microsoft.com/office/drawing/2014/main" id="{808E42C2-EECD-4555-A798-2C26FB6D2D0E}"/>
              </a:ext>
            </a:extLst>
          </p:cNvPr>
          <p:cNvGrpSpPr/>
          <p:nvPr/>
        </p:nvGrpSpPr>
        <p:grpSpPr>
          <a:xfrm>
            <a:off x="11145709" y="4933704"/>
            <a:ext cx="702132" cy="702232"/>
            <a:chOff x="3088645" y="5729498"/>
            <a:chExt cx="648328" cy="648420"/>
          </a:xfrm>
        </p:grpSpPr>
        <p:grpSp>
          <p:nvGrpSpPr>
            <p:cNvPr id="66" name="Group 65">
              <a:extLst>
                <a:ext uri="{FF2B5EF4-FFF2-40B4-BE49-F238E27FC236}">
                  <a16:creationId xmlns:a16="http://schemas.microsoft.com/office/drawing/2014/main" id="{C78EA313-ADFB-4A3F-B405-C93E860EE54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8" name="Freeform 5">
                <a:extLst>
                  <a:ext uri="{FF2B5EF4-FFF2-40B4-BE49-F238E27FC236}">
                    <a16:creationId xmlns:a16="http://schemas.microsoft.com/office/drawing/2014/main" id="{BF42C4DC-D698-45C6-BC51-A8E7284E8EE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9" name="Freeform 6">
                <a:extLst>
                  <a:ext uri="{FF2B5EF4-FFF2-40B4-BE49-F238E27FC236}">
                    <a16:creationId xmlns:a16="http://schemas.microsoft.com/office/drawing/2014/main" id="{B6423260-0E97-4CB9-8E06-C3EEFAE07DC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7" name="Picture 66" descr="Icon of three dots and outward pointing chevrons on left and right">
              <a:extLst>
                <a:ext uri="{FF2B5EF4-FFF2-40B4-BE49-F238E27FC236}">
                  <a16:creationId xmlns:a16="http://schemas.microsoft.com/office/drawing/2014/main" id="{B7D26CEA-F7EC-4361-A4B4-90B27129D330}"/>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805205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Summary and knowledge check</a:t>
            </a:r>
          </a:p>
        </p:txBody>
      </p:sp>
      <p:sp>
        <p:nvSpPr>
          <p:cNvPr id="3" name="Text Placeholder 2">
            <a:extLst>
              <a:ext uri="{FF2B5EF4-FFF2-40B4-BE49-F238E27FC236}">
                <a16:creationId xmlns:a16="http://schemas.microsoft.com/office/drawing/2014/main" id="{B5E86CAF-F0B7-44C1-A421-3E54D37DDC2D}"/>
              </a:ext>
            </a:extLst>
          </p:cNvPr>
          <p:cNvSpPr>
            <a:spLocks noGrp="1"/>
          </p:cNvSpPr>
          <p:nvPr>
            <p:ph type="body" sz="quarter" idx="13"/>
          </p:nvPr>
        </p:nvSpPr>
        <p:spPr>
          <a:xfrm>
            <a:off x="418466" y="1456897"/>
            <a:ext cx="5394960" cy="2763834"/>
          </a:xfrm>
        </p:spPr>
        <p:txBody>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 this lesson, you learned how to:</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Describe the components, and their function, of the API Management service.</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Explain how API gateways can help manage calls to your APIs.</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Secure access to APIs by using subscriptions and certificates.</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 backend API.</a:t>
            </a:r>
          </a:p>
        </p:txBody>
      </p:sp>
      <p:pic>
        <p:nvPicPr>
          <p:cNvPr id="5" name="Picture 4">
            <a:extLst>
              <a:ext uri="{FF2B5EF4-FFF2-40B4-BE49-F238E27FC236}">
                <a16:creationId xmlns:a16="http://schemas.microsoft.com/office/drawing/2014/main" id="{728C9193-99DF-462B-AE9D-62E31DA6B1F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1597" y="1715350"/>
            <a:ext cx="1494645" cy="2173707"/>
          </a:xfrm>
          <a:prstGeom prst="rect">
            <a:avLst/>
          </a:prstGeom>
        </p:spPr>
      </p:pic>
    </p:spTree>
    <p:extLst>
      <p:ext uri="{BB962C8B-B14F-4D97-AF65-F5344CB8AC3E}">
        <p14:creationId xmlns:p14="http://schemas.microsoft.com/office/powerpoint/2010/main" val="263180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7A37852-3E5D-476A-9754-5D207DB20DA0}"/>
              </a:ext>
            </a:extLst>
          </p:cNvPr>
          <p:cNvSpPr>
            <a:spLocks noGrp="1"/>
          </p:cNvSpPr>
          <p:nvPr>
            <p:ph type="title"/>
          </p:nvPr>
        </p:nvSpPr>
        <p:spPr/>
        <p:txBody>
          <a:bodyPr/>
          <a:lstStyle/>
          <a:p>
            <a:r>
              <a:rPr lang="en-US" dirty="0"/>
              <a:t>Group discussion questions</a:t>
            </a:r>
          </a:p>
        </p:txBody>
      </p:sp>
      <p:sp>
        <p:nvSpPr>
          <p:cNvPr id="17" name="Text Placeholder 16">
            <a:extLst>
              <a:ext uri="{FF2B5EF4-FFF2-40B4-BE49-F238E27FC236}">
                <a16:creationId xmlns:a16="http://schemas.microsoft.com/office/drawing/2014/main" id="{12BD6222-9B15-44D1-A8B5-8BE81D694D6D}"/>
              </a:ext>
            </a:extLst>
          </p:cNvPr>
          <p:cNvSpPr>
            <a:spLocks noGrp="1"/>
          </p:cNvSpPr>
          <p:nvPr>
            <p:ph type="body" sz="quarter" idx="11"/>
          </p:nvPr>
        </p:nvSpPr>
        <p:spPr/>
        <p:txBody>
          <a:bodyPr/>
          <a:lstStyle/>
          <a:p>
            <a:r>
              <a:rPr lang="en-US" dirty="0"/>
              <a:t>The security team of Contoso Inc noticed a particular IP Address is firing thousands of the requests against your API. What would do?</a:t>
            </a:r>
          </a:p>
        </p:txBody>
      </p:sp>
      <p:sp>
        <p:nvSpPr>
          <p:cNvPr id="18" name="Text Placeholder 17">
            <a:extLst>
              <a:ext uri="{FF2B5EF4-FFF2-40B4-BE49-F238E27FC236}">
                <a16:creationId xmlns:a16="http://schemas.microsoft.com/office/drawing/2014/main" id="{B6E258F1-C3AB-4134-97B8-E481A1BB7434}"/>
              </a:ext>
            </a:extLst>
          </p:cNvPr>
          <p:cNvSpPr>
            <a:spLocks noGrp="1"/>
          </p:cNvSpPr>
          <p:nvPr>
            <p:ph type="body" sz="quarter" idx="15"/>
          </p:nvPr>
        </p:nvSpPr>
        <p:spPr/>
        <p:txBody>
          <a:bodyPr/>
          <a:lstStyle/>
          <a:p>
            <a:r>
              <a:rPr lang="en-US" dirty="0"/>
              <a:t>You've setup API Management and a 3rd party partner is receiving 401 when calling your API. What can be the issue?</a:t>
            </a:r>
          </a:p>
        </p:txBody>
      </p:sp>
      <p:sp>
        <p:nvSpPr>
          <p:cNvPr id="19" name="Text Placeholder 18">
            <a:extLst>
              <a:ext uri="{FF2B5EF4-FFF2-40B4-BE49-F238E27FC236}">
                <a16:creationId xmlns:a16="http://schemas.microsoft.com/office/drawing/2014/main" id="{9E6624FB-9445-403D-A87E-100F6B30EB05}"/>
              </a:ext>
            </a:extLst>
          </p:cNvPr>
          <p:cNvSpPr>
            <a:spLocks noGrp="1"/>
          </p:cNvSpPr>
          <p:nvPr>
            <p:ph type="body" sz="quarter" idx="17"/>
          </p:nvPr>
        </p:nvSpPr>
        <p:spPr/>
        <p:txBody>
          <a:bodyPr/>
          <a:lstStyle/>
          <a:p>
            <a:r>
              <a:rPr lang="en-US" dirty="0"/>
              <a:t>Contoso Inc is hosting APIs on App Service for 3rd party integration. What can you do to increase the security?</a:t>
            </a:r>
          </a:p>
        </p:txBody>
      </p:sp>
      <p:grpSp>
        <p:nvGrpSpPr>
          <p:cNvPr id="20" name="Group 19">
            <a:extLst>
              <a:ext uri="{FF2B5EF4-FFF2-40B4-BE49-F238E27FC236}">
                <a16:creationId xmlns:a16="http://schemas.microsoft.com/office/drawing/2014/main" id="{A086C9EB-DE29-44B9-92BA-28D6DED7FB2F}"/>
              </a:ext>
              <a:ext uri="{C183D7F6-B498-43B3-948B-1728B52AA6E4}">
                <adec:decorative xmlns:adec="http://schemas.microsoft.com/office/drawing/2017/decorative" val="1"/>
              </a:ext>
            </a:extLst>
          </p:cNvPr>
          <p:cNvGrpSpPr/>
          <p:nvPr/>
        </p:nvGrpSpPr>
        <p:grpSpPr>
          <a:xfrm>
            <a:off x="418643" y="1525653"/>
            <a:ext cx="657589" cy="657683"/>
            <a:chOff x="418643" y="4623409"/>
            <a:chExt cx="717140" cy="717242"/>
          </a:xfrm>
        </p:grpSpPr>
        <p:grpSp>
          <p:nvGrpSpPr>
            <p:cNvPr id="21" name="Group 20">
              <a:extLst>
                <a:ext uri="{FF2B5EF4-FFF2-40B4-BE49-F238E27FC236}">
                  <a16:creationId xmlns:a16="http://schemas.microsoft.com/office/drawing/2014/main" id="{7BB38924-346B-4DF1-868E-A50D57850857}"/>
                </a:ext>
                <a:ext uri="{C183D7F6-B498-43B3-948B-1728B52AA6E4}">
                  <adec:decorative xmlns:adec="http://schemas.microsoft.com/office/drawing/2017/decorative" val="1"/>
                </a:ext>
              </a:extLst>
            </p:cNvPr>
            <p:cNvGrpSpPr/>
            <p:nvPr/>
          </p:nvGrpSpPr>
          <p:grpSpPr>
            <a:xfrm>
              <a:off x="418643" y="4623409"/>
              <a:ext cx="717140" cy="717242"/>
              <a:chOff x="7962901" y="3032919"/>
              <a:chExt cx="981074" cy="981076"/>
            </a:xfrm>
          </p:grpSpPr>
          <p:sp>
            <p:nvSpPr>
              <p:cNvPr id="23" name="Freeform 5">
                <a:extLst>
                  <a:ext uri="{FF2B5EF4-FFF2-40B4-BE49-F238E27FC236}">
                    <a16:creationId xmlns:a16="http://schemas.microsoft.com/office/drawing/2014/main" id="{9471B15A-7C3F-41EE-A7CD-51BF86FF862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AF9A658F-BBA8-460D-8726-B030039B3B5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2" name="Picture 21" descr="Icon of a bulb">
              <a:extLst>
                <a:ext uri="{FF2B5EF4-FFF2-40B4-BE49-F238E27FC236}">
                  <a16:creationId xmlns:a16="http://schemas.microsoft.com/office/drawing/2014/main" id="{7E65FF85-017D-4839-88E9-1225862F7508}"/>
                </a:ext>
              </a:extLst>
            </p:cNvPr>
            <p:cNvPicPr>
              <a:picLocks noChangeAspect="1"/>
            </p:cNvPicPr>
            <p:nvPr/>
          </p:nvPicPr>
          <p:blipFill>
            <a:blip r:embed="rId3"/>
            <a:stretch>
              <a:fillRect/>
            </a:stretch>
          </p:blipFill>
          <p:spPr>
            <a:xfrm>
              <a:off x="619369" y="4762500"/>
              <a:ext cx="315688" cy="439060"/>
            </a:xfrm>
            <a:prstGeom prst="rect">
              <a:avLst/>
            </a:prstGeom>
          </p:spPr>
        </p:pic>
      </p:grpSp>
      <p:grpSp>
        <p:nvGrpSpPr>
          <p:cNvPr id="25" name="Group 24">
            <a:extLst>
              <a:ext uri="{FF2B5EF4-FFF2-40B4-BE49-F238E27FC236}">
                <a16:creationId xmlns:a16="http://schemas.microsoft.com/office/drawing/2014/main" id="{DFB2480C-209A-4A19-BFE9-4B9C637CB0B5}"/>
              </a:ext>
              <a:ext uri="{C183D7F6-B498-43B3-948B-1728B52AA6E4}">
                <adec:decorative xmlns:adec="http://schemas.microsoft.com/office/drawing/2017/decorative" val="1"/>
              </a:ext>
            </a:extLst>
          </p:cNvPr>
          <p:cNvGrpSpPr/>
          <p:nvPr/>
        </p:nvGrpSpPr>
        <p:grpSpPr>
          <a:xfrm>
            <a:off x="418643" y="2575599"/>
            <a:ext cx="657589" cy="657683"/>
            <a:chOff x="418643" y="4842674"/>
            <a:chExt cx="717140" cy="717242"/>
          </a:xfrm>
        </p:grpSpPr>
        <p:grpSp>
          <p:nvGrpSpPr>
            <p:cNvPr id="26" name="Group 25">
              <a:extLst>
                <a:ext uri="{FF2B5EF4-FFF2-40B4-BE49-F238E27FC236}">
                  <a16:creationId xmlns:a16="http://schemas.microsoft.com/office/drawing/2014/main" id="{3F677DD1-EC2F-4ECE-9993-456168AB6C6D}"/>
                </a:ext>
                <a:ext uri="{C183D7F6-B498-43B3-948B-1728B52AA6E4}">
                  <adec:decorative xmlns:adec="http://schemas.microsoft.com/office/drawing/2017/decorative" val="1"/>
                </a:ext>
              </a:extLst>
            </p:cNvPr>
            <p:cNvGrpSpPr/>
            <p:nvPr/>
          </p:nvGrpSpPr>
          <p:grpSpPr>
            <a:xfrm>
              <a:off x="418643" y="4842674"/>
              <a:ext cx="717140" cy="717242"/>
              <a:chOff x="7962901" y="3032919"/>
              <a:chExt cx="981074" cy="981076"/>
            </a:xfrm>
          </p:grpSpPr>
          <p:sp>
            <p:nvSpPr>
              <p:cNvPr id="28" name="Freeform 5">
                <a:extLst>
                  <a:ext uri="{FF2B5EF4-FFF2-40B4-BE49-F238E27FC236}">
                    <a16:creationId xmlns:a16="http://schemas.microsoft.com/office/drawing/2014/main" id="{4EC25961-0644-4370-9444-2C5AA83B085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9" name="Freeform 6">
                <a:extLst>
                  <a:ext uri="{FF2B5EF4-FFF2-40B4-BE49-F238E27FC236}">
                    <a16:creationId xmlns:a16="http://schemas.microsoft.com/office/drawing/2014/main" id="{C8DEF24E-7F54-434E-A2C8-778C9A76F52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7" name="Picture 26" descr="Icon of coding brackets">
              <a:extLst>
                <a:ext uri="{FF2B5EF4-FFF2-40B4-BE49-F238E27FC236}">
                  <a16:creationId xmlns:a16="http://schemas.microsoft.com/office/drawing/2014/main" id="{D94CED3E-013D-4F26-BF4A-00929AA8B0BA}"/>
                </a:ext>
              </a:extLst>
            </p:cNvPr>
            <p:cNvPicPr>
              <a:picLocks noChangeAspect="1"/>
            </p:cNvPicPr>
            <p:nvPr/>
          </p:nvPicPr>
          <p:blipFill>
            <a:blip r:embed="rId4"/>
            <a:stretch>
              <a:fillRect/>
            </a:stretch>
          </p:blipFill>
          <p:spPr>
            <a:xfrm>
              <a:off x="568446" y="4992528"/>
              <a:ext cx="417534" cy="417534"/>
            </a:xfrm>
            <a:prstGeom prst="rect">
              <a:avLst/>
            </a:prstGeom>
          </p:spPr>
        </p:pic>
      </p:grpSp>
      <p:grpSp>
        <p:nvGrpSpPr>
          <p:cNvPr id="30" name="Group 29">
            <a:extLst>
              <a:ext uri="{FF2B5EF4-FFF2-40B4-BE49-F238E27FC236}">
                <a16:creationId xmlns:a16="http://schemas.microsoft.com/office/drawing/2014/main" id="{4729668C-AD27-474C-BBB8-62D7EA564F6E}"/>
              </a:ext>
              <a:ext uri="{C183D7F6-B498-43B3-948B-1728B52AA6E4}">
                <adec:decorative xmlns:adec="http://schemas.microsoft.com/office/drawing/2017/decorative" val="1"/>
              </a:ext>
            </a:extLst>
          </p:cNvPr>
          <p:cNvGrpSpPr/>
          <p:nvPr/>
        </p:nvGrpSpPr>
        <p:grpSpPr>
          <a:xfrm>
            <a:off x="418644" y="3740856"/>
            <a:ext cx="657589" cy="657683"/>
            <a:chOff x="418644" y="4872395"/>
            <a:chExt cx="657589" cy="657683"/>
          </a:xfrm>
        </p:grpSpPr>
        <p:grpSp>
          <p:nvGrpSpPr>
            <p:cNvPr id="31" name="Group 30">
              <a:extLst>
                <a:ext uri="{FF2B5EF4-FFF2-40B4-BE49-F238E27FC236}">
                  <a16:creationId xmlns:a16="http://schemas.microsoft.com/office/drawing/2014/main" id="{77B09C3B-1E39-4FEE-8188-5A236C76227F}"/>
                </a:ext>
                <a:ext uri="{C183D7F6-B498-43B3-948B-1728B52AA6E4}">
                  <adec:decorative xmlns:adec="http://schemas.microsoft.com/office/drawing/2017/decorative" val="1"/>
                </a:ext>
              </a:extLst>
            </p:cNvPr>
            <p:cNvGrpSpPr/>
            <p:nvPr/>
          </p:nvGrpSpPr>
          <p:grpSpPr>
            <a:xfrm>
              <a:off x="418644" y="4872395"/>
              <a:ext cx="657589" cy="657683"/>
              <a:chOff x="7962901" y="3032919"/>
              <a:chExt cx="981074" cy="981076"/>
            </a:xfrm>
          </p:grpSpPr>
          <p:sp>
            <p:nvSpPr>
              <p:cNvPr id="33" name="Freeform 5">
                <a:extLst>
                  <a:ext uri="{FF2B5EF4-FFF2-40B4-BE49-F238E27FC236}">
                    <a16:creationId xmlns:a16="http://schemas.microsoft.com/office/drawing/2014/main" id="{450B065B-DC94-44F5-BBC1-EE5A5846235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6A14E0CD-651A-4A3F-85B0-9EBB015D5ED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a screen with a square enclosed by outward pointing chevrons on left and right">
              <a:extLst>
                <a:ext uri="{FF2B5EF4-FFF2-40B4-BE49-F238E27FC236}">
                  <a16:creationId xmlns:a16="http://schemas.microsoft.com/office/drawing/2014/main" id="{4DAAAFA0-7FB5-4427-B4E7-42745C765392}"/>
                </a:ext>
              </a:extLst>
            </p:cNvPr>
            <p:cNvPicPr>
              <a:picLocks noChangeAspect="1"/>
            </p:cNvPicPr>
            <p:nvPr/>
          </p:nvPicPr>
          <p:blipFill>
            <a:blip r:embed="rId5"/>
            <a:stretch>
              <a:fillRect/>
            </a:stretch>
          </p:blipFill>
          <p:spPr>
            <a:xfrm>
              <a:off x="558289" y="5059297"/>
              <a:ext cx="378298" cy="283878"/>
            </a:xfrm>
            <a:prstGeom prst="rect">
              <a:avLst/>
            </a:prstGeom>
          </p:spPr>
        </p:pic>
      </p:grpSp>
    </p:spTree>
    <p:extLst>
      <p:ext uri="{BB962C8B-B14F-4D97-AF65-F5344CB8AC3E}">
        <p14:creationId xmlns:p14="http://schemas.microsoft.com/office/powerpoint/2010/main" val="304795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abtitle">
            <a:extLst>
              <a:ext uri="{FF2B5EF4-FFF2-40B4-BE49-F238E27FC236}">
                <a16:creationId xmlns:a16="http://schemas.microsoft.com/office/drawing/2014/main" id="{55059DC2-20FC-4CB1-A57D-08DF2575E74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08: Create a multi-tier solution by using Azure services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Tree>
    <p:extLst>
      <p:ext uri="{BB962C8B-B14F-4D97-AF65-F5344CB8AC3E}">
        <p14:creationId xmlns:p14="http://schemas.microsoft.com/office/powerpoint/2010/main" val="3268415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Lesson 1: Explore </a:t>
            </a:r>
            <a:r>
              <a:rPr lang="en-US" dirty="0"/>
              <a:t>API Management</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CBBE0D-EB69-4E0B-9319-004987B64444}"/>
              </a:ext>
            </a:extLst>
          </p:cNvPr>
          <p:cNvSpPr txBox="1">
            <a:spLocks/>
          </p:cNvSpPr>
          <p:nvPr/>
        </p:nvSpPr>
        <p:spPr>
          <a:xfrm>
            <a:off x="418643" y="1456897"/>
            <a:ext cx="11340811" cy="256883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t>After completing this module, you'll be able to:</a:t>
            </a:r>
          </a:p>
          <a:p>
            <a:endParaRPr lang="en-US" dirty="0"/>
          </a:p>
          <a:p>
            <a:pPr marL="342900" lvl="1" indent="-342900">
              <a:buFont typeface="Arial" panose="020B0604020202020204" pitchFamily="34" charset="0"/>
              <a:buChar char="•"/>
            </a:pPr>
            <a:r>
              <a:rPr lang="en-US" dirty="0"/>
              <a:t>Describe the components, and their function, of the API Management service.</a:t>
            </a:r>
          </a:p>
          <a:p>
            <a:pPr marL="342900" lvl="1" indent="-342900">
              <a:buFont typeface="Arial" panose="020B0604020202020204" pitchFamily="34" charset="0"/>
              <a:buChar char="•"/>
            </a:pPr>
            <a:r>
              <a:rPr lang="en-US" dirty="0"/>
              <a:t>Explain how API gateways can help manage calls to your APIs.</a:t>
            </a:r>
          </a:p>
          <a:p>
            <a:pPr marL="342900" lvl="1" indent="-342900">
              <a:buFont typeface="Arial" panose="020B0604020202020204" pitchFamily="34" charset="0"/>
              <a:buChar char="•"/>
            </a:pPr>
            <a:r>
              <a:rPr lang="en-US" dirty="0"/>
              <a:t>Secure access to APIs by using subscriptions and certificates.</a:t>
            </a:r>
          </a:p>
          <a:p>
            <a:pPr marL="342900" lvl="1" indent="-342900">
              <a:buFont typeface="Arial" panose="020B0604020202020204" pitchFamily="34" charset="0"/>
              <a:buChar char="•"/>
            </a:pPr>
            <a:r>
              <a:rPr lang="en-US" dirty="0"/>
              <a:t>Create a backend API.</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dirty="0">
                <a:solidFill>
                  <a:srgbClr val="171717"/>
                </a:solidFill>
                <a:effectLst/>
                <a:latin typeface="Segoe UI Semibold (Headings)"/>
              </a:rPr>
              <a:t>Discover the API Management service (</a:t>
            </a:r>
            <a:r>
              <a:rPr lang="en-US" dirty="0">
                <a:solidFill>
                  <a:srgbClr val="171717"/>
                </a:solidFill>
                <a:latin typeface="Segoe UI Semibold (Headings)"/>
              </a:rPr>
              <a:t>1 / 2</a:t>
            </a:r>
            <a:r>
              <a:rPr lang="en-US" i="0" dirty="0">
                <a:solidFill>
                  <a:srgbClr val="171717"/>
                </a:solidFill>
                <a:effectLst/>
                <a:latin typeface="Segoe UI Semibold (Headings)"/>
              </a:rPr>
              <a:t>)</a:t>
            </a:r>
            <a:endParaRPr lang="en-US" dirty="0"/>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545797"/>
            <a:ext cx="5543785" cy="3381804"/>
          </a:xfrm>
        </p:spPr>
        <p:txBody>
          <a:bodyPr/>
          <a:lstStyle/>
          <a:p>
            <a:r>
              <a:rPr lang="en-US" sz="2400" dirty="0"/>
              <a:t>The role of API management</a:t>
            </a:r>
          </a:p>
          <a:p>
            <a:pPr marL="342900" indent="-342900">
              <a:buFont typeface="Arial" panose="020B0604020202020204" pitchFamily="34" charset="0"/>
              <a:buChar char="•"/>
            </a:pPr>
            <a:r>
              <a:rPr lang="en-US" sz="2000" dirty="0">
                <a:latin typeface="+mn-lt"/>
              </a:rPr>
              <a:t>API management provides core functions to ensure a successful API program through developer participation, business insight, analysis, security, and protection.</a:t>
            </a:r>
          </a:p>
          <a:p>
            <a:pPr marL="342900" indent="-342900">
              <a:buFont typeface="Arial" panose="020B0604020202020204" pitchFamily="34" charset="0"/>
              <a:buChar char="•"/>
            </a:pPr>
            <a:r>
              <a:rPr lang="en-US" sz="2000" dirty="0">
                <a:latin typeface="+mn-lt"/>
              </a:rPr>
              <a:t>Each API consists of one or more operations, and each API can be added to one or more products. </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a:xfrm>
            <a:off x="6229350" y="1545796"/>
            <a:ext cx="5543550" cy="3381805"/>
          </a:xfrm>
        </p:spPr>
        <p:txBody>
          <a:bodyPr/>
          <a:lstStyle/>
          <a:p>
            <a:r>
              <a:rPr lang="en-US" dirty="0"/>
              <a:t>The system is made up of the following components: </a:t>
            </a:r>
          </a:p>
          <a:p>
            <a:pPr marL="342900" lvl="1" indent="-342900">
              <a:buFont typeface="Arial" panose="020B0604020202020204" pitchFamily="34" charset="0"/>
              <a:buChar char="•"/>
            </a:pPr>
            <a:r>
              <a:rPr lang="en-US" dirty="0"/>
              <a:t>API gateway</a:t>
            </a:r>
          </a:p>
          <a:p>
            <a:pPr marL="342900" lvl="1" indent="-342900">
              <a:buFont typeface="Arial" panose="020B0604020202020204" pitchFamily="34" charset="0"/>
              <a:buChar char="•"/>
            </a:pPr>
            <a:r>
              <a:rPr lang="en-US" dirty="0"/>
              <a:t>Azure portal</a:t>
            </a:r>
          </a:p>
          <a:p>
            <a:pPr marL="342900" lvl="1" indent="-342900">
              <a:buFont typeface="Arial" panose="020B0604020202020204" pitchFamily="34" charset="0"/>
              <a:buChar char="•"/>
            </a:pPr>
            <a:r>
              <a:rPr lang="en-US" dirty="0"/>
              <a:t>The Developer portal</a:t>
            </a:r>
          </a:p>
        </p:txBody>
      </p:sp>
    </p:spTree>
    <p:extLst>
      <p:ext uri="{BB962C8B-B14F-4D97-AF65-F5344CB8AC3E}">
        <p14:creationId xmlns:p14="http://schemas.microsoft.com/office/powerpoint/2010/main" val="2826438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i="0" dirty="0">
                <a:solidFill>
                  <a:srgbClr val="171717"/>
                </a:solidFill>
                <a:effectLst/>
                <a:latin typeface="Segoe UI Semibold (Headings)"/>
              </a:rPr>
              <a:t>Discover the API Management service (2 / 2)</a:t>
            </a:r>
            <a:endParaRPr lang="en-US" dirty="0"/>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20214" y="1625944"/>
            <a:ext cx="3650357" cy="1752428"/>
          </a:xfrm>
        </p:spPr>
        <p:txBody>
          <a:bodyPr/>
          <a:lstStyle/>
          <a:p>
            <a:r>
              <a:rPr lang="en-US" dirty="0"/>
              <a:t>Products</a:t>
            </a:r>
          </a:p>
          <a:p>
            <a:pPr lvl="1"/>
            <a:r>
              <a:rPr lang="en-US" dirty="0"/>
              <a:t>Products are how APIs are surfaced to developers.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65669" y="1625944"/>
            <a:ext cx="3650357" cy="1752428"/>
          </a:xfrm>
        </p:spPr>
        <p:txBody>
          <a:bodyPr/>
          <a:lstStyle/>
          <a:p>
            <a:r>
              <a:rPr lang="en-US" dirty="0"/>
              <a:t>Groups</a:t>
            </a:r>
          </a:p>
          <a:p>
            <a:pPr lvl="1"/>
            <a:r>
              <a:rPr lang="en-US" dirty="0"/>
              <a:t>Groups are used to manage the visibility of products to developers. </a:t>
            </a:r>
          </a:p>
        </p:txBody>
      </p:sp>
      <p:sp>
        <p:nvSpPr>
          <p:cNvPr id="2" name="Text Placeholder 1">
            <a:extLst>
              <a:ext uri="{FF2B5EF4-FFF2-40B4-BE49-F238E27FC236}">
                <a16:creationId xmlns:a16="http://schemas.microsoft.com/office/drawing/2014/main" id="{0EA92DA2-96B0-4E41-80DC-E072500321CE}"/>
              </a:ext>
            </a:extLst>
          </p:cNvPr>
          <p:cNvSpPr>
            <a:spLocks noGrp="1"/>
          </p:cNvSpPr>
          <p:nvPr>
            <p:ph type="body" sz="quarter" idx="18"/>
          </p:nvPr>
        </p:nvSpPr>
        <p:spPr>
          <a:xfrm>
            <a:off x="8111125" y="1625944"/>
            <a:ext cx="3650357" cy="1752428"/>
          </a:xfrm>
        </p:spPr>
        <p:txBody>
          <a:bodyPr/>
          <a:lstStyle/>
          <a:p>
            <a:r>
              <a:rPr lang="en-US" dirty="0"/>
              <a:t>Developers</a:t>
            </a:r>
          </a:p>
          <a:p>
            <a:pPr lvl="1"/>
            <a:r>
              <a:rPr lang="en-US" dirty="0"/>
              <a:t>Developers represent the user accounts in an API Management service instance.</a:t>
            </a:r>
          </a:p>
        </p:txBody>
      </p:sp>
      <p:sp>
        <p:nvSpPr>
          <p:cNvPr id="3" name="Text Placeholder 2">
            <a:extLst>
              <a:ext uri="{FF2B5EF4-FFF2-40B4-BE49-F238E27FC236}">
                <a16:creationId xmlns:a16="http://schemas.microsoft.com/office/drawing/2014/main" id="{ECD5E4E6-E2D8-48B3-AEE7-EFC203101F71}"/>
              </a:ext>
            </a:extLst>
          </p:cNvPr>
          <p:cNvSpPr>
            <a:spLocks noGrp="1"/>
          </p:cNvSpPr>
          <p:nvPr>
            <p:ph type="body" sz="quarter" idx="19"/>
          </p:nvPr>
        </p:nvSpPr>
        <p:spPr>
          <a:xfrm>
            <a:off x="420214" y="3722594"/>
            <a:ext cx="3650357" cy="1752428"/>
          </a:xfrm>
        </p:spPr>
        <p:txBody>
          <a:bodyPr/>
          <a:lstStyle/>
          <a:p>
            <a:r>
              <a:rPr lang="en-US" dirty="0"/>
              <a:t>Policies</a:t>
            </a:r>
          </a:p>
          <a:p>
            <a:pPr lvl="1"/>
            <a:r>
              <a:rPr lang="en-US" dirty="0"/>
              <a:t>Allow the Azure portal to change the behavior of the API through configuration.</a:t>
            </a:r>
          </a:p>
        </p:txBody>
      </p:sp>
      <p:sp>
        <p:nvSpPr>
          <p:cNvPr id="4" name="Text Placeholder 3">
            <a:extLst>
              <a:ext uri="{FF2B5EF4-FFF2-40B4-BE49-F238E27FC236}">
                <a16:creationId xmlns:a16="http://schemas.microsoft.com/office/drawing/2014/main" id="{38119D03-B319-4C57-B663-D0046474E1C1}"/>
              </a:ext>
            </a:extLst>
          </p:cNvPr>
          <p:cNvSpPr>
            <a:spLocks noGrp="1"/>
          </p:cNvSpPr>
          <p:nvPr>
            <p:ph type="body" sz="quarter" idx="20"/>
          </p:nvPr>
        </p:nvSpPr>
        <p:spPr>
          <a:xfrm>
            <a:off x="4265669" y="3722594"/>
            <a:ext cx="3650357" cy="1752428"/>
          </a:xfrm>
        </p:spPr>
        <p:txBody>
          <a:bodyPr/>
          <a:lstStyle/>
          <a:p>
            <a:r>
              <a:rPr lang="en-US" dirty="0"/>
              <a:t>Developer portal</a:t>
            </a:r>
          </a:p>
          <a:p>
            <a:pPr lvl="1"/>
            <a:r>
              <a:rPr lang="en-US" dirty="0"/>
              <a:t>You can learn about your API, view and call operations, and subscribe to products.</a:t>
            </a:r>
          </a:p>
        </p:txBody>
      </p:sp>
      <p:grpSp>
        <p:nvGrpSpPr>
          <p:cNvPr id="40" name="Group 39" descr="Icon of three dots and outward pointing chevrons on left and right">
            <a:extLst>
              <a:ext uri="{FF2B5EF4-FFF2-40B4-BE49-F238E27FC236}">
                <a16:creationId xmlns:a16="http://schemas.microsoft.com/office/drawing/2014/main" id="{F9937466-437A-4691-A068-9C9A27CBE480}"/>
              </a:ext>
            </a:extLst>
          </p:cNvPr>
          <p:cNvGrpSpPr/>
          <p:nvPr/>
        </p:nvGrpSpPr>
        <p:grpSpPr>
          <a:xfrm>
            <a:off x="3155079" y="2632635"/>
            <a:ext cx="702132" cy="702232"/>
            <a:chOff x="3088645" y="5729498"/>
            <a:chExt cx="648328" cy="648420"/>
          </a:xfrm>
        </p:grpSpPr>
        <p:grpSp>
          <p:nvGrpSpPr>
            <p:cNvPr id="41" name="Group 40">
              <a:extLst>
                <a:ext uri="{FF2B5EF4-FFF2-40B4-BE49-F238E27FC236}">
                  <a16:creationId xmlns:a16="http://schemas.microsoft.com/office/drawing/2014/main" id="{91B899D2-2987-40D2-B664-797682391F2F}"/>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3" name="Freeform 5">
                <a:extLst>
                  <a:ext uri="{FF2B5EF4-FFF2-40B4-BE49-F238E27FC236}">
                    <a16:creationId xmlns:a16="http://schemas.microsoft.com/office/drawing/2014/main" id="{7BA3A87C-5895-4911-B1B8-C37CC250C8E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C40EC44-BF61-4138-B5D2-BFEA8531F8A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dots and outward pointing chevrons on left and right">
              <a:extLst>
                <a:ext uri="{FF2B5EF4-FFF2-40B4-BE49-F238E27FC236}">
                  <a16:creationId xmlns:a16="http://schemas.microsoft.com/office/drawing/2014/main" id="{277175F5-D462-4DAB-81DE-CAD5E94A7A1E}"/>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45" name="Group 44" descr="Icon of three dots and outward pointing chevrons on left and right">
            <a:extLst>
              <a:ext uri="{FF2B5EF4-FFF2-40B4-BE49-F238E27FC236}">
                <a16:creationId xmlns:a16="http://schemas.microsoft.com/office/drawing/2014/main" id="{7838A3B3-1D36-418C-97B4-701FA16559AD}"/>
              </a:ext>
            </a:extLst>
          </p:cNvPr>
          <p:cNvGrpSpPr/>
          <p:nvPr/>
        </p:nvGrpSpPr>
        <p:grpSpPr>
          <a:xfrm>
            <a:off x="7022014" y="2632635"/>
            <a:ext cx="702132" cy="702232"/>
            <a:chOff x="3088645" y="5729498"/>
            <a:chExt cx="648328" cy="648420"/>
          </a:xfrm>
        </p:grpSpPr>
        <p:grpSp>
          <p:nvGrpSpPr>
            <p:cNvPr id="46" name="Group 45">
              <a:extLst>
                <a:ext uri="{FF2B5EF4-FFF2-40B4-BE49-F238E27FC236}">
                  <a16:creationId xmlns:a16="http://schemas.microsoft.com/office/drawing/2014/main" id="{1E710883-B3B0-4987-9A4C-29A07E59C5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8" name="Freeform 5">
                <a:extLst>
                  <a:ext uri="{FF2B5EF4-FFF2-40B4-BE49-F238E27FC236}">
                    <a16:creationId xmlns:a16="http://schemas.microsoft.com/office/drawing/2014/main" id="{4EF09CE7-A8C8-404B-956C-9C310FA02A5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15918E9E-9C7B-49C9-9806-FC5C66DADF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dots and outward pointing chevrons on left and right">
              <a:extLst>
                <a:ext uri="{FF2B5EF4-FFF2-40B4-BE49-F238E27FC236}">
                  <a16:creationId xmlns:a16="http://schemas.microsoft.com/office/drawing/2014/main" id="{6C35F894-6731-4CCF-9A64-15AB7572C5A2}"/>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0" name="Group 49" descr="Icon of three dots and outward pointing chevrons on left and right">
            <a:extLst>
              <a:ext uri="{FF2B5EF4-FFF2-40B4-BE49-F238E27FC236}">
                <a16:creationId xmlns:a16="http://schemas.microsoft.com/office/drawing/2014/main" id="{325D9656-8046-495D-8AFB-F10C69D5E2D7}"/>
              </a:ext>
            </a:extLst>
          </p:cNvPr>
          <p:cNvGrpSpPr/>
          <p:nvPr/>
        </p:nvGrpSpPr>
        <p:grpSpPr>
          <a:xfrm>
            <a:off x="10843451" y="2632635"/>
            <a:ext cx="702132" cy="702232"/>
            <a:chOff x="3088645" y="5729498"/>
            <a:chExt cx="648328" cy="648420"/>
          </a:xfrm>
        </p:grpSpPr>
        <p:grpSp>
          <p:nvGrpSpPr>
            <p:cNvPr id="51" name="Group 50">
              <a:extLst>
                <a:ext uri="{FF2B5EF4-FFF2-40B4-BE49-F238E27FC236}">
                  <a16:creationId xmlns:a16="http://schemas.microsoft.com/office/drawing/2014/main" id="{5394824F-1568-42B1-99B7-6FFB2AF9A22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3" name="Freeform 5">
                <a:extLst>
                  <a:ext uri="{FF2B5EF4-FFF2-40B4-BE49-F238E27FC236}">
                    <a16:creationId xmlns:a16="http://schemas.microsoft.com/office/drawing/2014/main" id="{EDBDCB55-305C-42AE-9E88-A828DA78B80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4B135332-6232-4B52-9679-38D2272164C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dots and outward pointing chevrons on left and right">
              <a:extLst>
                <a:ext uri="{FF2B5EF4-FFF2-40B4-BE49-F238E27FC236}">
                  <a16:creationId xmlns:a16="http://schemas.microsoft.com/office/drawing/2014/main" id="{BB576B62-AA03-411E-A123-6575917387CA}"/>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5" name="Group 54" descr="Icon of three dots and outward pointing chevrons on left and right">
            <a:extLst>
              <a:ext uri="{FF2B5EF4-FFF2-40B4-BE49-F238E27FC236}">
                <a16:creationId xmlns:a16="http://schemas.microsoft.com/office/drawing/2014/main" id="{D83ACCD8-FA7B-474C-890F-F5B08924C42C}"/>
              </a:ext>
            </a:extLst>
          </p:cNvPr>
          <p:cNvGrpSpPr/>
          <p:nvPr/>
        </p:nvGrpSpPr>
        <p:grpSpPr>
          <a:xfrm>
            <a:off x="3155079" y="4750768"/>
            <a:ext cx="702132" cy="702232"/>
            <a:chOff x="3088645" y="5729498"/>
            <a:chExt cx="648328" cy="648420"/>
          </a:xfrm>
        </p:grpSpPr>
        <p:grpSp>
          <p:nvGrpSpPr>
            <p:cNvPr id="56" name="Group 55">
              <a:extLst>
                <a:ext uri="{FF2B5EF4-FFF2-40B4-BE49-F238E27FC236}">
                  <a16:creationId xmlns:a16="http://schemas.microsoft.com/office/drawing/2014/main" id="{7A802D15-9894-4D81-88DA-D6220AE15F3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8" name="Freeform 5">
                <a:extLst>
                  <a:ext uri="{FF2B5EF4-FFF2-40B4-BE49-F238E27FC236}">
                    <a16:creationId xmlns:a16="http://schemas.microsoft.com/office/drawing/2014/main" id="{A7D8429A-3160-4E0F-847E-B111A9A83DC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9" name="Freeform 6">
                <a:extLst>
                  <a:ext uri="{FF2B5EF4-FFF2-40B4-BE49-F238E27FC236}">
                    <a16:creationId xmlns:a16="http://schemas.microsoft.com/office/drawing/2014/main" id="{6FABD0C6-AB93-4F88-ABFF-BEFEFC63B76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7" name="Picture 56" descr="Icon of three dots and outward pointing chevrons on left and right">
              <a:extLst>
                <a:ext uri="{FF2B5EF4-FFF2-40B4-BE49-F238E27FC236}">
                  <a16:creationId xmlns:a16="http://schemas.microsoft.com/office/drawing/2014/main" id="{BCB9CDE7-6161-4371-9341-0E13CAE7F81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0" name="Group 59" descr="Icon of three dots and outward pointing chevrons on left and right">
            <a:extLst>
              <a:ext uri="{FF2B5EF4-FFF2-40B4-BE49-F238E27FC236}">
                <a16:creationId xmlns:a16="http://schemas.microsoft.com/office/drawing/2014/main" id="{D28A5D72-A757-490E-96E9-F1563498F9C0}"/>
              </a:ext>
            </a:extLst>
          </p:cNvPr>
          <p:cNvGrpSpPr/>
          <p:nvPr/>
        </p:nvGrpSpPr>
        <p:grpSpPr>
          <a:xfrm>
            <a:off x="7022014" y="4750768"/>
            <a:ext cx="702132" cy="702232"/>
            <a:chOff x="3088645" y="5729498"/>
            <a:chExt cx="648328" cy="648420"/>
          </a:xfrm>
        </p:grpSpPr>
        <p:grpSp>
          <p:nvGrpSpPr>
            <p:cNvPr id="61" name="Group 60">
              <a:extLst>
                <a:ext uri="{FF2B5EF4-FFF2-40B4-BE49-F238E27FC236}">
                  <a16:creationId xmlns:a16="http://schemas.microsoft.com/office/drawing/2014/main" id="{81370742-862F-40D9-8B6F-04C4E6276B5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3" name="Freeform 5">
                <a:extLst>
                  <a:ext uri="{FF2B5EF4-FFF2-40B4-BE49-F238E27FC236}">
                    <a16:creationId xmlns:a16="http://schemas.microsoft.com/office/drawing/2014/main" id="{19BF42AF-2402-404D-9F95-60D732027B8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CBE8580E-46A8-4F03-BE49-3A9FFDA6603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2" name="Picture 61" descr="Icon of three dots and outward pointing chevrons on left and right">
              <a:extLst>
                <a:ext uri="{FF2B5EF4-FFF2-40B4-BE49-F238E27FC236}">
                  <a16:creationId xmlns:a16="http://schemas.microsoft.com/office/drawing/2014/main" id="{BE7408D8-F903-4EC6-899B-15E240AF223C}"/>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88890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95C8D7-890D-4F22-8DD3-6BCB3414DFAD}"/>
              </a:ext>
              <a:ext uri="{C183D7F6-B498-43B3-948B-1728B52AA6E4}">
                <adec:decorative xmlns:adec="http://schemas.microsoft.com/office/drawing/2017/decorative" val="1"/>
              </a:ext>
            </a:extLst>
          </p:cNvPr>
          <p:cNvSpPr/>
          <p:nvPr/>
        </p:nvSpPr>
        <p:spPr bwMode="auto">
          <a:xfrm>
            <a:off x="5973096" y="1456895"/>
            <a:ext cx="5899355" cy="3944210"/>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Explore API gateways</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API gateways (1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4"/>
            <a:ext cx="5090673" cy="3944209"/>
          </a:xfrm>
        </p:spPr>
        <p:txBody>
          <a:bodyPr>
            <a:noAutofit/>
          </a:bodyPr>
          <a:lstStyle/>
          <a:p>
            <a:r>
              <a:rPr lang="en-US" dirty="0"/>
              <a:t>API gateway role</a:t>
            </a:r>
          </a:p>
          <a:p>
            <a:pPr marL="342900" indent="-342900">
              <a:buFont typeface="Arial" panose="020B0604020202020204" pitchFamily="34" charset="0"/>
              <a:buChar char="•"/>
            </a:pPr>
            <a:r>
              <a:rPr lang="en-US" sz="2000" dirty="0">
                <a:latin typeface="+mn-lt"/>
              </a:rPr>
              <a:t>An API gateway sits between clients and services. </a:t>
            </a:r>
          </a:p>
          <a:p>
            <a:pPr marL="342900" indent="-342900">
              <a:buFont typeface="Arial" panose="020B0604020202020204" pitchFamily="34" charset="0"/>
              <a:buChar char="•"/>
            </a:pPr>
            <a:r>
              <a:rPr lang="en-US" sz="2000" dirty="0">
                <a:latin typeface="+mn-lt"/>
              </a:rPr>
              <a:t>It acts as a reverse proxy, routing requests from clients to services. </a:t>
            </a:r>
          </a:p>
          <a:p>
            <a:pPr marL="342900" indent="-342900">
              <a:buFont typeface="Arial" panose="020B0604020202020204" pitchFamily="34" charset="0"/>
              <a:buChar char="•"/>
            </a:pPr>
            <a:r>
              <a:rPr lang="en-US" sz="2000" dirty="0">
                <a:latin typeface="+mn-lt"/>
              </a:rPr>
              <a:t>It may also perform tasks such as authentication, SSL termination, and rate limiting.</a:t>
            </a:r>
          </a:p>
          <a:p>
            <a:endParaRPr lang="en-US" dirty="0"/>
          </a:p>
        </p:txBody>
      </p:sp>
      <p:pic>
        <p:nvPicPr>
          <p:cNvPr id="4" name="Picture 3" descr="Diagram of an API gateway.">
            <a:extLst>
              <a:ext uri="{FF2B5EF4-FFF2-40B4-BE49-F238E27FC236}">
                <a16:creationId xmlns:a16="http://schemas.microsoft.com/office/drawing/2014/main" id="{3726F182-5F1A-4963-BEED-E4085E5D1AC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061462" y="2044740"/>
            <a:ext cx="5753465" cy="2964865"/>
          </a:xfrm>
          <a:prstGeom prst="rect">
            <a:avLst/>
          </a:prstGeom>
        </p:spPr>
      </p:pic>
    </p:spTree>
    <p:extLst>
      <p:ext uri="{BB962C8B-B14F-4D97-AF65-F5344CB8AC3E}">
        <p14:creationId xmlns:p14="http://schemas.microsoft.com/office/powerpoint/2010/main" val="3917760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API gateways (2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4081019"/>
          </a:xfrm>
        </p:spPr>
        <p:txBody>
          <a:bodyPr/>
          <a:lstStyle/>
          <a:p>
            <a:r>
              <a:rPr lang="en-US" dirty="0"/>
              <a:t>Potential issues when deploying an API without a gateway</a:t>
            </a:r>
          </a:p>
          <a:p>
            <a:pPr marL="285750" lvl="1" indent="-285750">
              <a:buFont typeface="Arial" panose="020B0604020202020204" pitchFamily="34" charset="0"/>
              <a:buChar char="•"/>
            </a:pPr>
            <a:r>
              <a:rPr lang="en-US" sz="1800" dirty="0"/>
              <a:t>Lead to complex client code.</a:t>
            </a:r>
          </a:p>
          <a:p>
            <a:pPr marL="285750" lvl="1" indent="-285750">
              <a:buFont typeface="Arial" panose="020B0604020202020204" pitchFamily="34" charset="0"/>
              <a:buChar char="•"/>
            </a:pPr>
            <a:r>
              <a:rPr lang="en-US" sz="1800" dirty="0"/>
              <a:t>Create coupling between the client and the backend.</a:t>
            </a:r>
          </a:p>
          <a:p>
            <a:pPr marL="285750" lvl="1" indent="-285750">
              <a:buFont typeface="Arial" panose="020B0604020202020204" pitchFamily="34" charset="0"/>
              <a:buChar char="•"/>
            </a:pPr>
            <a:r>
              <a:rPr lang="en-US" sz="1800" dirty="0"/>
              <a:t>A single operation may need to call multiple services.</a:t>
            </a:r>
          </a:p>
          <a:p>
            <a:pPr marL="285750" lvl="1" indent="-285750">
              <a:buFont typeface="Arial" panose="020B0604020202020204" pitchFamily="34" charset="0"/>
              <a:buChar char="•"/>
            </a:pPr>
            <a:r>
              <a:rPr lang="en-US" sz="1800" dirty="0"/>
              <a:t>Every public-facing service must be dealt with.</a:t>
            </a:r>
          </a:p>
          <a:p>
            <a:pPr marL="285750" lvl="1" indent="-285750">
              <a:buFont typeface="Arial" panose="020B0604020202020204" pitchFamily="34" charset="0"/>
              <a:buChar char="•"/>
            </a:pPr>
            <a:r>
              <a:rPr lang="en-US" sz="1800" dirty="0"/>
              <a:t>The service must expose a client-friendly protocol.</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a:xfrm>
            <a:off x="6229350" y="1456896"/>
            <a:ext cx="5543550" cy="4081019"/>
          </a:xfrm>
        </p:spPr>
        <p:txBody>
          <a:bodyPr/>
          <a:lstStyle/>
          <a:p>
            <a:r>
              <a:rPr lang="en-US" dirty="0"/>
              <a:t>Functional design patterns </a:t>
            </a:r>
          </a:p>
          <a:p>
            <a:pPr marL="342900" lvl="1" indent="-342900">
              <a:buFont typeface="Arial" panose="020B0604020202020204" pitchFamily="34" charset="0"/>
              <a:buChar char="•"/>
            </a:pPr>
            <a:r>
              <a:rPr lang="en-US" dirty="0">
                <a:latin typeface="+mj-lt"/>
              </a:rPr>
              <a:t>Gateway routing</a:t>
            </a:r>
            <a:r>
              <a:rPr lang="en-US" dirty="0"/>
              <a:t>: Use a gateway as a reverse proxy to route requests to one or more back-end services</a:t>
            </a:r>
          </a:p>
          <a:p>
            <a:pPr marL="342900" lvl="1" indent="-342900">
              <a:buFont typeface="Arial" panose="020B0604020202020204" pitchFamily="34" charset="0"/>
              <a:buChar char="•"/>
            </a:pPr>
            <a:r>
              <a:rPr lang="en-US" dirty="0">
                <a:latin typeface="+mj-lt"/>
              </a:rPr>
              <a:t>Gateway aggregation</a:t>
            </a:r>
            <a:r>
              <a:rPr lang="en-US" dirty="0"/>
              <a:t>: Use a gateway to aggregate multiple individual requests into one request.</a:t>
            </a:r>
          </a:p>
          <a:p>
            <a:pPr marL="342900" lvl="1" indent="-342900">
              <a:buFont typeface="Arial" panose="020B0604020202020204" pitchFamily="34" charset="0"/>
              <a:buChar char="•"/>
            </a:pPr>
            <a:r>
              <a:rPr lang="en-US" dirty="0">
                <a:latin typeface="+mj-lt"/>
              </a:rPr>
              <a:t>Gateway Offloading</a:t>
            </a:r>
            <a:r>
              <a:rPr lang="en-US" dirty="0"/>
              <a:t>: Use the gateway to offload functionality from individual services to the gateway, particularly cross-cutting concerns. </a:t>
            </a:r>
          </a:p>
        </p:txBody>
      </p:sp>
    </p:spTree>
    <p:extLst>
      <p:ext uri="{BB962C8B-B14F-4D97-AF65-F5344CB8AC3E}">
        <p14:creationId xmlns:p14="http://schemas.microsoft.com/office/powerpoint/2010/main" val="1111076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3B2A-058C-4FF8-82D5-4AFA7598AD0B}"/>
              </a:ext>
            </a:extLst>
          </p:cNvPr>
          <p:cNvSpPr>
            <a:spLocks noGrp="1"/>
          </p:cNvSpPr>
          <p:nvPr>
            <p:ph type="title"/>
          </p:nvPr>
        </p:nvSpPr>
        <p:spPr>
          <a:xfrm>
            <a:off x="585216" y="2534625"/>
            <a:ext cx="9144000" cy="997196"/>
          </a:xfrm>
        </p:spPr>
        <p:txBody>
          <a:bodyPr/>
          <a:lstStyle/>
          <a:p>
            <a:r>
              <a:rPr lang="en-US" dirty="0"/>
              <a:t>Demo #1: </a:t>
            </a:r>
            <a:br>
              <a:rPr lang="en-US" dirty="0"/>
            </a:br>
            <a:r>
              <a:rPr lang="en-US" dirty="0"/>
              <a:t>Provision APIM from CLI</a:t>
            </a:r>
          </a:p>
        </p:txBody>
      </p:sp>
    </p:spTree>
    <p:extLst>
      <p:ext uri="{BB962C8B-B14F-4D97-AF65-F5344CB8AC3E}">
        <p14:creationId xmlns:p14="http://schemas.microsoft.com/office/powerpoint/2010/main" val="2327020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3701</Words>
  <Application>Microsoft Office PowerPoint</Application>
  <PresentationFormat>Widescreen</PresentationFormat>
  <Paragraphs>373</Paragraphs>
  <Slides>26</Slides>
  <Notes>23</Notes>
  <HiddenSlides>5</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Arial</vt:lpstr>
      <vt:lpstr>Calibri</vt:lpstr>
      <vt:lpstr>Consolas</vt:lpstr>
      <vt:lpstr>Segoe UI</vt:lpstr>
      <vt:lpstr>Segoe UI Light</vt:lpstr>
      <vt:lpstr>Segoe UI Semibold</vt:lpstr>
      <vt:lpstr>Segoe UI Semibold (Headings)</vt:lpstr>
      <vt:lpstr>Segoe UI Semilight</vt:lpstr>
      <vt:lpstr>Wingdings</vt:lpstr>
      <vt:lpstr>Microsoft Power Platform Template</vt:lpstr>
      <vt:lpstr>1_Microsoft Power Platform Template</vt:lpstr>
      <vt:lpstr>WHITE TEMPLATE</vt:lpstr>
      <vt:lpstr>Module 08:  Implement API Management</vt:lpstr>
      <vt:lpstr>Module Agenda</vt:lpstr>
      <vt:lpstr>Lesson 1: Explore API Management</vt:lpstr>
      <vt:lpstr>Introduction</vt:lpstr>
      <vt:lpstr>Discover the API Management service (1 / 2)</vt:lpstr>
      <vt:lpstr>Discover the API Management service (2 / 2)</vt:lpstr>
      <vt:lpstr>Explore API gateways (1 / 2)</vt:lpstr>
      <vt:lpstr>Explore API gateways (2 / 2)</vt:lpstr>
      <vt:lpstr>Demo #1:  Provision APIM from CLI</vt:lpstr>
      <vt:lpstr>Exercise: Create a backend API</vt:lpstr>
      <vt:lpstr>Explore API Management policies (1 / 2)</vt:lpstr>
      <vt:lpstr>Explore API Management policies (2 / 2)</vt:lpstr>
      <vt:lpstr>Create advanced policies (2 / 2)</vt:lpstr>
      <vt:lpstr>Demo #2:  Azure APIM policies</vt:lpstr>
      <vt:lpstr>Secure APIs by using subscriptions (1 / 3)</vt:lpstr>
      <vt:lpstr>Secure APIs by using subscriptions (2 / 3)</vt:lpstr>
      <vt:lpstr>Secure APIs by using subscriptions (3 / 3)</vt:lpstr>
      <vt:lpstr>Secure APIs by using certificates (1 / 4)</vt:lpstr>
      <vt:lpstr>Secure APIs by using certificates (2 / 4)</vt:lpstr>
      <vt:lpstr>Secure APIs by using certificates (3 / 4)</vt:lpstr>
      <vt:lpstr>Secure APIs by using certificates (4 / 4)</vt:lpstr>
      <vt:lpstr>Create advanced policies (1 / 2)</vt:lpstr>
      <vt:lpstr>Summary and knowledge check</vt:lpstr>
      <vt:lpstr>Group discussion questions</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2021-12-14T19:59:39Z</dcterms:created>
  <dcterms:modified xsi:type="dcterms:W3CDTF">2022-07-23T03:44:21Z</dcterms:modified>
</cp:coreProperties>
</file>