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257" r:id="rId3"/>
    <p:sldId id="267" r:id="rId4"/>
    <p:sldId id="258" r:id="rId5"/>
    <p:sldId id="273" r:id="rId6"/>
    <p:sldId id="274" r:id="rId7"/>
    <p:sldId id="268" r:id="rId8"/>
    <p:sldId id="259" r:id="rId9"/>
    <p:sldId id="269" r:id="rId10"/>
    <p:sldId id="275" r:id="rId11"/>
    <p:sldId id="277" r:id="rId12"/>
    <p:sldId id="270" r:id="rId13"/>
    <p:sldId id="278" r:id="rId14"/>
    <p:sldId id="279" r:id="rId15"/>
    <p:sldId id="271" r:id="rId16"/>
    <p:sldId id="280" r:id="rId17"/>
    <p:sldId id="281" r:id="rId18"/>
    <p:sldId id="282" r:id="rId19"/>
    <p:sldId id="272" r:id="rId20"/>
    <p:sldId id="283" r:id="rId21"/>
    <p:sldId id="284" r:id="rId22"/>
    <p:sldId id="28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2" d="100"/>
          <a:sy n="82" d="100"/>
        </p:scale>
        <p:origin x="720" y="7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6/18/2023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‹Nº›</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6/18/2023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‹Nº›</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s-ES"/>
              <a:t>Haga clic para modificar el estilo de título del patrón</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6/18/2023</a:t>
            </a:fld>
            <a:endParaRPr/>
          </a:p>
        </p:txBody>
      </p:sp>
      <p:sp>
        <p:nvSpPr>
          <p:cNvPr id="6" name="Slide Number Placeholder 5"/>
          <p:cNvSpPr>
            <a:spLocks noGrp="1"/>
          </p:cNvSpPr>
          <p:nvPr>
            <p:ph type="sldNum" sz="quarter" idx="12"/>
          </p:nvPr>
        </p:nvSpPr>
        <p:spPr/>
        <p:txBody>
          <a:bodyPr/>
          <a:lstStyle/>
          <a:p>
            <a:fld id="{E31375A4-56A4-47D6-9801-1991572033F7}" type="slidenum">
              <a:rPr/>
              <a:t>‹Nº›</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s-ES"/>
              <a:t>Haga clic para modificar el estilo de título del patrón</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6/18/2023</a:t>
            </a:fld>
            <a:endParaRPr/>
          </a:p>
        </p:txBody>
      </p:sp>
      <p:sp>
        <p:nvSpPr>
          <p:cNvPr id="6" name="Slide Number Placeholder 5"/>
          <p:cNvSpPr>
            <a:spLocks noGrp="1"/>
          </p:cNvSpPr>
          <p:nvPr>
            <p:ph type="sldNum" sz="quarter" idx="12"/>
          </p:nvPr>
        </p:nvSpPr>
        <p:spPr/>
        <p:txBody>
          <a:bodyPr/>
          <a:lstStyle/>
          <a:p>
            <a:fld id="{E31375A4-56A4-47D6-9801-1991572033F7}" type="slidenum">
              <a:rPr/>
              <a:t>‹Nº›</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a:p>
        </p:txBody>
      </p:sp>
      <p:sp>
        <p:nvSpPr>
          <p:cNvPr id="3" name="Content Placeholder 2"/>
          <p:cNvSpPr>
            <a:spLocks noGrp="1"/>
          </p:cNvSpPr>
          <p:nvPr>
            <p:ph idx="1"/>
          </p:nvPr>
        </p:nvSpPr>
        <p:spPr/>
        <p:txBody>
          <a:bodyPr/>
          <a:lstStyle>
            <a:lvl5pP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6/18/2023</a:t>
            </a:fld>
            <a:endParaRPr/>
          </a:p>
        </p:txBody>
      </p:sp>
      <p:sp>
        <p:nvSpPr>
          <p:cNvPr id="6" name="Slide Number Placeholder 5"/>
          <p:cNvSpPr>
            <a:spLocks noGrp="1"/>
          </p:cNvSpPr>
          <p:nvPr>
            <p:ph type="sldNum" sz="quarter" idx="12"/>
          </p:nvPr>
        </p:nvSpPr>
        <p:spPr/>
        <p:txBody>
          <a:bodyPr/>
          <a:lstStyle/>
          <a:p>
            <a:fld id="{E31375A4-56A4-47D6-9801-1991572033F7}" type="slidenum">
              <a:rPr/>
              <a:t>‹Nº›</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Encabezado de sección">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s-ES"/>
              <a:t>Haga clic para modificar el estilo de título del patrón</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a:t>Haga clic para modificar los estilos de texto del patrón</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6/18/2023</a:t>
            </a:fld>
            <a:endParaRPr/>
          </a:p>
        </p:txBody>
      </p:sp>
      <p:sp>
        <p:nvSpPr>
          <p:cNvPr id="7" name="Slide Number Placeholder 6"/>
          <p:cNvSpPr>
            <a:spLocks noGrp="1"/>
          </p:cNvSpPr>
          <p:nvPr>
            <p:ph type="sldNum" sz="quarter" idx="12"/>
          </p:nvPr>
        </p:nvSpPr>
        <p:spPr/>
        <p:txBody>
          <a:bodyPr/>
          <a:lstStyle/>
          <a:p>
            <a:fld id="{E31375A4-56A4-47D6-9801-1991572033F7}" type="slidenum">
              <a:rPr/>
              <a:t>‹Nº›</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6/18/2023</a:t>
            </a:fld>
            <a:endParaRPr/>
          </a:p>
        </p:txBody>
      </p:sp>
      <p:sp>
        <p:nvSpPr>
          <p:cNvPr id="9" name="Slide Number Placeholder 8"/>
          <p:cNvSpPr>
            <a:spLocks noGrp="1"/>
          </p:cNvSpPr>
          <p:nvPr>
            <p:ph type="sldNum" sz="quarter" idx="12"/>
          </p:nvPr>
        </p:nvSpPr>
        <p:spPr/>
        <p:txBody>
          <a:bodyPr/>
          <a:lstStyle/>
          <a:p>
            <a:fld id="{E31375A4-56A4-47D6-9801-1991572033F7}" type="slidenum">
              <a:rPr/>
              <a:t>‹Nº›</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6/18/2023</a:t>
            </a:fld>
            <a:endParaRPr/>
          </a:p>
        </p:txBody>
      </p:sp>
      <p:sp>
        <p:nvSpPr>
          <p:cNvPr id="5" name="Slide Number Placeholder 4"/>
          <p:cNvSpPr>
            <a:spLocks noGrp="1"/>
          </p:cNvSpPr>
          <p:nvPr>
            <p:ph type="sldNum" sz="quarter" idx="12"/>
          </p:nvPr>
        </p:nvSpPr>
        <p:spPr/>
        <p:txBody>
          <a:bodyPr/>
          <a:lstStyle/>
          <a:p>
            <a:fld id="{E31375A4-56A4-47D6-9801-1991572033F7}" type="slidenum">
              <a:rPr/>
              <a:t>‹Nº›</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6/18/2023</a:t>
            </a:fld>
            <a:endParaRPr/>
          </a:p>
        </p:txBody>
      </p:sp>
      <p:sp>
        <p:nvSpPr>
          <p:cNvPr id="4" name="Slide Number Placeholder 3"/>
          <p:cNvSpPr>
            <a:spLocks noGrp="1"/>
          </p:cNvSpPr>
          <p:nvPr>
            <p:ph type="sldNum" sz="quarter" idx="12"/>
          </p:nvPr>
        </p:nvSpPr>
        <p:spPr/>
        <p:txBody>
          <a:bodyPr/>
          <a:lstStyle/>
          <a:p>
            <a:fld id="{E31375A4-56A4-47D6-9801-1991572033F7}" type="slidenum">
              <a:rPr/>
              <a:t>‹Nº›</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s-ES"/>
              <a:t>Haga clic para modificar el estilo de título del patrón</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s-ES"/>
              <a:t>Haga clic para modificar el estilo de título del patrón</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s-ES"/>
              <a:t>Haga clic para modificar el estilo de título del patrón</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6/18/2023</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‹Nº›</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mayoclinic.org/es-es/diseases-conditions/heart-disease/symptoms-causes/syc-20353118"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mayoclinic.org/es-es/diseases-conditions/heart-disease/symptoms-causes/syc-20353118"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mayoclinic.org/es-es/diseases-conditions/heart-disease/symptoms-causes/syc-20353118"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a:t>Predicciòn</a:t>
            </a:r>
            <a:r>
              <a:rPr lang="en-US" dirty="0"/>
              <a:t> de </a:t>
            </a:r>
            <a:r>
              <a:rPr lang="en-US" dirty="0" err="1"/>
              <a:t>cardiopatìa</a:t>
            </a:r>
            <a:r>
              <a:rPr lang="en-US" dirty="0"/>
              <a:t> </a:t>
            </a:r>
            <a:r>
              <a:rPr lang="en-US" dirty="0" err="1"/>
              <a:t>por</a:t>
            </a:r>
            <a:r>
              <a:rPr lang="en-US" dirty="0"/>
              <a:t> medio de </a:t>
            </a:r>
            <a:r>
              <a:rPr lang="en-US" dirty="0" err="1"/>
              <a:t>indicadores</a:t>
            </a:r>
            <a:r>
              <a:rPr lang="en-US" dirty="0"/>
              <a:t> </a:t>
            </a:r>
            <a:r>
              <a:rPr lang="en-US" dirty="0" err="1"/>
              <a:t>personales</a:t>
            </a:r>
            <a:endParaRPr lang="en-US" dirty="0"/>
          </a:p>
        </p:txBody>
      </p:sp>
      <p:sp>
        <p:nvSpPr>
          <p:cNvPr id="3" name="Subtitle 2"/>
          <p:cNvSpPr>
            <a:spLocks noGrp="1"/>
          </p:cNvSpPr>
          <p:nvPr>
            <p:ph type="subTitle" idx="1"/>
          </p:nvPr>
        </p:nvSpPr>
        <p:spPr/>
        <p:txBody>
          <a:bodyPr/>
          <a:lstStyle/>
          <a:p>
            <a:r>
              <a:rPr lang="es-ES" dirty="0"/>
              <a:t>Junio 2023</a:t>
            </a:r>
            <a:endParaRPr lang="en-US" dirty="0"/>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Encontrar</a:t>
            </a:r>
            <a:r>
              <a:rPr lang="en-US" dirty="0"/>
              <a:t> </a:t>
            </a:r>
            <a:r>
              <a:rPr lang="en-US" dirty="0" err="1"/>
              <a:t>los</a:t>
            </a:r>
            <a:r>
              <a:rPr lang="en-US" dirty="0"/>
              <a:t> </a:t>
            </a:r>
            <a:r>
              <a:rPr lang="en-US" dirty="0" err="1"/>
              <a:t>datos</a:t>
            </a:r>
            <a:endParaRPr lang="en-US" dirty="0"/>
          </a:p>
        </p:txBody>
      </p:sp>
      <p:sp>
        <p:nvSpPr>
          <p:cNvPr id="3" name="Content Placeholder 2"/>
          <p:cNvSpPr>
            <a:spLocks noGrp="1"/>
          </p:cNvSpPr>
          <p:nvPr>
            <p:ph sz="half" idx="1"/>
          </p:nvPr>
        </p:nvSpPr>
        <p:spPr>
          <a:xfrm>
            <a:off x="1066800" y="1825624"/>
            <a:ext cx="10285784" cy="4575175"/>
          </a:xfrm>
        </p:spPr>
        <p:txBody>
          <a:bodyPr/>
          <a:lstStyle/>
          <a:p>
            <a:pPr marL="0" indent="0" algn="just">
              <a:buNone/>
            </a:pPr>
            <a:r>
              <a:rPr lang="es-ES" dirty="0"/>
              <a:t>Encontrar suficientes datos relacionados con este tema es clave para poder hacer análisis de cómo se comportan los factores en diferentes personas, tanto si tuvieron algún problema o no, e identificar patrones de comportamiento más riesgosos.</a:t>
            </a:r>
          </a:p>
          <a:p>
            <a:pPr marL="0" indent="0" algn="just">
              <a:buNone/>
            </a:pPr>
            <a:r>
              <a:rPr lang="es-ES" dirty="0"/>
              <a:t>Para esto se realizó una búsqueda en diversos sitios de internet, en donde existiera una base lo suficientemente grande de datos de los cuales se pudiera hacer un análisis exploratorio así como aplicar modelos de machine </a:t>
            </a:r>
            <a:r>
              <a:rPr lang="es-ES" dirty="0" err="1"/>
              <a:t>learning</a:t>
            </a:r>
            <a:r>
              <a:rPr lang="es-ES" dirty="0"/>
              <a:t> para predecir posibles enfermedades cardiacas. </a:t>
            </a:r>
            <a:endParaRPr lang="en-US" dirty="0"/>
          </a:p>
        </p:txBody>
      </p:sp>
    </p:spTree>
    <p:extLst>
      <p:ext uri="{BB962C8B-B14F-4D97-AF65-F5344CB8AC3E}">
        <p14:creationId xmlns:p14="http://schemas.microsoft.com/office/powerpoint/2010/main" val="37819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Encontrar</a:t>
            </a:r>
            <a:r>
              <a:rPr lang="en-US" dirty="0"/>
              <a:t> </a:t>
            </a:r>
            <a:r>
              <a:rPr lang="en-US" dirty="0" err="1"/>
              <a:t>los</a:t>
            </a:r>
            <a:r>
              <a:rPr lang="en-US" dirty="0"/>
              <a:t> </a:t>
            </a:r>
            <a:r>
              <a:rPr lang="en-US" dirty="0" err="1"/>
              <a:t>datos</a:t>
            </a:r>
            <a:endParaRPr lang="en-US" dirty="0"/>
          </a:p>
        </p:txBody>
      </p:sp>
      <p:sp>
        <p:nvSpPr>
          <p:cNvPr id="3" name="Content Placeholder 2"/>
          <p:cNvSpPr>
            <a:spLocks noGrp="1"/>
          </p:cNvSpPr>
          <p:nvPr>
            <p:ph sz="half" idx="1"/>
          </p:nvPr>
        </p:nvSpPr>
        <p:spPr>
          <a:xfrm>
            <a:off x="1066800" y="1825624"/>
            <a:ext cx="10285784" cy="4575175"/>
          </a:xfrm>
        </p:spPr>
        <p:txBody>
          <a:bodyPr/>
          <a:lstStyle/>
          <a:p>
            <a:pPr marL="0" indent="0" algn="just">
              <a:buNone/>
            </a:pPr>
            <a:r>
              <a:rPr lang="es-ES" dirty="0"/>
              <a:t>El </a:t>
            </a:r>
            <a:r>
              <a:rPr lang="es-ES" dirty="0" err="1"/>
              <a:t>dataset</a:t>
            </a:r>
            <a:r>
              <a:rPr lang="es-ES" dirty="0"/>
              <a:t> que se </a:t>
            </a:r>
            <a:r>
              <a:rPr lang="es-ES" dirty="0" err="1"/>
              <a:t>usarà</a:t>
            </a:r>
            <a:r>
              <a:rPr lang="es-ES" dirty="0"/>
              <a:t>, fue encontrado en el sitio de </a:t>
            </a:r>
            <a:r>
              <a:rPr lang="es-ES" dirty="0" err="1"/>
              <a:t>Kaggle</a:t>
            </a:r>
            <a:r>
              <a:rPr lang="es-ES" dirty="0"/>
              <a:t>, un sitio donde se encuentra una gran cantidad de recursos relacionados con ciencia de datos. </a:t>
            </a:r>
          </a:p>
          <a:p>
            <a:pPr marL="0" indent="0" algn="just">
              <a:buNone/>
            </a:pPr>
            <a:r>
              <a:rPr lang="es-ES" dirty="0"/>
              <a:t>El </a:t>
            </a:r>
            <a:r>
              <a:rPr lang="es-ES" dirty="0" err="1"/>
              <a:t>dataset</a:t>
            </a:r>
            <a:r>
              <a:rPr lang="es-ES" dirty="0"/>
              <a:t> proviene de una encuesta realizada por la CDC (Center </a:t>
            </a:r>
            <a:r>
              <a:rPr lang="es-ES" dirty="0" err="1"/>
              <a:t>for</a:t>
            </a:r>
            <a:r>
              <a:rPr lang="es-ES" dirty="0"/>
              <a:t> </a:t>
            </a:r>
            <a:r>
              <a:rPr lang="es-ES" dirty="0" err="1"/>
              <a:t>Disease</a:t>
            </a:r>
            <a:r>
              <a:rPr lang="es-ES" dirty="0"/>
              <a:t> Control), la cual es la agencia nacional de salud pública de Estados Unidos. Esta encuesta fue realizada en el 2020 a más de 300 mil adultos de ese país.</a:t>
            </a:r>
            <a:endParaRPr lang="en-US" dirty="0"/>
          </a:p>
        </p:txBody>
      </p:sp>
      <p:pic>
        <p:nvPicPr>
          <p:cNvPr id="7" name="Imagen 6">
            <a:extLst>
              <a:ext uri="{FF2B5EF4-FFF2-40B4-BE49-F238E27FC236}">
                <a16:creationId xmlns:a16="http://schemas.microsoft.com/office/drawing/2014/main" id="{85BD65F4-6109-868D-8487-B0D5AD4EEAA6}"/>
              </a:ext>
            </a:extLst>
          </p:cNvPr>
          <p:cNvPicPr>
            <a:picLocks noChangeAspect="1"/>
          </p:cNvPicPr>
          <p:nvPr/>
        </p:nvPicPr>
        <p:blipFill>
          <a:blip r:embed="rId2"/>
          <a:stretch>
            <a:fillRect/>
          </a:stretch>
        </p:blipFill>
        <p:spPr>
          <a:xfrm>
            <a:off x="4734655" y="4512651"/>
            <a:ext cx="2722689" cy="188814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64291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err="1"/>
              <a:t>Definiciòn</a:t>
            </a:r>
            <a:endParaRPr lang="en-US" dirty="0"/>
          </a:p>
          <a:p>
            <a:r>
              <a:rPr lang="en-US" dirty="0" err="1"/>
              <a:t>Planteamiento</a:t>
            </a:r>
            <a:r>
              <a:rPr lang="en-US" dirty="0"/>
              <a:t> del </a:t>
            </a:r>
            <a:r>
              <a:rPr lang="en-US" dirty="0" err="1"/>
              <a:t>problema</a:t>
            </a:r>
            <a:endParaRPr lang="en-US" dirty="0"/>
          </a:p>
          <a:p>
            <a:r>
              <a:rPr lang="en-US" dirty="0" err="1"/>
              <a:t>Encontrar</a:t>
            </a:r>
            <a:r>
              <a:rPr lang="en-US" dirty="0"/>
              <a:t> </a:t>
            </a:r>
            <a:r>
              <a:rPr lang="en-US" dirty="0" err="1"/>
              <a:t>los</a:t>
            </a:r>
            <a:r>
              <a:rPr lang="en-US" dirty="0"/>
              <a:t> </a:t>
            </a:r>
            <a:r>
              <a:rPr lang="en-US" dirty="0" err="1"/>
              <a:t>datos</a:t>
            </a:r>
            <a:endParaRPr lang="en-US" dirty="0"/>
          </a:p>
          <a:p>
            <a:r>
              <a:rPr lang="en-US" dirty="0" err="1"/>
              <a:t>Explorar</a:t>
            </a:r>
            <a:r>
              <a:rPr lang="en-US" dirty="0"/>
              <a:t> </a:t>
            </a:r>
            <a:r>
              <a:rPr lang="en-US" dirty="0" err="1"/>
              <a:t>los</a:t>
            </a:r>
            <a:r>
              <a:rPr lang="en-US" dirty="0"/>
              <a:t> </a:t>
            </a:r>
            <a:r>
              <a:rPr lang="en-US" dirty="0" err="1"/>
              <a:t>datos</a:t>
            </a:r>
            <a:endParaRPr lang="en-US" dirty="0"/>
          </a:p>
          <a:p>
            <a:r>
              <a:rPr lang="en-US" dirty="0" err="1"/>
              <a:t>Buscar</a:t>
            </a:r>
            <a:r>
              <a:rPr lang="en-US" dirty="0"/>
              <a:t> </a:t>
            </a:r>
            <a:r>
              <a:rPr lang="en-US" dirty="0" err="1"/>
              <a:t>los</a:t>
            </a:r>
            <a:r>
              <a:rPr lang="en-US" dirty="0"/>
              <a:t> </a:t>
            </a:r>
            <a:r>
              <a:rPr lang="en-US" dirty="0" err="1"/>
              <a:t>mejores</a:t>
            </a:r>
            <a:r>
              <a:rPr lang="en-US" dirty="0"/>
              <a:t> </a:t>
            </a:r>
            <a:r>
              <a:rPr lang="en-US" dirty="0" err="1"/>
              <a:t>modelos</a:t>
            </a:r>
            <a:endParaRPr lang="en-US" dirty="0"/>
          </a:p>
          <a:p>
            <a:r>
              <a:rPr lang="en-US" dirty="0" err="1"/>
              <a:t>Conclusiones</a:t>
            </a:r>
            <a:endParaRPr lang="en-US" dirty="0"/>
          </a:p>
        </p:txBody>
      </p:sp>
      <p:sp>
        <p:nvSpPr>
          <p:cNvPr id="5" name="Rectángulo 4">
            <a:extLst>
              <a:ext uri="{FF2B5EF4-FFF2-40B4-BE49-F238E27FC236}">
                <a16:creationId xmlns:a16="http://schemas.microsoft.com/office/drawing/2014/main" id="{8F7F1E57-1E0A-6FBD-C552-FA5C4DE8ACF9}"/>
              </a:ext>
            </a:extLst>
          </p:cNvPr>
          <p:cNvSpPr/>
          <p:nvPr/>
        </p:nvSpPr>
        <p:spPr>
          <a:xfrm>
            <a:off x="1343472" y="4061444"/>
            <a:ext cx="5616624" cy="1167756"/>
          </a:xfrm>
          <a:prstGeom prst="rect">
            <a:avLst/>
          </a:prstGeom>
          <a:solidFill>
            <a:srgbClr val="F3F3F3">
              <a:alpha val="9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ángulo 5">
            <a:extLst>
              <a:ext uri="{FF2B5EF4-FFF2-40B4-BE49-F238E27FC236}">
                <a16:creationId xmlns:a16="http://schemas.microsoft.com/office/drawing/2014/main" id="{141E0191-F966-37D6-5054-7A41621A68A0}"/>
              </a:ext>
            </a:extLst>
          </p:cNvPr>
          <p:cNvSpPr/>
          <p:nvPr/>
        </p:nvSpPr>
        <p:spPr>
          <a:xfrm>
            <a:off x="1343472" y="1757189"/>
            <a:ext cx="5616624" cy="1671811"/>
          </a:xfrm>
          <a:prstGeom prst="rect">
            <a:avLst/>
          </a:prstGeom>
          <a:solidFill>
            <a:srgbClr val="F3F3F3">
              <a:alpha val="9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7095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Explorar</a:t>
            </a:r>
            <a:r>
              <a:rPr lang="en-US" dirty="0"/>
              <a:t> </a:t>
            </a:r>
            <a:r>
              <a:rPr lang="en-US" dirty="0" err="1"/>
              <a:t>los</a:t>
            </a:r>
            <a:r>
              <a:rPr lang="en-US" dirty="0"/>
              <a:t> </a:t>
            </a:r>
            <a:r>
              <a:rPr lang="en-US" dirty="0" err="1"/>
              <a:t>datos</a:t>
            </a:r>
            <a:endParaRPr lang="en-US" dirty="0"/>
          </a:p>
        </p:txBody>
      </p:sp>
      <p:sp>
        <p:nvSpPr>
          <p:cNvPr id="3" name="Content Placeholder 2"/>
          <p:cNvSpPr>
            <a:spLocks noGrp="1"/>
          </p:cNvSpPr>
          <p:nvPr>
            <p:ph sz="half" idx="1"/>
          </p:nvPr>
        </p:nvSpPr>
        <p:spPr>
          <a:xfrm>
            <a:off x="1066800" y="1825624"/>
            <a:ext cx="10285784" cy="4575175"/>
          </a:xfrm>
        </p:spPr>
        <p:txBody>
          <a:bodyPr/>
          <a:lstStyle/>
          <a:p>
            <a:pPr marL="0" indent="0" algn="just">
              <a:buNone/>
            </a:pPr>
            <a:r>
              <a:rPr lang="es-ES" dirty="0"/>
              <a:t>En total, son 18 columnas, siendo un campo el que nos indica si la persona </a:t>
            </a:r>
            <a:r>
              <a:rPr lang="es-ES" dirty="0" err="1"/>
              <a:t>reportò</a:t>
            </a:r>
            <a:r>
              <a:rPr lang="es-ES" dirty="0"/>
              <a:t> algún problema y los otros 17 variables entre categóricas y numéricas. Los campos son:</a:t>
            </a:r>
          </a:p>
          <a:p>
            <a:pPr algn="just">
              <a:buFontTx/>
              <a:buChar char="-"/>
            </a:pPr>
            <a:r>
              <a:rPr lang="es-ES" dirty="0" err="1"/>
              <a:t>HeartDisease</a:t>
            </a:r>
            <a:r>
              <a:rPr lang="es-ES" dirty="0"/>
              <a:t>, BMI, Smoking, </a:t>
            </a:r>
            <a:r>
              <a:rPr lang="es-ES" dirty="0" err="1"/>
              <a:t>AlcoholDrinking</a:t>
            </a:r>
            <a:r>
              <a:rPr lang="es-ES" dirty="0"/>
              <a:t>, </a:t>
            </a:r>
            <a:r>
              <a:rPr lang="es-ES" dirty="0" err="1"/>
              <a:t>Stroke</a:t>
            </a:r>
            <a:r>
              <a:rPr lang="es-ES" dirty="0"/>
              <a:t>, </a:t>
            </a:r>
            <a:r>
              <a:rPr lang="es-ES" dirty="0" err="1"/>
              <a:t>PhysicalHealth</a:t>
            </a:r>
            <a:endParaRPr lang="es-ES" dirty="0"/>
          </a:p>
          <a:p>
            <a:pPr algn="just">
              <a:buFontTx/>
              <a:buChar char="-"/>
            </a:pPr>
            <a:r>
              <a:rPr lang="es-ES" dirty="0" err="1"/>
              <a:t>MentalHealth</a:t>
            </a:r>
            <a:r>
              <a:rPr lang="es-ES" dirty="0"/>
              <a:t>, </a:t>
            </a:r>
            <a:r>
              <a:rPr lang="es-ES" dirty="0" err="1"/>
              <a:t>DiffWalking</a:t>
            </a:r>
            <a:r>
              <a:rPr lang="es-ES" dirty="0"/>
              <a:t>, Sex, </a:t>
            </a:r>
            <a:r>
              <a:rPr lang="es-ES" dirty="0" err="1"/>
              <a:t>AgeCategory</a:t>
            </a:r>
            <a:r>
              <a:rPr lang="es-ES" dirty="0"/>
              <a:t>, </a:t>
            </a:r>
            <a:r>
              <a:rPr lang="es-ES" dirty="0" err="1"/>
              <a:t>Race</a:t>
            </a:r>
            <a:r>
              <a:rPr lang="es-ES" dirty="0"/>
              <a:t>, </a:t>
            </a:r>
            <a:r>
              <a:rPr lang="es-ES" dirty="0" err="1"/>
              <a:t>Diabetic</a:t>
            </a:r>
            <a:r>
              <a:rPr lang="es-ES" dirty="0"/>
              <a:t>, </a:t>
            </a:r>
            <a:r>
              <a:rPr lang="es-ES" dirty="0" err="1"/>
              <a:t>SkinCancer</a:t>
            </a:r>
            <a:endParaRPr lang="es-ES" dirty="0"/>
          </a:p>
          <a:p>
            <a:pPr algn="just">
              <a:buFontTx/>
              <a:buChar char="-"/>
            </a:pPr>
            <a:r>
              <a:rPr lang="es-ES" dirty="0" err="1"/>
              <a:t>PhysicalActivity</a:t>
            </a:r>
            <a:r>
              <a:rPr lang="es-ES" dirty="0"/>
              <a:t>, </a:t>
            </a:r>
            <a:r>
              <a:rPr lang="es-ES" dirty="0" err="1"/>
              <a:t>GenHealth</a:t>
            </a:r>
            <a:r>
              <a:rPr lang="es-ES" dirty="0"/>
              <a:t>, </a:t>
            </a:r>
            <a:r>
              <a:rPr lang="es-ES" dirty="0" err="1"/>
              <a:t>SleepTime</a:t>
            </a:r>
            <a:r>
              <a:rPr lang="es-ES" dirty="0"/>
              <a:t>, </a:t>
            </a:r>
            <a:r>
              <a:rPr lang="es-ES" dirty="0" err="1"/>
              <a:t>Asthma</a:t>
            </a:r>
            <a:r>
              <a:rPr lang="es-ES" dirty="0"/>
              <a:t>, </a:t>
            </a:r>
            <a:r>
              <a:rPr lang="es-ES" dirty="0" err="1"/>
              <a:t>KidneyDisease</a:t>
            </a:r>
            <a:endParaRPr lang="es-ES" dirty="0"/>
          </a:p>
        </p:txBody>
      </p:sp>
      <p:pic>
        <p:nvPicPr>
          <p:cNvPr id="5" name="Imagen 4">
            <a:extLst>
              <a:ext uri="{FF2B5EF4-FFF2-40B4-BE49-F238E27FC236}">
                <a16:creationId xmlns:a16="http://schemas.microsoft.com/office/drawing/2014/main" id="{1B09CE4C-FA98-9BBB-DC20-B7944F61F997}"/>
              </a:ext>
            </a:extLst>
          </p:cNvPr>
          <p:cNvPicPr>
            <a:picLocks noChangeAspect="1"/>
          </p:cNvPicPr>
          <p:nvPr/>
        </p:nvPicPr>
        <p:blipFill>
          <a:blip r:embed="rId2"/>
          <a:stretch>
            <a:fillRect/>
          </a:stretch>
        </p:blipFill>
        <p:spPr>
          <a:xfrm>
            <a:off x="785428" y="4941168"/>
            <a:ext cx="10848528" cy="160580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76114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Explorar</a:t>
            </a:r>
            <a:r>
              <a:rPr lang="en-US" dirty="0"/>
              <a:t> </a:t>
            </a:r>
            <a:r>
              <a:rPr lang="en-US" dirty="0" err="1"/>
              <a:t>los</a:t>
            </a:r>
            <a:r>
              <a:rPr lang="en-US" dirty="0"/>
              <a:t> </a:t>
            </a:r>
            <a:r>
              <a:rPr lang="en-US" dirty="0" err="1"/>
              <a:t>datos</a:t>
            </a:r>
            <a:endParaRPr lang="en-US" dirty="0"/>
          </a:p>
        </p:txBody>
      </p:sp>
      <p:sp>
        <p:nvSpPr>
          <p:cNvPr id="3" name="Content Placeholder 2"/>
          <p:cNvSpPr>
            <a:spLocks noGrp="1"/>
          </p:cNvSpPr>
          <p:nvPr>
            <p:ph sz="half" idx="1"/>
          </p:nvPr>
        </p:nvSpPr>
        <p:spPr>
          <a:xfrm>
            <a:off x="1066800" y="1825624"/>
            <a:ext cx="6325344" cy="4575175"/>
          </a:xfrm>
        </p:spPr>
        <p:txBody>
          <a:bodyPr/>
          <a:lstStyle/>
          <a:p>
            <a:pPr marL="0" indent="0" algn="just">
              <a:buNone/>
            </a:pPr>
            <a:r>
              <a:rPr lang="es-ES" dirty="0"/>
              <a:t>Algunos datos relevantes encontrados durante la exploración fueron:</a:t>
            </a:r>
          </a:p>
          <a:p>
            <a:pPr algn="just">
              <a:buFontTx/>
              <a:buChar char="-"/>
            </a:pPr>
            <a:r>
              <a:rPr lang="es-ES" dirty="0"/>
              <a:t>Solo hay 4 variables numéricas, la mayoría son categóricas</a:t>
            </a:r>
          </a:p>
          <a:p>
            <a:pPr algn="just">
              <a:buFontTx/>
              <a:buChar char="-"/>
            </a:pPr>
            <a:r>
              <a:rPr lang="es-ES" dirty="0"/>
              <a:t>No tenemos valores nulos</a:t>
            </a:r>
          </a:p>
          <a:p>
            <a:pPr algn="just">
              <a:buFontTx/>
              <a:buChar char="-"/>
            </a:pPr>
            <a:r>
              <a:rPr lang="es-ES" dirty="0"/>
              <a:t>Tenemos campos con solo dos valores diferentes hasta un campo con 3604 valores distintos</a:t>
            </a:r>
          </a:p>
          <a:p>
            <a:pPr algn="just">
              <a:buFontTx/>
              <a:buChar char="-"/>
            </a:pPr>
            <a:r>
              <a:rPr lang="es-ES" dirty="0"/>
              <a:t>La variable dependiente no está balanceada, solo el 8% de los datos son positivos</a:t>
            </a:r>
          </a:p>
        </p:txBody>
      </p:sp>
      <p:pic>
        <p:nvPicPr>
          <p:cNvPr id="4" name="Imagen 3">
            <a:extLst>
              <a:ext uri="{FF2B5EF4-FFF2-40B4-BE49-F238E27FC236}">
                <a16:creationId xmlns:a16="http://schemas.microsoft.com/office/drawing/2014/main" id="{42A0C161-FAA7-6A4D-A9EF-D1FC38C18C76}"/>
              </a:ext>
            </a:extLst>
          </p:cNvPr>
          <p:cNvPicPr>
            <a:picLocks noChangeAspect="1"/>
          </p:cNvPicPr>
          <p:nvPr/>
        </p:nvPicPr>
        <p:blipFill>
          <a:blip r:embed="rId2"/>
          <a:stretch>
            <a:fillRect/>
          </a:stretch>
        </p:blipFill>
        <p:spPr>
          <a:xfrm>
            <a:off x="7680176" y="2570027"/>
            <a:ext cx="4237087" cy="308636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89783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err="1"/>
              <a:t>Definiciòn</a:t>
            </a:r>
            <a:endParaRPr lang="en-US" dirty="0"/>
          </a:p>
          <a:p>
            <a:r>
              <a:rPr lang="en-US" dirty="0" err="1"/>
              <a:t>Planteamiento</a:t>
            </a:r>
            <a:r>
              <a:rPr lang="en-US" dirty="0"/>
              <a:t> del </a:t>
            </a:r>
            <a:r>
              <a:rPr lang="en-US" dirty="0" err="1"/>
              <a:t>problema</a:t>
            </a:r>
            <a:endParaRPr lang="en-US" dirty="0"/>
          </a:p>
          <a:p>
            <a:r>
              <a:rPr lang="en-US" dirty="0" err="1"/>
              <a:t>Encontrar</a:t>
            </a:r>
            <a:r>
              <a:rPr lang="en-US" dirty="0"/>
              <a:t> </a:t>
            </a:r>
            <a:r>
              <a:rPr lang="en-US" dirty="0" err="1"/>
              <a:t>los</a:t>
            </a:r>
            <a:r>
              <a:rPr lang="en-US" dirty="0"/>
              <a:t> </a:t>
            </a:r>
            <a:r>
              <a:rPr lang="en-US" dirty="0" err="1"/>
              <a:t>datos</a:t>
            </a:r>
            <a:endParaRPr lang="en-US" dirty="0"/>
          </a:p>
          <a:p>
            <a:r>
              <a:rPr lang="en-US" dirty="0" err="1"/>
              <a:t>Explorar</a:t>
            </a:r>
            <a:r>
              <a:rPr lang="en-US" dirty="0"/>
              <a:t> </a:t>
            </a:r>
            <a:r>
              <a:rPr lang="en-US" dirty="0" err="1"/>
              <a:t>los</a:t>
            </a:r>
            <a:r>
              <a:rPr lang="en-US" dirty="0"/>
              <a:t> </a:t>
            </a:r>
            <a:r>
              <a:rPr lang="en-US" dirty="0" err="1"/>
              <a:t>datos</a:t>
            </a:r>
            <a:endParaRPr lang="en-US" dirty="0"/>
          </a:p>
          <a:p>
            <a:r>
              <a:rPr lang="en-US" dirty="0" err="1"/>
              <a:t>Buscar</a:t>
            </a:r>
            <a:r>
              <a:rPr lang="en-US" dirty="0"/>
              <a:t> </a:t>
            </a:r>
            <a:r>
              <a:rPr lang="en-US" dirty="0" err="1"/>
              <a:t>los</a:t>
            </a:r>
            <a:r>
              <a:rPr lang="en-US" dirty="0"/>
              <a:t> </a:t>
            </a:r>
            <a:r>
              <a:rPr lang="en-US" dirty="0" err="1"/>
              <a:t>mejores</a:t>
            </a:r>
            <a:r>
              <a:rPr lang="en-US" dirty="0"/>
              <a:t> </a:t>
            </a:r>
            <a:r>
              <a:rPr lang="en-US" dirty="0" err="1"/>
              <a:t>modelos</a:t>
            </a:r>
            <a:endParaRPr lang="en-US" dirty="0"/>
          </a:p>
          <a:p>
            <a:r>
              <a:rPr lang="en-US" dirty="0" err="1"/>
              <a:t>Conclusiones</a:t>
            </a:r>
            <a:endParaRPr lang="en-US" dirty="0"/>
          </a:p>
        </p:txBody>
      </p:sp>
      <p:sp>
        <p:nvSpPr>
          <p:cNvPr id="4" name="Rectángulo 3">
            <a:extLst>
              <a:ext uri="{FF2B5EF4-FFF2-40B4-BE49-F238E27FC236}">
                <a16:creationId xmlns:a16="http://schemas.microsoft.com/office/drawing/2014/main" id="{03FF6F41-BA42-594A-6E9A-7D990BD1BAB3}"/>
              </a:ext>
            </a:extLst>
          </p:cNvPr>
          <p:cNvSpPr/>
          <p:nvPr/>
        </p:nvSpPr>
        <p:spPr>
          <a:xfrm>
            <a:off x="1343472" y="4653136"/>
            <a:ext cx="5616624" cy="576064"/>
          </a:xfrm>
          <a:prstGeom prst="rect">
            <a:avLst/>
          </a:prstGeom>
          <a:solidFill>
            <a:srgbClr val="F3F3F3">
              <a:alpha val="9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ángulo 4">
            <a:extLst>
              <a:ext uri="{FF2B5EF4-FFF2-40B4-BE49-F238E27FC236}">
                <a16:creationId xmlns:a16="http://schemas.microsoft.com/office/drawing/2014/main" id="{82D66D05-D5CD-003D-D9AE-E56069848E0D}"/>
              </a:ext>
            </a:extLst>
          </p:cNvPr>
          <p:cNvSpPr/>
          <p:nvPr/>
        </p:nvSpPr>
        <p:spPr>
          <a:xfrm>
            <a:off x="1343472" y="1757189"/>
            <a:ext cx="5616624" cy="2175867"/>
          </a:xfrm>
          <a:prstGeom prst="rect">
            <a:avLst/>
          </a:prstGeom>
          <a:solidFill>
            <a:srgbClr val="F3F3F3">
              <a:alpha val="9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3398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Buscar</a:t>
            </a:r>
            <a:r>
              <a:rPr lang="en-US" dirty="0"/>
              <a:t> </a:t>
            </a:r>
            <a:r>
              <a:rPr lang="en-US" dirty="0" err="1"/>
              <a:t>los</a:t>
            </a:r>
            <a:r>
              <a:rPr lang="en-US" dirty="0"/>
              <a:t> </a:t>
            </a:r>
            <a:r>
              <a:rPr lang="en-US" dirty="0" err="1"/>
              <a:t>mejores</a:t>
            </a:r>
            <a:r>
              <a:rPr lang="en-US" dirty="0"/>
              <a:t> </a:t>
            </a:r>
            <a:r>
              <a:rPr lang="en-US" dirty="0" err="1"/>
              <a:t>modelos</a:t>
            </a:r>
            <a:endParaRPr lang="en-US" dirty="0"/>
          </a:p>
        </p:txBody>
      </p:sp>
      <p:sp>
        <p:nvSpPr>
          <p:cNvPr id="3" name="Content Placeholder 2"/>
          <p:cNvSpPr>
            <a:spLocks noGrp="1"/>
          </p:cNvSpPr>
          <p:nvPr>
            <p:ph sz="half" idx="1"/>
          </p:nvPr>
        </p:nvSpPr>
        <p:spPr>
          <a:xfrm>
            <a:off x="1066800" y="1825624"/>
            <a:ext cx="10285784" cy="4575175"/>
          </a:xfrm>
        </p:spPr>
        <p:txBody>
          <a:bodyPr/>
          <a:lstStyle/>
          <a:p>
            <a:pPr marL="0" indent="0" algn="just">
              <a:buNone/>
            </a:pPr>
            <a:r>
              <a:rPr lang="es-ES" dirty="0"/>
              <a:t>El tipo de problema que tenemos es de clasificación, para el cual existen diversas opciones de algoritmos que se pueden utilizar para realizar predicciones, como los siguientes:</a:t>
            </a:r>
          </a:p>
          <a:p>
            <a:pPr algn="just">
              <a:buFontTx/>
              <a:buChar char="-"/>
            </a:pPr>
            <a:r>
              <a:rPr lang="es-ES" dirty="0" err="1"/>
              <a:t>Decision</a:t>
            </a:r>
            <a:r>
              <a:rPr lang="es-ES" dirty="0"/>
              <a:t> </a:t>
            </a:r>
            <a:r>
              <a:rPr lang="es-ES" dirty="0" err="1"/>
              <a:t>Tree</a:t>
            </a:r>
            <a:endParaRPr lang="es-ES" dirty="0"/>
          </a:p>
          <a:p>
            <a:pPr algn="just">
              <a:buFontTx/>
              <a:buChar char="-"/>
            </a:pPr>
            <a:r>
              <a:rPr lang="es-ES" dirty="0"/>
              <a:t>KNN</a:t>
            </a:r>
          </a:p>
          <a:p>
            <a:pPr algn="just">
              <a:buFontTx/>
              <a:buChar char="-"/>
            </a:pPr>
            <a:r>
              <a:rPr lang="es-ES" dirty="0" err="1"/>
              <a:t>Logistic</a:t>
            </a:r>
            <a:r>
              <a:rPr lang="es-ES" dirty="0"/>
              <a:t> </a:t>
            </a:r>
            <a:r>
              <a:rPr lang="es-ES" dirty="0" err="1"/>
              <a:t>regression</a:t>
            </a:r>
            <a:endParaRPr lang="es-ES" dirty="0"/>
          </a:p>
          <a:p>
            <a:pPr algn="just">
              <a:buFontTx/>
              <a:buChar char="-"/>
            </a:pPr>
            <a:r>
              <a:rPr lang="es-ES" dirty="0" err="1"/>
              <a:t>Gradient</a:t>
            </a:r>
            <a:r>
              <a:rPr lang="es-ES" dirty="0"/>
              <a:t> </a:t>
            </a:r>
            <a:r>
              <a:rPr lang="es-ES" dirty="0" err="1"/>
              <a:t>Boosting</a:t>
            </a:r>
            <a:r>
              <a:rPr lang="es-ES" dirty="0"/>
              <a:t> </a:t>
            </a:r>
            <a:r>
              <a:rPr lang="es-ES" dirty="0" err="1"/>
              <a:t>Method</a:t>
            </a:r>
            <a:endParaRPr lang="es-ES" dirty="0"/>
          </a:p>
          <a:p>
            <a:pPr algn="just">
              <a:buFontTx/>
              <a:buChar char="-"/>
            </a:pPr>
            <a:r>
              <a:rPr lang="es-ES" dirty="0" err="1"/>
              <a:t>Support</a:t>
            </a:r>
            <a:r>
              <a:rPr lang="es-ES" dirty="0"/>
              <a:t> Vector Machine</a:t>
            </a:r>
          </a:p>
        </p:txBody>
      </p:sp>
    </p:spTree>
    <p:extLst>
      <p:ext uri="{BB962C8B-B14F-4D97-AF65-F5344CB8AC3E}">
        <p14:creationId xmlns:p14="http://schemas.microsoft.com/office/powerpoint/2010/main" val="1357189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Buscar</a:t>
            </a:r>
            <a:r>
              <a:rPr lang="en-US" dirty="0"/>
              <a:t> </a:t>
            </a:r>
            <a:r>
              <a:rPr lang="en-US" dirty="0" err="1"/>
              <a:t>los</a:t>
            </a:r>
            <a:r>
              <a:rPr lang="en-US" dirty="0"/>
              <a:t> </a:t>
            </a:r>
            <a:r>
              <a:rPr lang="en-US" dirty="0" err="1"/>
              <a:t>mejores</a:t>
            </a:r>
            <a:r>
              <a:rPr lang="en-US" dirty="0"/>
              <a:t> </a:t>
            </a:r>
            <a:r>
              <a:rPr lang="en-US" dirty="0" err="1"/>
              <a:t>modelos</a:t>
            </a:r>
            <a:endParaRPr lang="en-US" dirty="0"/>
          </a:p>
        </p:txBody>
      </p:sp>
      <p:sp>
        <p:nvSpPr>
          <p:cNvPr id="8" name="Content Placeholder 2">
            <a:extLst>
              <a:ext uri="{FF2B5EF4-FFF2-40B4-BE49-F238E27FC236}">
                <a16:creationId xmlns:a16="http://schemas.microsoft.com/office/drawing/2014/main" id="{53162646-268B-5E47-3B15-83DE052A792B}"/>
              </a:ext>
            </a:extLst>
          </p:cNvPr>
          <p:cNvSpPr>
            <a:spLocks noGrp="1"/>
          </p:cNvSpPr>
          <p:nvPr>
            <p:ph sz="half" idx="1"/>
          </p:nvPr>
        </p:nvSpPr>
        <p:spPr>
          <a:xfrm>
            <a:off x="1066800" y="1825624"/>
            <a:ext cx="10285784" cy="4575175"/>
          </a:xfrm>
        </p:spPr>
        <p:txBody>
          <a:bodyPr/>
          <a:lstStyle/>
          <a:p>
            <a:pPr marL="0" indent="0" algn="just">
              <a:buNone/>
            </a:pPr>
            <a:r>
              <a:rPr lang="es-ES" dirty="0"/>
              <a:t>Para esta problema en particular, elegimos utilizar el algoritmo de </a:t>
            </a:r>
            <a:r>
              <a:rPr lang="es-ES" dirty="0" err="1"/>
              <a:t>Decision</a:t>
            </a:r>
            <a:r>
              <a:rPr lang="es-ES" dirty="0"/>
              <a:t> </a:t>
            </a:r>
            <a:r>
              <a:rPr lang="es-ES" dirty="0" err="1"/>
              <a:t>Tree</a:t>
            </a:r>
            <a:r>
              <a:rPr lang="es-ES" dirty="0"/>
              <a:t>, algunas de las razones por las que se eligió fueron:</a:t>
            </a:r>
          </a:p>
          <a:p>
            <a:pPr algn="just">
              <a:buFontTx/>
              <a:buChar char="-"/>
            </a:pPr>
            <a:r>
              <a:rPr lang="es-ES" dirty="0"/>
              <a:t>Puede manejar variables categóricas y numéricas</a:t>
            </a:r>
          </a:p>
          <a:p>
            <a:pPr algn="just">
              <a:buFontTx/>
              <a:buChar char="-"/>
            </a:pPr>
            <a:r>
              <a:rPr lang="es-ES" dirty="0"/>
              <a:t>Son eficientes con gran cantidad de variables</a:t>
            </a:r>
          </a:p>
          <a:p>
            <a:pPr algn="just">
              <a:buFontTx/>
              <a:buChar char="-"/>
            </a:pPr>
            <a:r>
              <a:rPr lang="es-ES" dirty="0" err="1"/>
              <a:t>Ràpido</a:t>
            </a:r>
            <a:r>
              <a:rPr lang="es-ES" dirty="0"/>
              <a:t> procesamiento</a:t>
            </a:r>
          </a:p>
          <a:p>
            <a:pPr algn="just">
              <a:buFontTx/>
              <a:buChar char="-"/>
            </a:pPr>
            <a:r>
              <a:rPr lang="es-ES" dirty="0"/>
              <a:t>Capacidad de seleccionar variables relevantes</a:t>
            </a:r>
          </a:p>
          <a:p>
            <a:pPr algn="just">
              <a:buFontTx/>
              <a:buChar char="-"/>
            </a:pPr>
            <a:r>
              <a:rPr lang="es-ES" dirty="0"/>
              <a:t>Buena cantidad de parámetros con los cuales hacer </a:t>
            </a:r>
            <a:r>
              <a:rPr lang="es-ES" i="1" dirty="0" err="1"/>
              <a:t>tuning</a:t>
            </a:r>
            <a:r>
              <a:rPr lang="es-ES" i="1" dirty="0"/>
              <a:t> </a:t>
            </a:r>
            <a:r>
              <a:rPr lang="es-ES" dirty="0"/>
              <a:t>y mejorar el modelo</a:t>
            </a:r>
            <a:endParaRPr lang="es-ES" i="1" dirty="0"/>
          </a:p>
        </p:txBody>
      </p:sp>
    </p:spTree>
    <p:extLst>
      <p:ext uri="{BB962C8B-B14F-4D97-AF65-F5344CB8AC3E}">
        <p14:creationId xmlns:p14="http://schemas.microsoft.com/office/powerpoint/2010/main" val="3886682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Buscar</a:t>
            </a:r>
            <a:r>
              <a:rPr lang="en-US" dirty="0"/>
              <a:t> </a:t>
            </a:r>
            <a:r>
              <a:rPr lang="en-US" dirty="0" err="1"/>
              <a:t>los</a:t>
            </a:r>
            <a:r>
              <a:rPr lang="en-US" dirty="0"/>
              <a:t> </a:t>
            </a:r>
            <a:r>
              <a:rPr lang="en-US" dirty="0" err="1"/>
              <a:t>mejores</a:t>
            </a:r>
            <a:r>
              <a:rPr lang="en-US" dirty="0"/>
              <a:t> </a:t>
            </a:r>
            <a:r>
              <a:rPr lang="en-US" dirty="0" err="1"/>
              <a:t>modelos</a:t>
            </a:r>
            <a:endParaRPr lang="en-US" dirty="0"/>
          </a:p>
        </p:txBody>
      </p:sp>
      <p:sp>
        <p:nvSpPr>
          <p:cNvPr id="8" name="Content Placeholder 2">
            <a:extLst>
              <a:ext uri="{FF2B5EF4-FFF2-40B4-BE49-F238E27FC236}">
                <a16:creationId xmlns:a16="http://schemas.microsoft.com/office/drawing/2014/main" id="{53162646-268B-5E47-3B15-83DE052A792B}"/>
              </a:ext>
            </a:extLst>
          </p:cNvPr>
          <p:cNvSpPr>
            <a:spLocks noGrp="1"/>
          </p:cNvSpPr>
          <p:nvPr>
            <p:ph sz="half" idx="1"/>
          </p:nvPr>
        </p:nvSpPr>
        <p:spPr>
          <a:xfrm>
            <a:off x="1066800" y="1825624"/>
            <a:ext cx="10285784" cy="4575175"/>
          </a:xfrm>
        </p:spPr>
        <p:txBody>
          <a:bodyPr/>
          <a:lstStyle/>
          <a:p>
            <a:pPr marL="0" indent="0" algn="just">
              <a:buNone/>
            </a:pPr>
            <a:r>
              <a:rPr lang="es-ES" dirty="0"/>
              <a:t>Para obtener los mejores resultados con este algoritmo, se realizaron ciertos pasos que ayudarían a mejorar la data: </a:t>
            </a:r>
          </a:p>
          <a:p>
            <a:pPr algn="just">
              <a:buFontTx/>
              <a:buChar char="-"/>
            </a:pPr>
            <a:r>
              <a:rPr lang="es-ES" dirty="0"/>
              <a:t>Se pasaron todas las variables categóricas a numéricas</a:t>
            </a:r>
          </a:p>
          <a:p>
            <a:pPr algn="just">
              <a:buFontTx/>
              <a:buChar char="-"/>
            </a:pPr>
            <a:r>
              <a:rPr lang="es-ES" dirty="0"/>
              <a:t>Se evaluaron métricas con el total de la data (siempre dividiendo en </a:t>
            </a:r>
            <a:r>
              <a:rPr lang="es-ES" i="1" dirty="0" err="1"/>
              <a:t>train</a:t>
            </a:r>
            <a:r>
              <a:rPr lang="es-ES" dirty="0"/>
              <a:t> y </a:t>
            </a:r>
            <a:r>
              <a:rPr lang="es-ES" i="1" dirty="0"/>
              <a:t>test</a:t>
            </a:r>
            <a:r>
              <a:rPr lang="es-ES" dirty="0"/>
              <a:t>) y también realizando un </a:t>
            </a:r>
            <a:r>
              <a:rPr lang="es-ES" i="1" dirty="0" err="1"/>
              <a:t>undersample</a:t>
            </a:r>
            <a:r>
              <a:rPr lang="es-ES" dirty="0"/>
              <a:t>, para tener un mejor entendimiento del rendimiento, por tener nuestra variable dependiente poco balanceada</a:t>
            </a:r>
          </a:p>
          <a:p>
            <a:pPr algn="just">
              <a:buFontTx/>
              <a:buChar char="-"/>
            </a:pPr>
            <a:r>
              <a:rPr lang="es-ES" dirty="0"/>
              <a:t>A esta segunda evaluación, ya que por el mismo método se obtuvo un resultado de </a:t>
            </a:r>
            <a:r>
              <a:rPr lang="es-ES" i="1" dirty="0" err="1"/>
              <a:t>accuracy</a:t>
            </a:r>
            <a:r>
              <a:rPr lang="es-ES" dirty="0"/>
              <a:t> menor, se realizó una búsqueda de mejores parámetros para encontrar cuales daban un mejor resultado</a:t>
            </a:r>
            <a:endParaRPr lang="es-ES" i="1" dirty="0"/>
          </a:p>
        </p:txBody>
      </p:sp>
    </p:spTree>
    <p:extLst>
      <p:ext uri="{BB962C8B-B14F-4D97-AF65-F5344CB8AC3E}">
        <p14:creationId xmlns:p14="http://schemas.microsoft.com/office/powerpoint/2010/main" val="2831518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err="1"/>
              <a:t>Definiciòn</a:t>
            </a:r>
            <a:endParaRPr lang="en-US" dirty="0"/>
          </a:p>
          <a:p>
            <a:r>
              <a:rPr lang="en-US" dirty="0" err="1"/>
              <a:t>Planteamiento</a:t>
            </a:r>
            <a:r>
              <a:rPr lang="en-US" dirty="0"/>
              <a:t> del </a:t>
            </a:r>
            <a:r>
              <a:rPr lang="en-US" dirty="0" err="1"/>
              <a:t>problema</a:t>
            </a:r>
            <a:endParaRPr lang="en-US" dirty="0"/>
          </a:p>
          <a:p>
            <a:r>
              <a:rPr lang="en-US" dirty="0" err="1"/>
              <a:t>Encontrar</a:t>
            </a:r>
            <a:r>
              <a:rPr lang="en-US" dirty="0"/>
              <a:t> </a:t>
            </a:r>
            <a:r>
              <a:rPr lang="en-US" dirty="0" err="1"/>
              <a:t>los</a:t>
            </a:r>
            <a:r>
              <a:rPr lang="en-US" dirty="0"/>
              <a:t> </a:t>
            </a:r>
            <a:r>
              <a:rPr lang="en-US" dirty="0" err="1"/>
              <a:t>datos</a:t>
            </a:r>
            <a:endParaRPr lang="en-US" dirty="0"/>
          </a:p>
          <a:p>
            <a:r>
              <a:rPr lang="en-US" dirty="0" err="1"/>
              <a:t>Explorar</a:t>
            </a:r>
            <a:r>
              <a:rPr lang="en-US" dirty="0"/>
              <a:t> </a:t>
            </a:r>
            <a:r>
              <a:rPr lang="en-US" dirty="0" err="1"/>
              <a:t>los</a:t>
            </a:r>
            <a:r>
              <a:rPr lang="en-US" dirty="0"/>
              <a:t> </a:t>
            </a:r>
            <a:r>
              <a:rPr lang="en-US" dirty="0" err="1"/>
              <a:t>datos</a:t>
            </a:r>
            <a:endParaRPr lang="en-US" dirty="0"/>
          </a:p>
          <a:p>
            <a:r>
              <a:rPr lang="en-US" dirty="0" err="1"/>
              <a:t>Buscar</a:t>
            </a:r>
            <a:r>
              <a:rPr lang="en-US" dirty="0"/>
              <a:t> </a:t>
            </a:r>
            <a:r>
              <a:rPr lang="en-US" dirty="0" err="1"/>
              <a:t>los</a:t>
            </a:r>
            <a:r>
              <a:rPr lang="en-US" dirty="0"/>
              <a:t> </a:t>
            </a:r>
            <a:r>
              <a:rPr lang="en-US" dirty="0" err="1"/>
              <a:t>mejores</a:t>
            </a:r>
            <a:r>
              <a:rPr lang="en-US" dirty="0"/>
              <a:t> </a:t>
            </a:r>
            <a:r>
              <a:rPr lang="en-US" dirty="0" err="1"/>
              <a:t>modelos</a:t>
            </a:r>
            <a:endParaRPr lang="en-US" dirty="0"/>
          </a:p>
          <a:p>
            <a:r>
              <a:rPr lang="en-US" dirty="0" err="1"/>
              <a:t>Conclusiones</a:t>
            </a:r>
            <a:endParaRPr lang="en-US" dirty="0"/>
          </a:p>
        </p:txBody>
      </p:sp>
      <p:sp>
        <p:nvSpPr>
          <p:cNvPr id="5" name="Rectángulo 4">
            <a:extLst>
              <a:ext uri="{FF2B5EF4-FFF2-40B4-BE49-F238E27FC236}">
                <a16:creationId xmlns:a16="http://schemas.microsoft.com/office/drawing/2014/main" id="{8C9E7C8F-8EC1-51D5-4D2A-798750645804}"/>
              </a:ext>
            </a:extLst>
          </p:cNvPr>
          <p:cNvSpPr/>
          <p:nvPr/>
        </p:nvSpPr>
        <p:spPr>
          <a:xfrm>
            <a:off x="1343472" y="1757189"/>
            <a:ext cx="5616624" cy="2967955"/>
          </a:xfrm>
          <a:prstGeom prst="rect">
            <a:avLst/>
          </a:prstGeom>
          <a:solidFill>
            <a:srgbClr val="F3F3F3">
              <a:alpha val="9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1527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err="1"/>
              <a:t>Definiciòn</a:t>
            </a:r>
            <a:endParaRPr lang="en-US" dirty="0"/>
          </a:p>
          <a:p>
            <a:r>
              <a:rPr lang="en-US" dirty="0" err="1"/>
              <a:t>Planteamiento</a:t>
            </a:r>
            <a:r>
              <a:rPr lang="en-US" dirty="0"/>
              <a:t> del </a:t>
            </a:r>
            <a:r>
              <a:rPr lang="en-US" dirty="0" err="1"/>
              <a:t>problema</a:t>
            </a:r>
            <a:endParaRPr lang="en-US" dirty="0"/>
          </a:p>
          <a:p>
            <a:r>
              <a:rPr lang="en-US" dirty="0" err="1"/>
              <a:t>Encontrar</a:t>
            </a:r>
            <a:r>
              <a:rPr lang="en-US" dirty="0"/>
              <a:t> </a:t>
            </a:r>
            <a:r>
              <a:rPr lang="en-US" dirty="0" err="1"/>
              <a:t>los</a:t>
            </a:r>
            <a:r>
              <a:rPr lang="en-US" dirty="0"/>
              <a:t> </a:t>
            </a:r>
            <a:r>
              <a:rPr lang="en-US" dirty="0" err="1"/>
              <a:t>datos</a:t>
            </a:r>
            <a:endParaRPr lang="en-US" dirty="0"/>
          </a:p>
          <a:p>
            <a:r>
              <a:rPr lang="en-US" dirty="0" err="1"/>
              <a:t>Explorar</a:t>
            </a:r>
            <a:r>
              <a:rPr lang="en-US" dirty="0"/>
              <a:t> </a:t>
            </a:r>
            <a:r>
              <a:rPr lang="en-US" dirty="0" err="1"/>
              <a:t>los</a:t>
            </a:r>
            <a:r>
              <a:rPr lang="en-US" dirty="0"/>
              <a:t> </a:t>
            </a:r>
            <a:r>
              <a:rPr lang="en-US" dirty="0" err="1"/>
              <a:t>datos</a:t>
            </a:r>
            <a:endParaRPr lang="en-US" dirty="0"/>
          </a:p>
          <a:p>
            <a:r>
              <a:rPr lang="en-US" dirty="0" err="1"/>
              <a:t>Buscar</a:t>
            </a:r>
            <a:r>
              <a:rPr lang="en-US" dirty="0"/>
              <a:t> </a:t>
            </a:r>
            <a:r>
              <a:rPr lang="en-US" dirty="0" err="1"/>
              <a:t>los</a:t>
            </a:r>
            <a:r>
              <a:rPr lang="en-US" dirty="0"/>
              <a:t> </a:t>
            </a:r>
            <a:r>
              <a:rPr lang="en-US" dirty="0" err="1"/>
              <a:t>mejores</a:t>
            </a:r>
            <a:r>
              <a:rPr lang="en-US" dirty="0"/>
              <a:t> </a:t>
            </a:r>
            <a:r>
              <a:rPr lang="en-US" dirty="0" err="1"/>
              <a:t>modelos</a:t>
            </a:r>
            <a:endParaRPr lang="en-US" dirty="0"/>
          </a:p>
          <a:p>
            <a:r>
              <a:rPr lang="en-US" dirty="0" err="1"/>
              <a:t>Conclusiones</a:t>
            </a:r>
            <a:endParaRPr lang="en-US" dirty="0"/>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Conclusiones</a:t>
            </a:r>
            <a:endParaRPr lang="en-US" dirty="0"/>
          </a:p>
        </p:txBody>
      </p:sp>
      <p:sp>
        <p:nvSpPr>
          <p:cNvPr id="8" name="Content Placeholder 2">
            <a:extLst>
              <a:ext uri="{FF2B5EF4-FFF2-40B4-BE49-F238E27FC236}">
                <a16:creationId xmlns:a16="http://schemas.microsoft.com/office/drawing/2014/main" id="{53162646-268B-5E47-3B15-83DE052A792B}"/>
              </a:ext>
            </a:extLst>
          </p:cNvPr>
          <p:cNvSpPr>
            <a:spLocks noGrp="1"/>
          </p:cNvSpPr>
          <p:nvPr>
            <p:ph sz="half" idx="1"/>
          </p:nvPr>
        </p:nvSpPr>
        <p:spPr>
          <a:xfrm>
            <a:off x="1066800" y="1825625"/>
            <a:ext cx="10285784" cy="1819400"/>
          </a:xfrm>
        </p:spPr>
        <p:txBody>
          <a:bodyPr/>
          <a:lstStyle/>
          <a:p>
            <a:pPr marL="0" indent="0" algn="just">
              <a:buNone/>
            </a:pPr>
            <a:r>
              <a:rPr lang="es-ES" dirty="0"/>
              <a:t>En cuanto a rendimiento de los modelos como tal, al evaluar sobre el total de la data, cuando no se había lidiado con el tema del balance, se obtuvieron resultados buenos, en parte debido a la gran cantidad de personas que no tenían problemas cardiacos. En total se revisaron cuatro métricas, que se presentan en las siguientes tablas.</a:t>
            </a:r>
            <a:endParaRPr lang="es-ES" i="1" dirty="0"/>
          </a:p>
        </p:txBody>
      </p:sp>
      <p:pic>
        <p:nvPicPr>
          <p:cNvPr id="4" name="Imagen 3">
            <a:extLst>
              <a:ext uri="{FF2B5EF4-FFF2-40B4-BE49-F238E27FC236}">
                <a16:creationId xmlns:a16="http://schemas.microsoft.com/office/drawing/2014/main" id="{B3C2618F-90AB-A376-1124-DA4F1E5E74F9}"/>
              </a:ext>
            </a:extLst>
          </p:cNvPr>
          <p:cNvPicPr>
            <a:picLocks noChangeAspect="1"/>
          </p:cNvPicPr>
          <p:nvPr/>
        </p:nvPicPr>
        <p:blipFill>
          <a:blip r:embed="rId2"/>
          <a:stretch>
            <a:fillRect/>
          </a:stretch>
        </p:blipFill>
        <p:spPr>
          <a:xfrm>
            <a:off x="1066800" y="4725144"/>
            <a:ext cx="4484265" cy="1152128"/>
          </a:xfrm>
          <a:prstGeom prst="rect">
            <a:avLst/>
          </a:prstGeom>
          <a:ln>
            <a:noFill/>
          </a:ln>
          <a:effectLst>
            <a:outerShdw blurRad="292100" dist="139700" dir="2700000" algn="tl" rotWithShape="0">
              <a:srgbClr val="333333">
                <a:alpha val="65000"/>
              </a:srgbClr>
            </a:outerShdw>
          </a:effectLst>
        </p:spPr>
      </p:pic>
      <p:pic>
        <p:nvPicPr>
          <p:cNvPr id="6" name="Imagen 5">
            <a:extLst>
              <a:ext uri="{FF2B5EF4-FFF2-40B4-BE49-F238E27FC236}">
                <a16:creationId xmlns:a16="http://schemas.microsoft.com/office/drawing/2014/main" id="{8805342E-6012-BF38-6690-4AE5E5696568}"/>
              </a:ext>
            </a:extLst>
          </p:cNvPr>
          <p:cNvPicPr>
            <a:picLocks noChangeAspect="1"/>
          </p:cNvPicPr>
          <p:nvPr/>
        </p:nvPicPr>
        <p:blipFill>
          <a:blip r:embed="rId3"/>
          <a:stretch>
            <a:fillRect/>
          </a:stretch>
        </p:blipFill>
        <p:spPr>
          <a:xfrm>
            <a:off x="6880960" y="4725144"/>
            <a:ext cx="4471624" cy="1152128"/>
          </a:xfrm>
          <a:prstGeom prst="rect">
            <a:avLst/>
          </a:prstGeom>
          <a:ln>
            <a:noFill/>
          </a:ln>
          <a:effectLst>
            <a:outerShdw blurRad="292100" dist="139700" dir="2700000" algn="tl" rotWithShape="0">
              <a:srgbClr val="333333">
                <a:alpha val="65000"/>
              </a:srgbClr>
            </a:outerShdw>
          </a:effectLst>
        </p:spPr>
      </p:pic>
      <p:sp>
        <p:nvSpPr>
          <p:cNvPr id="7" name="Content Placeholder 2">
            <a:extLst>
              <a:ext uri="{FF2B5EF4-FFF2-40B4-BE49-F238E27FC236}">
                <a16:creationId xmlns:a16="http://schemas.microsoft.com/office/drawing/2014/main" id="{660B7A81-52F1-E211-A199-FC5C11206091}"/>
              </a:ext>
            </a:extLst>
          </p:cNvPr>
          <p:cNvSpPr txBox="1">
            <a:spLocks/>
          </p:cNvSpPr>
          <p:nvPr/>
        </p:nvSpPr>
        <p:spPr>
          <a:xfrm>
            <a:off x="1066800" y="4221088"/>
            <a:ext cx="4484265" cy="5040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lgn="just">
              <a:buFont typeface="Arial" pitchFamily="34" charset="0"/>
              <a:buNone/>
            </a:pPr>
            <a:r>
              <a:rPr lang="es-ES" dirty="0"/>
              <a:t>Data total:</a:t>
            </a:r>
            <a:endParaRPr lang="es-ES" i="1" dirty="0"/>
          </a:p>
        </p:txBody>
      </p:sp>
      <p:sp>
        <p:nvSpPr>
          <p:cNvPr id="9" name="Content Placeholder 2">
            <a:extLst>
              <a:ext uri="{FF2B5EF4-FFF2-40B4-BE49-F238E27FC236}">
                <a16:creationId xmlns:a16="http://schemas.microsoft.com/office/drawing/2014/main" id="{6842103C-1897-FBBF-2701-DED6880E7B8E}"/>
              </a:ext>
            </a:extLst>
          </p:cNvPr>
          <p:cNvSpPr txBox="1">
            <a:spLocks/>
          </p:cNvSpPr>
          <p:nvPr/>
        </p:nvSpPr>
        <p:spPr>
          <a:xfrm>
            <a:off x="6880960" y="4221088"/>
            <a:ext cx="4484265" cy="5040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lgn="just">
              <a:buFont typeface="Arial" pitchFamily="34" charset="0"/>
              <a:buNone/>
            </a:pPr>
            <a:r>
              <a:rPr lang="es-ES" dirty="0"/>
              <a:t>Data balanceada:</a:t>
            </a:r>
            <a:endParaRPr lang="es-ES" i="1" dirty="0"/>
          </a:p>
        </p:txBody>
      </p:sp>
    </p:spTree>
    <p:extLst>
      <p:ext uri="{BB962C8B-B14F-4D97-AF65-F5344CB8AC3E}">
        <p14:creationId xmlns:p14="http://schemas.microsoft.com/office/powerpoint/2010/main" val="3245854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Conclusiones</a:t>
            </a:r>
            <a:endParaRPr lang="en-US" dirty="0"/>
          </a:p>
        </p:txBody>
      </p:sp>
      <p:sp>
        <p:nvSpPr>
          <p:cNvPr id="8" name="Content Placeholder 2">
            <a:extLst>
              <a:ext uri="{FF2B5EF4-FFF2-40B4-BE49-F238E27FC236}">
                <a16:creationId xmlns:a16="http://schemas.microsoft.com/office/drawing/2014/main" id="{53162646-268B-5E47-3B15-83DE052A792B}"/>
              </a:ext>
            </a:extLst>
          </p:cNvPr>
          <p:cNvSpPr>
            <a:spLocks noGrp="1"/>
          </p:cNvSpPr>
          <p:nvPr>
            <p:ph sz="half" idx="1"/>
          </p:nvPr>
        </p:nvSpPr>
        <p:spPr>
          <a:xfrm>
            <a:off x="1066800" y="1825625"/>
            <a:ext cx="10285784" cy="1819400"/>
          </a:xfrm>
        </p:spPr>
        <p:txBody>
          <a:bodyPr/>
          <a:lstStyle/>
          <a:p>
            <a:pPr marL="0" indent="0" algn="just">
              <a:buNone/>
            </a:pPr>
            <a:r>
              <a:rPr lang="es-ES" dirty="0"/>
              <a:t>Dentro de las variables que más impactan en el resultado de la clasificación, está la edad, la salud en general, que tan fácil les es realizar esfuerzos y el género. </a:t>
            </a:r>
            <a:endParaRPr lang="es-ES" i="1" dirty="0"/>
          </a:p>
        </p:txBody>
      </p:sp>
      <p:pic>
        <p:nvPicPr>
          <p:cNvPr id="5" name="Imagen 4">
            <a:extLst>
              <a:ext uri="{FF2B5EF4-FFF2-40B4-BE49-F238E27FC236}">
                <a16:creationId xmlns:a16="http://schemas.microsoft.com/office/drawing/2014/main" id="{DE9C302D-CE1F-5C66-1DC2-59A01400FD6C}"/>
              </a:ext>
            </a:extLst>
          </p:cNvPr>
          <p:cNvPicPr>
            <a:picLocks noChangeAspect="1"/>
          </p:cNvPicPr>
          <p:nvPr/>
        </p:nvPicPr>
        <p:blipFill>
          <a:blip r:embed="rId2"/>
          <a:stretch>
            <a:fillRect/>
          </a:stretch>
        </p:blipFill>
        <p:spPr>
          <a:xfrm>
            <a:off x="3572286" y="2843074"/>
            <a:ext cx="5047427" cy="37575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25760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Conclusiones</a:t>
            </a:r>
            <a:endParaRPr lang="en-US" dirty="0"/>
          </a:p>
        </p:txBody>
      </p:sp>
      <p:sp>
        <p:nvSpPr>
          <p:cNvPr id="8" name="Content Placeholder 2">
            <a:extLst>
              <a:ext uri="{FF2B5EF4-FFF2-40B4-BE49-F238E27FC236}">
                <a16:creationId xmlns:a16="http://schemas.microsoft.com/office/drawing/2014/main" id="{53162646-268B-5E47-3B15-83DE052A792B}"/>
              </a:ext>
            </a:extLst>
          </p:cNvPr>
          <p:cNvSpPr>
            <a:spLocks noGrp="1"/>
          </p:cNvSpPr>
          <p:nvPr>
            <p:ph sz="half" idx="1"/>
          </p:nvPr>
        </p:nvSpPr>
        <p:spPr>
          <a:xfrm>
            <a:off x="1066800" y="1825624"/>
            <a:ext cx="10285784" cy="4699719"/>
          </a:xfrm>
        </p:spPr>
        <p:txBody>
          <a:bodyPr>
            <a:normAutofit/>
          </a:bodyPr>
          <a:lstStyle/>
          <a:p>
            <a:pPr marL="0" indent="0" algn="just">
              <a:buNone/>
            </a:pPr>
            <a:r>
              <a:rPr lang="es-ES" dirty="0"/>
              <a:t>De la importancia de las diferentes variables, podemos definir ciertos aspectos que se deben cuidar para evitar una enfermedad cardiaca en general:</a:t>
            </a:r>
          </a:p>
          <a:p>
            <a:pPr algn="just">
              <a:buFontTx/>
              <a:buChar char="-"/>
            </a:pPr>
            <a:r>
              <a:rPr lang="es-ES" dirty="0"/>
              <a:t>La edad se presenta como uno de los mayores factores, si bien no podemos detener el paso del tiempo, cuanto más se envejece más cuidadoso se debe ser con los demás factores.</a:t>
            </a:r>
          </a:p>
          <a:p>
            <a:pPr algn="just">
              <a:buFontTx/>
              <a:buChar char="-"/>
            </a:pPr>
            <a:r>
              <a:rPr lang="es-ES" dirty="0"/>
              <a:t>En cuanto se empieza a tener dificultad para realizar actividades físicas, es una alarma que no se debe ignorar.</a:t>
            </a:r>
          </a:p>
          <a:p>
            <a:pPr algn="just">
              <a:buFontTx/>
              <a:buChar char="-"/>
            </a:pPr>
            <a:r>
              <a:rPr lang="es-ES" dirty="0"/>
              <a:t>El índice de masa corporal, que se ve afectado por nuestros hábitos alimenticios diarios, también es un factor clave. El intentar tener una buena dieta es vital para evitar complicaciones cardiacas.</a:t>
            </a:r>
          </a:p>
        </p:txBody>
      </p:sp>
    </p:spTree>
    <p:extLst>
      <p:ext uri="{BB962C8B-B14F-4D97-AF65-F5344CB8AC3E}">
        <p14:creationId xmlns:p14="http://schemas.microsoft.com/office/powerpoint/2010/main" val="1331663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err="1"/>
              <a:t>Definiciòn</a:t>
            </a:r>
            <a:endParaRPr lang="en-US" dirty="0"/>
          </a:p>
          <a:p>
            <a:r>
              <a:rPr lang="en-US" dirty="0" err="1"/>
              <a:t>Planteamiento</a:t>
            </a:r>
            <a:r>
              <a:rPr lang="en-US" dirty="0"/>
              <a:t> del </a:t>
            </a:r>
            <a:r>
              <a:rPr lang="en-US" dirty="0" err="1"/>
              <a:t>problema</a:t>
            </a:r>
            <a:endParaRPr lang="en-US" dirty="0"/>
          </a:p>
          <a:p>
            <a:r>
              <a:rPr lang="en-US" dirty="0" err="1"/>
              <a:t>Encontrar</a:t>
            </a:r>
            <a:r>
              <a:rPr lang="en-US" dirty="0"/>
              <a:t> </a:t>
            </a:r>
            <a:r>
              <a:rPr lang="en-US" dirty="0" err="1"/>
              <a:t>los</a:t>
            </a:r>
            <a:r>
              <a:rPr lang="en-US" dirty="0"/>
              <a:t> </a:t>
            </a:r>
            <a:r>
              <a:rPr lang="en-US" dirty="0" err="1"/>
              <a:t>datos</a:t>
            </a:r>
            <a:endParaRPr lang="en-US" dirty="0"/>
          </a:p>
          <a:p>
            <a:r>
              <a:rPr lang="en-US" dirty="0" err="1"/>
              <a:t>Explorar</a:t>
            </a:r>
            <a:r>
              <a:rPr lang="en-US" dirty="0"/>
              <a:t> </a:t>
            </a:r>
            <a:r>
              <a:rPr lang="en-US" dirty="0" err="1"/>
              <a:t>los</a:t>
            </a:r>
            <a:r>
              <a:rPr lang="en-US" dirty="0"/>
              <a:t> </a:t>
            </a:r>
            <a:r>
              <a:rPr lang="en-US" dirty="0" err="1"/>
              <a:t>datos</a:t>
            </a:r>
            <a:endParaRPr lang="en-US" dirty="0"/>
          </a:p>
          <a:p>
            <a:r>
              <a:rPr lang="en-US" dirty="0" err="1"/>
              <a:t>Buscar</a:t>
            </a:r>
            <a:r>
              <a:rPr lang="en-US" dirty="0"/>
              <a:t> </a:t>
            </a:r>
            <a:r>
              <a:rPr lang="en-US" dirty="0" err="1"/>
              <a:t>los</a:t>
            </a:r>
            <a:r>
              <a:rPr lang="en-US" dirty="0"/>
              <a:t> </a:t>
            </a:r>
            <a:r>
              <a:rPr lang="en-US" dirty="0" err="1"/>
              <a:t>mejores</a:t>
            </a:r>
            <a:r>
              <a:rPr lang="en-US" dirty="0"/>
              <a:t> </a:t>
            </a:r>
            <a:r>
              <a:rPr lang="en-US" dirty="0" err="1"/>
              <a:t>modelos</a:t>
            </a:r>
            <a:endParaRPr lang="en-US" dirty="0"/>
          </a:p>
          <a:p>
            <a:r>
              <a:rPr lang="en-US" dirty="0" err="1"/>
              <a:t>Conclusiones</a:t>
            </a:r>
            <a:endParaRPr lang="en-US" dirty="0"/>
          </a:p>
        </p:txBody>
      </p:sp>
      <p:sp>
        <p:nvSpPr>
          <p:cNvPr id="4" name="Rectángulo 3">
            <a:extLst>
              <a:ext uri="{FF2B5EF4-FFF2-40B4-BE49-F238E27FC236}">
                <a16:creationId xmlns:a16="http://schemas.microsoft.com/office/drawing/2014/main" id="{236902B6-0F39-822E-D8BF-22BF653E50E4}"/>
              </a:ext>
            </a:extLst>
          </p:cNvPr>
          <p:cNvSpPr/>
          <p:nvPr/>
        </p:nvSpPr>
        <p:spPr>
          <a:xfrm>
            <a:off x="1343472" y="2348880"/>
            <a:ext cx="5616624" cy="2880320"/>
          </a:xfrm>
          <a:prstGeom prst="rect">
            <a:avLst/>
          </a:prstGeom>
          <a:solidFill>
            <a:srgbClr val="F3F3F3">
              <a:alpha val="9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1181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Definiciòn</a:t>
            </a:r>
            <a:endParaRPr lang="en-US" dirty="0"/>
          </a:p>
        </p:txBody>
      </p:sp>
      <p:sp>
        <p:nvSpPr>
          <p:cNvPr id="4" name="Marcador de contenido 3">
            <a:extLst>
              <a:ext uri="{FF2B5EF4-FFF2-40B4-BE49-F238E27FC236}">
                <a16:creationId xmlns:a16="http://schemas.microsoft.com/office/drawing/2014/main" id="{B1DF4FB2-16F6-5860-5054-94EBCC74C3BA}"/>
              </a:ext>
            </a:extLst>
          </p:cNvPr>
          <p:cNvSpPr>
            <a:spLocks noGrp="1"/>
          </p:cNvSpPr>
          <p:nvPr>
            <p:ph idx="1"/>
          </p:nvPr>
        </p:nvSpPr>
        <p:spPr/>
        <p:txBody>
          <a:bodyPr/>
          <a:lstStyle/>
          <a:p>
            <a:pPr marL="0" indent="0" algn="just">
              <a:buNone/>
            </a:pPr>
            <a:r>
              <a:rPr lang="es-ES" dirty="0"/>
              <a:t>Las cardiopatías, o enfermedad cardíaca como también se le llama, incluye una gran variedad de afecciones que afectan el corazón. Entre las enfermedades cardíacas se encuentran las siguientes: </a:t>
            </a:r>
          </a:p>
          <a:p>
            <a:pPr>
              <a:buFontTx/>
              <a:buChar char="-"/>
            </a:pPr>
            <a:r>
              <a:rPr lang="es-ES" dirty="0"/>
              <a:t>Enfermedad de los vasos sanguíneos</a:t>
            </a:r>
          </a:p>
          <a:p>
            <a:pPr>
              <a:buFontTx/>
              <a:buChar char="-"/>
            </a:pPr>
            <a:r>
              <a:rPr lang="es-ES" dirty="0"/>
              <a:t>Arritmia</a:t>
            </a:r>
          </a:p>
          <a:p>
            <a:pPr>
              <a:buFontTx/>
              <a:buChar char="-"/>
            </a:pPr>
            <a:r>
              <a:rPr lang="es-ES" dirty="0"/>
              <a:t>Defectos congénitos</a:t>
            </a:r>
          </a:p>
          <a:p>
            <a:pPr>
              <a:buFontTx/>
              <a:buChar char="-"/>
            </a:pPr>
            <a:r>
              <a:rPr lang="es-ES" dirty="0"/>
              <a:t>Enfermedad del </a:t>
            </a:r>
            <a:r>
              <a:rPr lang="es-ES" dirty="0" err="1"/>
              <a:t>mùsculo</a:t>
            </a:r>
            <a:r>
              <a:rPr lang="es-ES" dirty="0"/>
              <a:t> </a:t>
            </a:r>
            <a:r>
              <a:rPr lang="es-ES" dirty="0" err="1"/>
              <a:t>cardìaco</a:t>
            </a:r>
            <a:endParaRPr lang="es-ES" dirty="0"/>
          </a:p>
          <a:p>
            <a:pPr>
              <a:buFontTx/>
              <a:buChar char="-"/>
            </a:pPr>
            <a:r>
              <a:rPr lang="es-ES" dirty="0"/>
              <a:t>Enfermedad de las válvulas </a:t>
            </a:r>
            <a:r>
              <a:rPr lang="es-ES" dirty="0" err="1"/>
              <a:t>cardìacas</a:t>
            </a:r>
            <a:endParaRPr lang="es-ES" dirty="0"/>
          </a:p>
          <a:p>
            <a:pPr marL="0" indent="0">
              <a:buNone/>
            </a:pPr>
            <a:endParaRPr lang="es-ES" dirty="0"/>
          </a:p>
        </p:txBody>
      </p:sp>
      <p:sp>
        <p:nvSpPr>
          <p:cNvPr id="5" name="Marcador de contenido 3">
            <a:extLst>
              <a:ext uri="{FF2B5EF4-FFF2-40B4-BE49-F238E27FC236}">
                <a16:creationId xmlns:a16="http://schemas.microsoft.com/office/drawing/2014/main" id="{3C60A3C5-9FCB-51D8-2425-97A17135809D}"/>
              </a:ext>
            </a:extLst>
          </p:cNvPr>
          <p:cNvSpPr txBox="1">
            <a:spLocks/>
          </p:cNvSpPr>
          <p:nvPr/>
        </p:nvSpPr>
        <p:spPr>
          <a:xfrm>
            <a:off x="0" y="6525344"/>
            <a:ext cx="12192000" cy="3326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lgn="r">
              <a:buFont typeface="Arial" pitchFamily="34" charset="0"/>
              <a:buNone/>
            </a:pPr>
            <a:r>
              <a:rPr lang="es-ES" sz="1200" dirty="0"/>
              <a:t>Fuente: </a:t>
            </a:r>
            <a:r>
              <a:rPr lang="es-ES" sz="1200" dirty="0">
                <a:hlinkClick r:id="rId2"/>
              </a:rPr>
              <a:t>Enfermedad cardíaca - Síntomas y causas - Mayo </a:t>
            </a:r>
            <a:r>
              <a:rPr lang="es-ES" sz="1200" dirty="0" err="1">
                <a:hlinkClick r:id="rId2"/>
              </a:rPr>
              <a:t>Clinic</a:t>
            </a:r>
            <a:endParaRPr lang="es-ES" sz="1200" dirty="0"/>
          </a:p>
          <a:p>
            <a:pPr marL="0" indent="0" algn="r">
              <a:buFont typeface="Arial" pitchFamily="34" charset="0"/>
              <a:buNone/>
            </a:pPr>
            <a:endParaRPr lang="es-ES" sz="1200" dirty="0"/>
          </a:p>
        </p:txBody>
      </p:sp>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Definiciòn</a:t>
            </a:r>
            <a:endParaRPr lang="en-US" dirty="0"/>
          </a:p>
        </p:txBody>
      </p:sp>
      <p:sp>
        <p:nvSpPr>
          <p:cNvPr id="4" name="Marcador de contenido 3">
            <a:extLst>
              <a:ext uri="{FF2B5EF4-FFF2-40B4-BE49-F238E27FC236}">
                <a16:creationId xmlns:a16="http://schemas.microsoft.com/office/drawing/2014/main" id="{B1DF4FB2-16F6-5860-5054-94EBCC74C3BA}"/>
              </a:ext>
            </a:extLst>
          </p:cNvPr>
          <p:cNvSpPr>
            <a:spLocks noGrp="1"/>
          </p:cNvSpPr>
          <p:nvPr>
            <p:ph idx="1"/>
          </p:nvPr>
        </p:nvSpPr>
        <p:spPr/>
        <p:txBody>
          <a:bodyPr/>
          <a:lstStyle/>
          <a:p>
            <a:pPr marL="0" indent="0" algn="just">
              <a:buNone/>
            </a:pPr>
            <a:r>
              <a:rPr lang="es-ES" dirty="0"/>
              <a:t>Los síntomas cambiaran dependiendo del tipo de enfermedad, pero en general se presentan:</a:t>
            </a:r>
          </a:p>
          <a:p>
            <a:pPr>
              <a:buFontTx/>
              <a:buChar char="-"/>
            </a:pPr>
            <a:r>
              <a:rPr lang="es-ES" dirty="0"/>
              <a:t>Dolor en el pecho</a:t>
            </a:r>
          </a:p>
          <a:p>
            <a:pPr>
              <a:buFontTx/>
              <a:buChar char="-"/>
            </a:pPr>
            <a:r>
              <a:rPr lang="es-ES" dirty="0"/>
              <a:t>Dificultad para respirar</a:t>
            </a:r>
          </a:p>
          <a:p>
            <a:pPr>
              <a:buFontTx/>
              <a:buChar char="-"/>
            </a:pPr>
            <a:r>
              <a:rPr lang="es-ES" dirty="0"/>
              <a:t>Mareos y desmayo</a:t>
            </a:r>
          </a:p>
          <a:p>
            <a:pPr>
              <a:buFontTx/>
              <a:buChar char="-"/>
            </a:pPr>
            <a:r>
              <a:rPr lang="es-ES" dirty="0"/>
              <a:t>Fatiga</a:t>
            </a:r>
          </a:p>
          <a:p>
            <a:pPr>
              <a:buFontTx/>
              <a:buChar char="-"/>
            </a:pPr>
            <a:r>
              <a:rPr lang="es-ES" dirty="0"/>
              <a:t>Hinchazón en extremidades</a:t>
            </a:r>
          </a:p>
          <a:p>
            <a:pPr marL="0" indent="0">
              <a:buNone/>
            </a:pPr>
            <a:endParaRPr lang="es-ES" dirty="0"/>
          </a:p>
        </p:txBody>
      </p:sp>
      <p:sp>
        <p:nvSpPr>
          <p:cNvPr id="3" name="Marcador de contenido 3">
            <a:extLst>
              <a:ext uri="{FF2B5EF4-FFF2-40B4-BE49-F238E27FC236}">
                <a16:creationId xmlns:a16="http://schemas.microsoft.com/office/drawing/2014/main" id="{23013500-B105-C6E4-B4D1-B2CC9EB784C2}"/>
              </a:ext>
            </a:extLst>
          </p:cNvPr>
          <p:cNvSpPr txBox="1">
            <a:spLocks/>
          </p:cNvSpPr>
          <p:nvPr/>
        </p:nvSpPr>
        <p:spPr>
          <a:xfrm>
            <a:off x="0" y="6525344"/>
            <a:ext cx="12192000" cy="3326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lgn="r">
              <a:buFont typeface="Arial" pitchFamily="34" charset="0"/>
              <a:buNone/>
            </a:pPr>
            <a:r>
              <a:rPr lang="es-ES" sz="1200" dirty="0"/>
              <a:t>Fuente: </a:t>
            </a:r>
            <a:r>
              <a:rPr lang="es-ES" sz="1200" dirty="0">
                <a:hlinkClick r:id="rId2"/>
              </a:rPr>
              <a:t>Enfermedad cardíaca - Síntomas y causas - Mayo </a:t>
            </a:r>
            <a:r>
              <a:rPr lang="es-ES" sz="1200" dirty="0" err="1">
                <a:hlinkClick r:id="rId2"/>
              </a:rPr>
              <a:t>Clinic</a:t>
            </a:r>
            <a:endParaRPr lang="es-ES" sz="1200" dirty="0"/>
          </a:p>
          <a:p>
            <a:pPr marL="0" indent="0" algn="r">
              <a:buFont typeface="Arial" pitchFamily="34" charset="0"/>
              <a:buNone/>
            </a:pPr>
            <a:endParaRPr lang="es-ES" sz="1200" dirty="0"/>
          </a:p>
        </p:txBody>
      </p:sp>
    </p:spTree>
    <p:extLst>
      <p:ext uri="{BB962C8B-B14F-4D97-AF65-F5344CB8AC3E}">
        <p14:creationId xmlns:p14="http://schemas.microsoft.com/office/powerpoint/2010/main" val="3259195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Definiciòn</a:t>
            </a:r>
            <a:endParaRPr lang="en-US" dirty="0"/>
          </a:p>
        </p:txBody>
      </p:sp>
      <p:sp>
        <p:nvSpPr>
          <p:cNvPr id="4" name="Marcador de contenido 3">
            <a:extLst>
              <a:ext uri="{FF2B5EF4-FFF2-40B4-BE49-F238E27FC236}">
                <a16:creationId xmlns:a16="http://schemas.microsoft.com/office/drawing/2014/main" id="{B1DF4FB2-16F6-5860-5054-94EBCC74C3BA}"/>
              </a:ext>
            </a:extLst>
          </p:cNvPr>
          <p:cNvSpPr>
            <a:spLocks noGrp="1"/>
          </p:cNvSpPr>
          <p:nvPr>
            <p:ph idx="1"/>
          </p:nvPr>
        </p:nvSpPr>
        <p:spPr/>
        <p:txBody>
          <a:bodyPr/>
          <a:lstStyle/>
          <a:p>
            <a:pPr marL="0" indent="0" algn="just">
              <a:buNone/>
            </a:pPr>
            <a:r>
              <a:rPr lang="es-ES" dirty="0"/>
              <a:t>Algunos de los factores de riesgo que se tienen identificados para ser candidato a sufrir de cardiopatías son los siguientes:</a:t>
            </a:r>
          </a:p>
          <a:p>
            <a:pPr>
              <a:buFontTx/>
              <a:buChar char="-"/>
            </a:pPr>
            <a:r>
              <a:rPr lang="es-ES" dirty="0"/>
              <a:t>Edad</a:t>
            </a:r>
          </a:p>
          <a:p>
            <a:pPr>
              <a:buFontTx/>
              <a:buChar char="-"/>
            </a:pPr>
            <a:r>
              <a:rPr lang="es-ES" dirty="0"/>
              <a:t>Sexo</a:t>
            </a:r>
          </a:p>
          <a:p>
            <a:pPr>
              <a:buFontTx/>
              <a:buChar char="-"/>
            </a:pPr>
            <a:r>
              <a:rPr lang="es-ES" dirty="0"/>
              <a:t>Antecedentes familiares</a:t>
            </a:r>
          </a:p>
          <a:p>
            <a:pPr>
              <a:buFontTx/>
              <a:buChar char="-"/>
            </a:pPr>
            <a:r>
              <a:rPr lang="es-ES" dirty="0"/>
              <a:t>Fumar</a:t>
            </a:r>
          </a:p>
          <a:p>
            <a:pPr>
              <a:buFontTx/>
              <a:buChar char="-"/>
            </a:pPr>
            <a:r>
              <a:rPr lang="es-ES" dirty="0"/>
              <a:t>Obesidad</a:t>
            </a:r>
          </a:p>
          <a:p>
            <a:pPr>
              <a:buFontTx/>
              <a:buChar char="-"/>
            </a:pPr>
            <a:r>
              <a:rPr lang="es-ES" dirty="0" err="1"/>
              <a:t>Estrès</a:t>
            </a:r>
            <a:r>
              <a:rPr lang="es-ES" dirty="0"/>
              <a:t> </a:t>
            </a:r>
          </a:p>
          <a:p>
            <a:pPr marL="0" indent="0">
              <a:buNone/>
            </a:pPr>
            <a:endParaRPr lang="es-ES" dirty="0"/>
          </a:p>
        </p:txBody>
      </p:sp>
      <p:sp>
        <p:nvSpPr>
          <p:cNvPr id="3" name="Marcador de contenido 3">
            <a:extLst>
              <a:ext uri="{FF2B5EF4-FFF2-40B4-BE49-F238E27FC236}">
                <a16:creationId xmlns:a16="http://schemas.microsoft.com/office/drawing/2014/main" id="{23013500-B105-C6E4-B4D1-B2CC9EB784C2}"/>
              </a:ext>
            </a:extLst>
          </p:cNvPr>
          <p:cNvSpPr txBox="1">
            <a:spLocks/>
          </p:cNvSpPr>
          <p:nvPr/>
        </p:nvSpPr>
        <p:spPr>
          <a:xfrm>
            <a:off x="0" y="6525344"/>
            <a:ext cx="12192000" cy="3326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lgn="r">
              <a:buFont typeface="Arial" pitchFamily="34" charset="0"/>
              <a:buNone/>
            </a:pPr>
            <a:r>
              <a:rPr lang="es-ES" sz="1200" dirty="0"/>
              <a:t>Fuente: </a:t>
            </a:r>
            <a:r>
              <a:rPr lang="es-ES" sz="1200" dirty="0">
                <a:hlinkClick r:id="rId2"/>
              </a:rPr>
              <a:t>Enfermedad cardíaca - Síntomas y causas - Mayo </a:t>
            </a:r>
            <a:r>
              <a:rPr lang="es-ES" sz="1200" dirty="0" err="1">
                <a:hlinkClick r:id="rId2"/>
              </a:rPr>
              <a:t>Clinic</a:t>
            </a:r>
            <a:endParaRPr lang="es-ES" sz="1200" dirty="0"/>
          </a:p>
          <a:p>
            <a:pPr marL="0" indent="0" algn="r">
              <a:buFont typeface="Arial" pitchFamily="34" charset="0"/>
              <a:buNone/>
            </a:pPr>
            <a:endParaRPr lang="es-ES" sz="1200" dirty="0"/>
          </a:p>
        </p:txBody>
      </p:sp>
    </p:spTree>
    <p:extLst>
      <p:ext uri="{BB962C8B-B14F-4D97-AF65-F5344CB8AC3E}">
        <p14:creationId xmlns:p14="http://schemas.microsoft.com/office/powerpoint/2010/main" val="809836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err="1"/>
              <a:t>Definiciòn</a:t>
            </a:r>
            <a:endParaRPr lang="en-US" dirty="0"/>
          </a:p>
          <a:p>
            <a:r>
              <a:rPr lang="en-US" dirty="0" err="1"/>
              <a:t>Planteamiento</a:t>
            </a:r>
            <a:r>
              <a:rPr lang="en-US" dirty="0"/>
              <a:t> del </a:t>
            </a:r>
            <a:r>
              <a:rPr lang="en-US" dirty="0" err="1"/>
              <a:t>problema</a:t>
            </a:r>
            <a:endParaRPr lang="en-US" dirty="0"/>
          </a:p>
          <a:p>
            <a:r>
              <a:rPr lang="en-US" dirty="0" err="1"/>
              <a:t>Encontrar</a:t>
            </a:r>
            <a:r>
              <a:rPr lang="en-US" dirty="0"/>
              <a:t> </a:t>
            </a:r>
            <a:r>
              <a:rPr lang="en-US" dirty="0" err="1"/>
              <a:t>los</a:t>
            </a:r>
            <a:r>
              <a:rPr lang="en-US" dirty="0"/>
              <a:t> </a:t>
            </a:r>
            <a:r>
              <a:rPr lang="en-US" dirty="0" err="1"/>
              <a:t>datos</a:t>
            </a:r>
            <a:endParaRPr lang="en-US" dirty="0"/>
          </a:p>
          <a:p>
            <a:r>
              <a:rPr lang="en-US" dirty="0" err="1"/>
              <a:t>Explorar</a:t>
            </a:r>
            <a:r>
              <a:rPr lang="en-US" dirty="0"/>
              <a:t> </a:t>
            </a:r>
            <a:r>
              <a:rPr lang="en-US" dirty="0" err="1"/>
              <a:t>los</a:t>
            </a:r>
            <a:r>
              <a:rPr lang="en-US" dirty="0"/>
              <a:t> </a:t>
            </a:r>
            <a:r>
              <a:rPr lang="en-US" dirty="0" err="1"/>
              <a:t>datos</a:t>
            </a:r>
            <a:endParaRPr lang="en-US" dirty="0"/>
          </a:p>
          <a:p>
            <a:r>
              <a:rPr lang="en-US" dirty="0" err="1"/>
              <a:t>Buscar</a:t>
            </a:r>
            <a:r>
              <a:rPr lang="en-US" dirty="0"/>
              <a:t> </a:t>
            </a:r>
            <a:r>
              <a:rPr lang="en-US" dirty="0" err="1"/>
              <a:t>los</a:t>
            </a:r>
            <a:r>
              <a:rPr lang="en-US" dirty="0"/>
              <a:t> </a:t>
            </a:r>
            <a:r>
              <a:rPr lang="en-US" dirty="0" err="1"/>
              <a:t>mejores</a:t>
            </a:r>
            <a:r>
              <a:rPr lang="en-US" dirty="0"/>
              <a:t> </a:t>
            </a:r>
            <a:r>
              <a:rPr lang="en-US" dirty="0" err="1"/>
              <a:t>modelos</a:t>
            </a:r>
            <a:endParaRPr lang="en-US" dirty="0"/>
          </a:p>
          <a:p>
            <a:r>
              <a:rPr lang="en-US" dirty="0" err="1"/>
              <a:t>Conclusiones</a:t>
            </a:r>
            <a:endParaRPr lang="en-US" dirty="0"/>
          </a:p>
        </p:txBody>
      </p:sp>
      <p:sp>
        <p:nvSpPr>
          <p:cNvPr id="4" name="Rectángulo 3">
            <a:extLst>
              <a:ext uri="{FF2B5EF4-FFF2-40B4-BE49-F238E27FC236}">
                <a16:creationId xmlns:a16="http://schemas.microsoft.com/office/drawing/2014/main" id="{F9123F57-906A-6425-02D4-C6687AFD3FA2}"/>
              </a:ext>
            </a:extLst>
          </p:cNvPr>
          <p:cNvSpPr/>
          <p:nvPr/>
        </p:nvSpPr>
        <p:spPr>
          <a:xfrm>
            <a:off x="1343472" y="2924944"/>
            <a:ext cx="5616624" cy="2304256"/>
          </a:xfrm>
          <a:prstGeom prst="rect">
            <a:avLst/>
          </a:prstGeom>
          <a:solidFill>
            <a:srgbClr val="F3F3F3">
              <a:alpha val="9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ángulo 4">
            <a:extLst>
              <a:ext uri="{FF2B5EF4-FFF2-40B4-BE49-F238E27FC236}">
                <a16:creationId xmlns:a16="http://schemas.microsoft.com/office/drawing/2014/main" id="{A385E06F-1916-7D93-9692-1E6A64688533}"/>
              </a:ext>
            </a:extLst>
          </p:cNvPr>
          <p:cNvSpPr/>
          <p:nvPr/>
        </p:nvSpPr>
        <p:spPr>
          <a:xfrm>
            <a:off x="1343472" y="1757189"/>
            <a:ext cx="5616624" cy="519683"/>
          </a:xfrm>
          <a:prstGeom prst="rect">
            <a:avLst/>
          </a:prstGeom>
          <a:solidFill>
            <a:srgbClr val="F3F3F3">
              <a:alpha val="9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7162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Planteamiento</a:t>
            </a:r>
            <a:r>
              <a:rPr lang="en-US" dirty="0"/>
              <a:t> del </a:t>
            </a:r>
            <a:r>
              <a:rPr lang="en-US" dirty="0" err="1"/>
              <a:t>problema</a:t>
            </a:r>
            <a:endParaRPr lang="en-US" dirty="0"/>
          </a:p>
        </p:txBody>
      </p:sp>
      <p:sp>
        <p:nvSpPr>
          <p:cNvPr id="3" name="Content Placeholder 2"/>
          <p:cNvSpPr>
            <a:spLocks noGrp="1"/>
          </p:cNvSpPr>
          <p:nvPr>
            <p:ph sz="half" idx="1"/>
          </p:nvPr>
        </p:nvSpPr>
        <p:spPr>
          <a:xfrm>
            <a:off x="1066800" y="1825624"/>
            <a:ext cx="10285784" cy="4575175"/>
          </a:xfrm>
        </p:spPr>
        <p:txBody>
          <a:bodyPr/>
          <a:lstStyle/>
          <a:p>
            <a:pPr marL="0" indent="0" algn="just">
              <a:buNone/>
            </a:pPr>
            <a:r>
              <a:rPr lang="es-ES" dirty="0"/>
              <a:t>Como vimos anteriormente, hay varios factores que pueden influir en sufrir de enfermedad </a:t>
            </a:r>
            <a:r>
              <a:rPr lang="es-ES" dirty="0" err="1"/>
              <a:t>cardìaca</a:t>
            </a:r>
            <a:r>
              <a:rPr lang="es-ES" dirty="0"/>
              <a:t>, por lo mismo, es importante poder identificar si una persona es propensa a esto con suficiente tiempo de antelación y poder tomar acciones necesarias que minimicen el riesgo.</a:t>
            </a:r>
          </a:p>
          <a:p>
            <a:pPr marL="0" indent="0" algn="just">
              <a:buNone/>
            </a:pPr>
            <a:r>
              <a:rPr lang="es-ES" dirty="0"/>
              <a:t>Para esto, es útil revisar datos históricos para entender </a:t>
            </a:r>
            <a:r>
              <a:rPr lang="es-ES" dirty="0" err="1"/>
              <a:t>cuàles</a:t>
            </a:r>
            <a:r>
              <a:rPr lang="es-ES" dirty="0"/>
              <a:t> son los factores que más influyen en llegar a tener una </a:t>
            </a:r>
            <a:r>
              <a:rPr lang="es-ES" dirty="0" err="1"/>
              <a:t>cardiopatìa</a:t>
            </a:r>
            <a:r>
              <a:rPr lang="es-ES" dirty="0"/>
              <a:t>, listando varios aspectos individuales de personas que sufrieron de una </a:t>
            </a:r>
            <a:r>
              <a:rPr lang="es-ES" dirty="0" err="1"/>
              <a:t>cardiopatìa</a:t>
            </a:r>
            <a:r>
              <a:rPr lang="es-ES" dirty="0"/>
              <a:t> así como personas que no. </a:t>
            </a:r>
            <a:endParaRPr lang="en-US" dirty="0"/>
          </a:p>
        </p:txBody>
      </p:sp>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err="1"/>
              <a:t>Definiciòn</a:t>
            </a:r>
            <a:endParaRPr lang="en-US" dirty="0"/>
          </a:p>
          <a:p>
            <a:r>
              <a:rPr lang="en-US" dirty="0" err="1"/>
              <a:t>Planteamiento</a:t>
            </a:r>
            <a:r>
              <a:rPr lang="en-US" dirty="0"/>
              <a:t> del </a:t>
            </a:r>
            <a:r>
              <a:rPr lang="en-US" dirty="0" err="1"/>
              <a:t>problema</a:t>
            </a:r>
            <a:endParaRPr lang="en-US" dirty="0"/>
          </a:p>
          <a:p>
            <a:r>
              <a:rPr lang="en-US" dirty="0" err="1"/>
              <a:t>Encontrar</a:t>
            </a:r>
            <a:r>
              <a:rPr lang="en-US" dirty="0"/>
              <a:t> </a:t>
            </a:r>
            <a:r>
              <a:rPr lang="en-US" dirty="0" err="1"/>
              <a:t>los</a:t>
            </a:r>
            <a:r>
              <a:rPr lang="en-US" dirty="0"/>
              <a:t> </a:t>
            </a:r>
            <a:r>
              <a:rPr lang="en-US" dirty="0" err="1"/>
              <a:t>datos</a:t>
            </a:r>
            <a:endParaRPr lang="en-US" dirty="0"/>
          </a:p>
          <a:p>
            <a:r>
              <a:rPr lang="en-US" dirty="0" err="1"/>
              <a:t>Explorar</a:t>
            </a:r>
            <a:r>
              <a:rPr lang="en-US" dirty="0"/>
              <a:t> </a:t>
            </a:r>
            <a:r>
              <a:rPr lang="en-US" dirty="0" err="1"/>
              <a:t>los</a:t>
            </a:r>
            <a:r>
              <a:rPr lang="en-US" dirty="0"/>
              <a:t> </a:t>
            </a:r>
            <a:r>
              <a:rPr lang="en-US" dirty="0" err="1"/>
              <a:t>datos</a:t>
            </a:r>
            <a:endParaRPr lang="en-US" dirty="0"/>
          </a:p>
          <a:p>
            <a:r>
              <a:rPr lang="en-US" dirty="0" err="1"/>
              <a:t>Buscar</a:t>
            </a:r>
            <a:r>
              <a:rPr lang="en-US" dirty="0"/>
              <a:t> </a:t>
            </a:r>
            <a:r>
              <a:rPr lang="en-US" dirty="0" err="1"/>
              <a:t>los</a:t>
            </a:r>
            <a:r>
              <a:rPr lang="en-US" dirty="0"/>
              <a:t> </a:t>
            </a:r>
            <a:r>
              <a:rPr lang="en-US" dirty="0" err="1"/>
              <a:t>mejores</a:t>
            </a:r>
            <a:r>
              <a:rPr lang="en-US" dirty="0"/>
              <a:t> </a:t>
            </a:r>
            <a:r>
              <a:rPr lang="en-US" dirty="0" err="1"/>
              <a:t>modelos</a:t>
            </a:r>
            <a:endParaRPr lang="en-US" dirty="0"/>
          </a:p>
          <a:p>
            <a:r>
              <a:rPr lang="en-US" dirty="0" err="1"/>
              <a:t>Conclusiones</a:t>
            </a:r>
            <a:endParaRPr lang="en-US" dirty="0"/>
          </a:p>
        </p:txBody>
      </p:sp>
      <p:sp>
        <p:nvSpPr>
          <p:cNvPr id="4" name="Rectángulo 3">
            <a:extLst>
              <a:ext uri="{FF2B5EF4-FFF2-40B4-BE49-F238E27FC236}">
                <a16:creationId xmlns:a16="http://schemas.microsoft.com/office/drawing/2014/main" id="{D79FB346-6DFA-F461-48D9-30E23F3086D8}"/>
              </a:ext>
            </a:extLst>
          </p:cNvPr>
          <p:cNvSpPr/>
          <p:nvPr/>
        </p:nvSpPr>
        <p:spPr>
          <a:xfrm>
            <a:off x="1343472" y="3429000"/>
            <a:ext cx="5616624" cy="1800200"/>
          </a:xfrm>
          <a:prstGeom prst="rect">
            <a:avLst/>
          </a:prstGeom>
          <a:solidFill>
            <a:srgbClr val="F3F3F3">
              <a:alpha val="9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ángulo 4">
            <a:extLst>
              <a:ext uri="{FF2B5EF4-FFF2-40B4-BE49-F238E27FC236}">
                <a16:creationId xmlns:a16="http://schemas.microsoft.com/office/drawing/2014/main" id="{B3834487-4477-C0D9-081E-C808D84AE059}"/>
              </a:ext>
            </a:extLst>
          </p:cNvPr>
          <p:cNvSpPr/>
          <p:nvPr/>
        </p:nvSpPr>
        <p:spPr>
          <a:xfrm>
            <a:off x="1343472" y="1757189"/>
            <a:ext cx="5616624" cy="1167755"/>
          </a:xfrm>
          <a:prstGeom prst="rect">
            <a:avLst/>
          </a:prstGeom>
          <a:solidFill>
            <a:srgbClr val="F3F3F3">
              <a:alpha val="9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534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625</TotalTime>
  <Words>1078</Words>
  <Application>Microsoft Office PowerPoint</Application>
  <PresentationFormat>Panorámica</PresentationFormat>
  <Paragraphs>126</Paragraphs>
  <Slides>22</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22</vt:i4>
      </vt:variant>
    </vt:vector>
  </HeadingPairs>
  <TitlesOfParts>
    <vt:vector size="25" baseType="lpstr">
      <vt:lpstr>Arial</vt:lpstr>
      <vt:lpstr>Franklin Gothic Medium</vt:lpstr>
      <vt:lpstr>Medical Design 16x9</vt:lpstr>
      <vt:lpstr>Predicciòn de cardiopatìa por medio de indicadores personales</vt:lpstr>
      <vt:lpstr>Agenda</vt:lpstr>
      <vt:lpstr>Agenda</vt:lpstr>
      <vt:lpstr>Definiciòn</vt:lpstr>
      <vt:lpstr>Definiciòn</vt:lpstr>
      <vt:lpstr>Definiciòn</vt:lpstr>
      <vt:lpstr>Agenda</vt:lpstr>
      <vt:lpstr>Planteamiento del problema</vt:lpstr>
      <vt:lpstr>Agenda</vt:lpstr>
      <vt:lpstr>Encontrar los datos</vt:lpstr>
      <vt:lpstr>Encontrar los datos</vt:lpstr>
      <vt:lpstr>Agenda</vt:lpstr>
      <vt:lpstr>Explorar los datos</vt:lpstr>
      <vt:lpstr>Explorar los datos</vt:lpstr>
      <vt:lpstr>Agenda</vt:lpstr>
      <vt:lpstr>Buscar los mejores modelos</vt:lpstr>
      <vt:lpstr>Buscar los mejores modelos</vt:lpstr>
      <vt:lpstr>Buscar los mejores modelos</vt:lpstr>
      <vt:lpstr>Agenda</vt:lpstr>
      <vt:lpstr>Conclusiones</vt:lpstr>
      <vt:lpstr>Conclusiones</vt:lpstr>
      <vt:lpstr>Conclusiones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Renato Coronado</dc:creator>
  <cp:lastModifiedBy>Renato Coronado</cp:lastModifiedBy>
  <cp:revision>42</cp:revision>
  <dcterms:created xsi:type="dcterms:W3CDTF">2023-06-17T18:40:18Z</dcterms:created>
  <dcterms:modified xsi:type="dcterms:W3CDTF">2023-06-19T03:27:46Z</dcterms:modified>
</cp:coreProperties>
</file>