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handoutMasterIdLst>
    <p:handoutMasterId r:id="rId9"/>
  </p:handoutMasterIdLst>
  <p:sldIdLst>
    <p:sldId id="256" r:id="rId2"/>
    <p:sldId id="266" r:id="rId3"/>
    <p:sldId id="267" r:id="rId4"/>
    <p:sldId id="268" r:id="rId5"/>
    <p:sldId id="274" r:id="rId6"/>
    <p:sldId id="273" r:id="rId7"/>
    <p:sldId id="275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F11A6-33EE-4942-A520-A117FD363C03}" type="datetimeFigureOut">
              <a:rPr lang="pt-BR" smtClean="0"/>
              <a:t>06/05/2014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CEB526-8440-4F76-B935-267EE892BC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087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ítulo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16" name="Espaço Reservado para Data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645A-CFDD-4D9B-BB61-579ABA449063}" type="datetimeFigureOut">
              <a:rPr lang="pt-BR" smtClean="0"/>
              <a:t>06/05/2014</a:t>
            </a:fld>
            <a:endParaRPr lang="pt-BR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516242B-87C7-4101-8251-AA84CF9F7A9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645A-CFDD-4D9B-BB61-579ABA449063}" type="datetimeFigureOut">
              <a:rPr lang="pt-BR" smtClean="0"/>
              <a:t>06/05/2014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6242B-87C7-4101-8251-AA84CF9F7A9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645A-CFDD-4D9B-BB61-579ABA449063}" type="datetimeFigureOut">
              <a:rPr lang="pt-BR" smtClean="0"/>
              <a:t>06/05/2014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6242B-87C7-4101-8251-AA84CF9F7A9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27" name="Espaço Reservado para Conteúdo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645A-CFDD-4D9B-BB61-579ABA449063}" type="datetimeFigureOut">
              <a:rPr lang="pt-BR" smtClean="0"/>
              <a:t>06/05/2014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516242B-87C7-4101-8251-AA84CF9F7A9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9" name="Espaço Reservado para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645A-CFDD-4D9B-BB61-579ABA449063}" type="datetimeFigureOut">
              <a:rPr lang="pt-BR" smtClean="0"/>
              <a:t>06/05/2014</a:t>
            </a:fld>
            <a:endParaRPr lang="pt-BR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6242B-87C7-4101-8251-AA84CF9F7A90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645A-CFDD-4D9B-BB61-579ABA449063}" type="datetimeFigureOut">
              <a:rPr lang="pt-BR" smtClean="0"/>
              <a:t>06/05/2014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6242B-87C7-4101-8251-AA84CF9F7A9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ítulo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25" name="Espaço Reservado para Texto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645A-CFDD-4D9B-BB61-579ABA449063}" type="datetimeFigureOut">
              <a:rPr lang="pt-BR" smtClean="0"/>
              <a:t>06/05/2014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3516242B-87C7-4101-8251-AA84CF9F7A90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645A-CFDD-4D9B-BB61-579ABA449063}" type="datetimeFigureOut">
              <a:rPr lang="pt-BR" smtClean="0"/>
              <a:t>06/05/2014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6242B-87C7-4101-8251-AA84CF9F7A9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645A-CFDD-4D9B-BB61-579ABA449063}" type="datetimeFigureOut">
              <a:rPr lang="pt-BR" smtClean="0"/>
              <a:t>06/05/2014</a:t>
            </a:fld>
            <a:endParaRPr lang="pt-BR"/>
          </a:p>
        </p:txBody>
      </p:sp>
      <p:sp>
        <p:nvSpPr>
          <p:cNvPr id="24" name="Espaço Reservado para Rodapé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6242B-87C7-4101-8251-AA84CF9F7A9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ítulo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645A-CFDD-4D9B-BB61-579ABA449063}" type="datetimeFigureOut">
              <a:rPr lang="pt-BR" smtClean="0"/>
              <a:t>06/05/2014</a:t>
            </a:fld>
            <a:endParaRPr lang="pt-BR"/>
          </a:p>
        </p:txBody>
      </p:sp>
      <p:sp>
        <p:nvSpPr>
          <p:cNvPr id="29" name="Espaço Reservado para Rodapé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6242B-87C7-4101-8251-AA84CF9F7A9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Imagem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645A-CFDD-4D9B-BB61-579ABA449063}" type="datetimeFigureOut">
              <a:rPr lang="pt-BR" smtClean="0"/>
              <a:t>06/05/2014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6242B-87C7-4101-8251-AA84CF9F7A90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ítulo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025645A-CFDD-4D9B-BB61-579ABA449063}" type="datetimeFigureOut">
              <a:rPr lang="pt-BR" smtClean="0"/>
              <a:t>06/05/2014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516242B-87C7-4101-8251-AA84CF9F7A9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Espaço Reservado para Título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4294967295"/>
          </p:nvPr>
        </p:nvSpPr>
        <p:spPr>
          <a:xfrm>
            <a:off x="838200" y="3700462"/>
            <a:ext cx="8305800" cy="2968898"/>
          </a:xfrm>
        </p:spPr>
        <p:txBody>
          <a:bodyPr>
            <a:normAutofit/>
          </a:bodyPr>
          <a:lstStyle/>
          <a:p>
            <a:r>
              <a:rPr lang="pt-BR" sz="3600" b="1" dirty="0">
                <a:solidFill>
                  <a:schemeClr val="tx2">
                    <a:lumMod val="10000"/>
                  </a:schemeClr>
                </a:solidFill>
              </a:rPr>
              <a:t>O NOVO MODELO DE REMUNERAÇÃO ENGLOBARÁ COMO RECEITA O VALOR DA FRANQUIA, ASSINATURA E MÓDULOS PARA CONTRATOS NOVOS E/OU PORTADOS.</a:t>
            </a:r>
          </a:p>
          <a:p>
            <a:pPr marL="0" indent="0">
              <a:buNone/>
            </a:pPr>
            <a:endParaRPr lang="pt-BR" sz="6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ctrTitle" idx="4294967295"/>
          </p:nvPr>
        </p:nvSpPr>
        <p:spPr>
          <a:xfrm>
            <a:off x="838200" y="1988840"/>
            <a:ext cx="8305800" cy="1656184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tx2">
                    <a:lumMod val="10000"/>
                  </a:schemeClr>
                </a:solidFill>
              </a:rPr>
              <a:t>NOVA REMUNERAÇÃO</a:t>
            </a:r>
            <a:br>
              <a:rPr lang="pt-BR" dirty="0" smtClean="0">
                <a:solidFill>
                  <a:schemeClr val="tx2">
                    <a:lumMod val="10000"/>
                  </a:schemeClr>
                </a:solidFill>
              </a:rPr>
            </a:br>
            <a:r>
              <a:rPr lang="pt-BR" dirty="0" smtClean="0">
                <a:solidFill>
                  <a:schemeClr val="tx2">
                    <a:lumMod val="10000"/>
                  </a:schemeClr>
                </a:solidFill>
              </a:rPr>
              <a:t>PARCEIROS </a:t>
            </a:r>
            <a:r>
              <a:rPr lang="pt-BR" dirty="0" smtClean="0">
                <a:solidFill>
                  <a:schemeClr val="tx2">
                    <a:lumMod val="10000"/>
                  </a:schemeClr>
                </a:solidFill>
              </a:rPr>
              <a:t>COMERCIAIS </a:t>
            </a:r>
            <a:r>
              <a:rPr lang="pt-BR" sz="2800" dirty="0" smtClean="0">
                <a:solidFill>
                  <a:schemeClr val="tx2">
                    <a:lumMod val="10000"/>
                  </a:schemeClr>
                </a:solidFill>
              </a:rPr>
              <a:t>(ANEXO B Nº002)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192" y="531212"/>
            <a:ext cx="4061535" cy="13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23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4294967295"/>
          </p:nvPr>
        </p:nvSpPr>
        <p:spPr>
          <a:xfrm>
            <a:off x="838200" y="3068960"/>
            <a:ext cx="8305800" cy="3528392"/>
          </a:xfrm>
        </p:spPr>
        <p:txBody>
          <a:bodyPr>
            <a:normAutofit fontScale="85000" lnSpcReduction="20000"/>
          </a:bodyPr>
          <a:lstStyle/>
          <a:p>
            <a:r>
              <a:rPr lang="pt-BR" sz="3600" b="1" dirty="0" smtClean="0">
                <a:solidFill>
                  <a:schemeClr val="tx2">
                    <a:lumMod val="10000"/>
                  </a:schemeClr>
                </a:solidFill>
              </a:rPr>
              <a:t>FAIXAS: </a:t>
            </a:r>
            <a:r>
              <a:rPr lang="pt-BR" sz="3600" b="1" dirty="0" smtClean="0">
                <a:solidFill>
                  <a:srgbClr val="002060"/>
                </a:solidFill>
              </a:rPr>
              <a:t>RECEITA INDIVIDUAL POR CONTRATO</a:t>
            </a:r>
          </a:p>
          <a:p>
            <a:r>
              <a:rPr lang="pt-BR" sz="3600" b="1" dirty="0" smtClean="0">
                <a:solidFill>
                  <a:schemeClr val="tx2">
                    <a:lumMod val="10000"/>
                  </a:schemeClr>
                </a:solidFill>
              </a:rPr>
              <a:t>1- ATÉ R$300,00  – 70%</a:t>
            </a:r>
          </a:p>
          <a:p>
            <a:r>
              <a:rPr lang="pt-BR" sz="3600" b="1" dirty="0" smtClean="0">
                <a:solidFill>
                  <a:schemeClr val="tx2">
                    <a:lumMod val="10000"/>
                  </a:schemeClr>
                </a:solidFill>
              </a:rPr>
              <a:t>2- R$301,00 </a:t>
            </a:r>
            <a:r>
              <a:rPr lang="pt-BR" sz="3600" b="1" dirty="0">
                <a:solidFill>
                  <a:schemeClr val="tx2">
                    <a:lumMod val="10000"/>
                  </a:schemeClr>
                </a:solidFill>
              </a:rPr>
              <a:t>A R$500,00 – </a:t>
            </a:r>
            <a:r>
              <a:rPr lang="pt-BR" sz="3600" b="1" dirty="0" smtClean="0">
                <a:solidFill>
                  <a:schemeClr val="tx2">
                    <a:lumMod val="10000"/>
                  </a:schemeClr>
                </a:solidFill>
              </a:rPr>
              <a:t>80</a:t>
            </a:r>
            <a:r>
              <a:rPr lang="pt-BR" sz="3600" b="1" dirty="0">
                <a:solidFill>
                  <a:schemeClr val="tx2">
                    <a:lumMod val="10000"/>
                  </a:schemeClr>
                </a:solidFill>
              </a:rPr>
              <a:t>%</a:t>
            </a:r>
          </a:p>
          <a:p>
            <a:r>
              <a:rPr lang="pt-BR" sz="3600" b="1" dirty="0" smtClean="0">
                <a:solidFill>
                  <a:schemeClr val="tx2">
                    <a:lumMod val="10000"/>
                  </a:schemeClr>
                </a:solidFill>
              </a:rPr>
              <a:t>3- R$501,00 A R$700,00 – 90%</a:t>
            </a:r>
          </a:p>
          <a:p>
            <a:r>
              <a:rPr lang="pt-BR" sz="3600" b="1" dirty="0" smtClean="0">
                <a:solidFill>
                  <a:schemeClr val="tx2">
                    <a:lumMod val="10000"/>
                  </a:schemeClr>
                </a:solidFill>
              </a:rPr>
              <a:t>4</a:t>
            </a:r>
            <a:r>
              <a:rPr lang="pt-BR" sz="3600" b="1" dirty="0">
                <a:solidFill>
                  <a:schemeClr val="tx2">
                    <a:lumMod val="10000"/>
                  </a:schemeClr>
                </a:solidFill>
              </a:rPr>
              <a:t>-</a:t>
            </a:r>
            <a:r>
              <a:rPr lang="pt-BR" sz="3600" b="1" dirty="0" smtClean="0">
                <a:solidFill>
                  <a:schemeClr val="tx2">
                    <a:lumMod val="10000"/>
                  </a:schemeClr>
                </a:solidFill>
              </a:rPr>
              <a:t> R$701,00 A R$1.000,00 – 100%</a:t>
            </a:r>
          </a:p>
          <a:p>
            <a:r>
              <a:rPr lang="pt-BR" sz="3600" b="1" dirty="0" smtClean="0">
                <a:solidFill>
                  <a:schemeClr val="tx2">
                    <a:lumMod val="10000"/>
                  </a:schemeClr>
                </a:solidFill>
              </a:rPr>
              <a:t>5</a:t>
            </a:r>
            <a:r>
              <a:rPr lang="pt-BR" sz="3600" b="1" dirty="0">
                <a:solidFill>
                  <a:schemeClr val="tx2">
                    <a:lumMod val="10000"/>
                  </a:schemeClr>
                </a:solidFill>
              </a:rPr>
              <a:t>-</a:t>
            </a:r>
            <a:r>
              <a:rPr lang="pt-BR" sz="3600" b="1" dirty="0" smtClean="0">
                <a:solidFill>
                  <a:schemeClr val="tx2">
                    <a:lumMod val="10000"/>
                  </a:schemeClr>
                </a:solidFill>
              </a:rPr>
              <a:t> R$1001,00 A R$2.000,00 – 110%</a:t>
            </a:r>
          </a:p>
          <a:p>
            <a:r>
              <a:rPr lang="pt-BR" sz="3600" b="1" dirty="0" smtClean="0">
                <a:solidFill>
                  <a:schemeClr val="tx2">
                    <a:lumMod val="10000"/>
                  </a:schemeClr>
                </a:solidFill>
              </a:rPr>
              <a:t>6</a:t>
            </a:r>
            <a:r>
              <a:rPr lang="pt-BR" sz="3600" b="1" dirty="0">
                <a:solidFill>
                  <a:schemeClr val="tx2">
                    <a:lumMod val="10000"/>
                  </a:schemeClr>
                </a:solidFill>
              </a:rPr>
              <a:t>-</a:t>
            </a:r>
            <a:r>
              <a:rPr lang="pt-BR" sz="3600" b="1" dirty="0" smtClean="0">
                <a:solidFill>
                  <a:schemeClr val="tx2">
                    <a:lumMod val="10000"/>
                  </a:schemeClr>
                </a:solidFill>
              </a:rPr>
              <a:t> ACIMA DE R$2001,00 – 120%</a:t>
            </a:r>
          </a:p>
          <a:p>
            <a:endParaRPr lang="pt-BR" sz="3600" dirty="0" smtClean="0">
              <a:solidFill>
                <a:schemeClr val="tx2">
                  <a:lumMod val="10000"/>
                </a:schemeClr>
              </a:solidFill>
            </a:endParaRPr>
          </a:p>
          <a:p>
            <a:endParaRPr lang="pt-BR" sz="6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ctrTitle" idx="4294967295"/>
          </p:nvPr>
        </p:nvSpPr>
        <p:spPr>
          <a:xfrm>
            <a:off x="838200" y="1484784"/>
            <a:ext cx="8305800" cy="1512168"/>
          </a:xfrm>
        </p:spPr>
        <p:txBody>
          <a:bodyPr/>
          <a:lstStyle/>
          <a:p>
            <a:r>
              <a:rPr lang="pt-BR" dirty="0" smtClean="0">
                <a:solidFill>
                  <a:schemeClr val="tx2">
                    <a:lumMod val="10000"/>
                  </a:schemeClr>
                </a:solidFill>
              </a:rPr>
              <a:t>NOVA </a:t>
            </a:r>
            <a:r>
              <a:rPr lang="pt-BR" dirty="0">
                <a:solidFill>
                  <a:schemeClr val="tx2">
                    <a:lumMod val="10000"/>
                  </a:schemeClr>
                </a:solidFill>
              </a:rPr>
              <a:t>REMUNERAÇÃO </a:t>
            </a:r>
            <a:r>
              <a:rPr lang="pt-BR" dirty="0" smtClean="0">
                <a:solidFill>
                  <a:schemeClr val="tx2">
                    <a:lumMod val="10000"/>
                  </a:schemeClr>
                </a:solidFill>
              </a:rPr>
              <a:t>(</a:t>
            </a:r>
            <a:r>
              <a:rPr lang="pt-BR" sz="2800" dirty="0" smtClean="0">
                <a:solidFill>
                  <a:schemeClr val="tx2">
                    <a:lumMod val="10000"/>
                  </a:schemeClr>
                </a:solidFill>
              </a:rPr>
              <a:t>ANEXO </a:t>
            </a:r>
            <a:r>
              <a:rPr lang="pt-BR" sz="2800" dirty="0">
                <a:solidFill>
                  <a:schemeClr val="tx2">
                    <a:lumMod val="10000"/>
                  </a:schemeClr>
                </a:solidFill>
              </a:rPr>
              <a:t>B Nº002</a:t>
            </a:r>
            <a:r>
              <a:rPr lang="pt-BR" sz="2800" dirty="0" smtClean="0">
                <a:solidFill>
                  <a:schemeClr val="tx2">
                    <a:lumMod val="10000"/>
                  </a:schemeClr>
                </a:solidFill>
              </a:rPr>
              <a:t>)</a:t>
            </a:r>
            <a:endParaRPr lang="pt-BR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192" y="531212"/>
            <a:ext cx="4061535" cy="13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98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4294967295"/>
          </p:nvPr>
        </p:nvSpPr>
        <p:spPr>
          <a:xfrm>
            <a:off x="838200" y="2924944"/>
            <a:ext cx="8305800" cy="3384376"/>
          </a:xfrm>
        </p:spPr>
        <p:txBody>
          <a:bodyPr>
            <a:normAutofit fontScale="92500" lnSpcReduction="20000"/>
          </a:bodyPr>
          <a:lstStyle/>
          <a:p>
            <a:r>
              <a:rPr lang="pt-BR" sz="3600" b="1" dirty="0" smtClean="0">
                <a:solidFill>
                  <a:schemeClr val="tx2">
                    <a:lumMod val="10000"/>
                  </a:schemeClr>
                </a:solidFill>
              </a:rPr>
              <a:t>BÔNUS DEIXA COMIGO</a:t>
            </a:r>
            <a:r>
              <a:rPr lang="pt-BR" sz="3600" dirty="0" smtClean="0">
                <a:solidFill>
                  <a:schemeClr val="tx2">
                    <a:lumMod val="10000"/>
                  </a:schemeClr>
                </a:solidFill>
              </a:rPr>
              <a:t>. </a:t>
            </a:r>
            <a:r>
              <a:rPr lang="pt-BR" sz="3600" b="1" dirty="0" smtClean="0">
                <a:solidFill>
                  <a:srgbClr val="002060"/>
                </a:solidFill>
              </a:rPr>
              <a:t>RECEITA TOTAL DOS CONTRATOS POR PARCEIRO</a:t>
            </a:r>
          </a:p>
          <a:p>
            <a:r>
              <a:rPr lang="pt-BR" sz="3600" dirty="0" smtClean="0">
                <a:solidFill>
                  <a:schemeClr val="tx2">
                    <a:lumMod val="10000"/>
                  </a:schemeClr>
                </a:solidFill>
              </a:rPr>
              <a:t>ESSE BÔNUS SERÁ ACRESCIDO CONFORME RECEITA GERADA DENTRO DO MÊS.</a:t>
            </a:r>
          </a:p>
          <a:p>
            <a:pPr marL="0" indent="0">
              <a:buNone/>
            </a:pPr>
            <a:r>
              <a:rPr lang="pt-BR" sz="3600" dirty="0" smtClean="0">
                <a:solidFill>
                  <a:schemeClr val="tx2">
                    <a:lumMod val="10000"/>
                  </a:schemeClr>
                </a:solidFill>
              </a:rPr>
              <a:t>**RECEITA GERADA POR ACESSOS NOVOS E/OU PORTADOS ATÉ O ÚLTIMO DIA DO MÊS EM CURSO.</a:t>
            </a:r>
          </a:p>
          <a:p>
            <a:pPr marL="0" indent="0">
              <a:buNone/>
            </a:pPr>
            <a:endParaRPr lang="pt-BR" sz="6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ctrTitle" idx="4294967295"/>
          </p:nvPr>
        </p:nvSpPr>
        <p:spPr>
          <a:xfrm>
            <a:off x="838200" y="1433513"/>
            <a:ext cx="8305800" cy="1981200"/>
          </a:xfrm>
        </p:spPr>
        <p:txBody>
          <a:bodyPr/>
          <a:lstStyle/>
          <a:p>
            <a:r>
              <a:rPr lang="pt-BR" dirty="0" smtClean="0">
                <a:solidFill>
                  <a:schemeClr val="tx2">
                    <a:lumMod val="10000"/>
                  </a:schemeClr>
                </a:solidFill>
              </a:rPr>
              <a:t>NOVA </a:t>
            </a:r>
            <a:r>
              <a:rPr lang="pt-BR" dirty="0">
                <a:solidFill>
                  <a:schemeClr val="tx2">
                    <a:lumMod val="10000"/>
                  </a:schemeClr>
                </a:solidFill>
              </a:rPr>
              <a:t>REMUNERAÇÃO (ANEXO B Nº002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192" y="531212"/>
            <a:ext cx="4061535" cy="13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08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4294967295"/>
          </p:nvPr>
        </p:nvSpPr>
        <p:spPr>
          <a:xfrm>
            <a:off x="838200" y="3140969"/>
            <a:ext cx="8305800" cy="33843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3600" b="1" dirty="0" smtClean="0">
                <a:solidFill>
                  <a:schemeClr val="tx2">
                    <a:lumMod val="10000"/>
                  </a:schemeClr>
                </a:solidFill>
              </a:rPr>
              <a:t>FAIXAS:</a:t>
            </a:r>
          </a:p>
          <a:p>
            <a:pPr marL="0" indent="0">
              <a:buNone/>
            </a:pPr>
            <a:r>
              <a:rPr lang="pt-BR" sz="3600" b="1" dirty="0" smtClean="0">
                <a:solidFill>
                  <a:schemeClr val="tx2">
                    <a:lumMod val="10000"/>
                  </a:schemeClr>
                </a:solidFill>
              </a:rPr>
              <a:t>1- R$1.000,00 A R$2.000,00 – 10%</a:t>
            </a:r>
          </a:p>
          <a:p>
            <a:pPr marL="0" indent="0">
              <a:buNone/>
            </a:pPr>
            <a:r>
              <a:rPr lang="pt-BR" sz="3600" b="1" dirty="0" smtClean="0">
                <a:solidFill>
                  <a:schemeClr val="tx2">
                    <a:lumMod val="10000"/>
                  </a:schemeClr>
                </a:solidFill>
              </a:rPr>
              <a:t>2- R$2.001,00 A R$3.000,00 – 15%</a:t>
            </a:r>
          </a:p>
          <a:p>
            <a:pPr marL="0" indent="0">
              <a:buNone/>
            </a:pPr>
            <a:r>
              <a:rPr lang="pt-BR" sz="3600" b="1" dirty="0" smtClean="0">
                <a:solidFill>
                  <a:schemeClr val="tx2">
                    <a:lumMod val="10000"/>
                  </a:schemeClr>
                </a:solidFill>
              </a:rPr>
              <a:t>3- R$3001,00 A R$4.000,00 – 20%</a:t>
            </a:r>
          </a:p>
          <a:p>
            <a:pPr marL="0" indent="0">
              <a:buNone/>
            </a:pPr>
            <a:r>
              <a:rPr lang="pt-BR" sz="3600" b="1" dirty="0" smtClean="0">
                <a:solidFill>
                  <a:schemeClr val="tx2">
                    <a:lumMod val="10000"/>
                  </a:schemeClr>
                </a:solidFill>
              </a:rPr>
              <a:t>4- R$4.001,00 A R$5.000,00 – 25%</a:t>
            </a:r>
          </a:p>
          <a:p>
            <a:pPr marL="0" indent="0">
              <a:buNone/>
            </a:pPr>
            <a:r>
              <a:rPr lang="pt-BR" sz="3600" b="1" dirty="0" smtClean="0">
                <a:solidFill>
                  <a:schemeClr val="tx2">
                    <a:lumMod val="10000"/>
                  </a:schemeClr>
                </a:solidFill>
              </a:rPr>
              <a:t>5- ACIMA DE R$5.000,00 – 30%</a:t>
            </a:r>
          </a:p>
          <a:p>
            <a:pPr marL="0" indent="0">
              <a:buNone/>
            </a:pPr>
            <a:endParaRPr lang="pt-BR" sz="3600" dirty="0" smtClean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pt-BR" sz="6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ctrTitle" idx="4294967295"/>
          </p:nvPr>
        </p:nvSpPr>
        <p:spPr>
          <a:xfrm>
            <a:off x="838200" y="1433513"/>
            <a:ext cx="8305800" cy="1981200"/>
          </a:xfrm>
        </p:spPr>
        <p:txBody>
          <a:bodyPr/>
          <a:lstStyle/>
          <a:p>
            <a:r>
              <a:rPr lang="pt-BR" dirty="0" smtClean="0">
                <a:solidFill>
                  <a:schemeClr val="tx2">
                    <a:lumMod val="10000"/>
                  </a:schemeClr>
                </a:solidFill>
              </a:rPr>
              <a:t>NOVA </a:t>
            </a:r>
            <a:r>
              <a:rPr lang="pt-BR" dirty="0">
                <a:solidFill>
                  <a:schemeClr val="tx2">
                    <a:lumMod val="10000"/>
                  </a:schemeClr>
                </a:solidFill>
              </a:rPr>
              <a:t>REMUNERAÇÃO (ANEXO B Nº002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192" y="531212"/>
            <a:ext cx="4061535" cy="13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1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4294967295"/>
          </p:nvPr>
        </p:nvSpPr>
        <p:spPr>
          <a:xfrm>
            <a:off x="838200" y="3284984"/>
            <a:ext cx="8305800" cy="3024336"/>
          </a:xfrm>
        </p:spPr>
        <p:txBody>
          <a:bodyPr>
            <a:normAutofit fontScale="85000" lnSpcReduction="20000"/>
          </a:bodyPr>
          <a:lstStyle/>
          <a:p>
            <a:r>
              <a:rPr lang="pt-BR" sz="3600" b="1" dirty="0" smtClean="0">
                <a:solidFill>
                  <a:schemeClr val="tx2">
                    <a:lumMod val="10000"/>
                  </a:schemeClr>
                </a:solidFill>
              </a:rPr>
              <a:t>BÔNUS SUPERAÇÃO ELO.</a:t>
            </a:r>
          </a:p>
          <a:p>
            <a:r>
              <a:rPr lang="pt-BR" sz="3600" dirty="0" smtClean="0">
                <a:solidFill>
                  <a:schemeClr val="tx2">
                    <a:lumMod val="10000"/>
                  </a:schemeClr>
                </a:solidFill>
              </a:rPr>
              <a:t>ESSE BÔNUS SERÁ ACRESCIDO PARA TODOS OS CONSULTORES DESDE QUE A ELO ATINJA NO MÊS A RECEITA DE </a:t>
            </a:r>
            <a:r>
              <a:rPr lang="pt-BR" sz="3600" b="1" dirty="0" smtClean="0">
                <a:solidFill>
                  <a:srgbClr val="FF0000"/>
                </a:solidFill>
              </a:rPr>
              <a:t>R$30.000,00</a:t>
            </a:r>
            <a:r>
              <a:rPr lang="pt-BR" sz="3600" dirty="0" smtClean="0">
                <a:solidFill>
                  <a:schemeClr val="tx2">
                    <a:lumMod val="10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3600" dirty="0" smtClean="0">
                <a:solidFill>
                  <a:schemeClr val="tx2">
                    <a:lumMod val="10000"/>
                  </a:schemeClr>
                </a:solidFill>
              </a:rPr>
              <a:t>**RECEITA GERADA POR ACESSOS NOVOS E/OU PORTADOS E ADITIVADOS ATÉ O ÚLTIMO DIA DO MÊS EM CURSO.</a:t>
            </a:r>
          </a:p>
          <a:p>
            <a:pPr marL="0" indent="0">
              <a:buNone/>
            </a:pPr>
            <a:endParaRPr lang="pt-BR" sz="6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ctrTitle" idx="4294967295"/>
          </p:nvPr>
        </p:nvSpPr>
        <p:spPr>
          <a:xfrm>
            <a:off x="838200" y="1433513"/>
            <a:ext cx="8305800" cy="1981200"/>
          </a:xfrm>
        </p:spPr>
        <p:txBody>
          <a:bodyPr/>
          <a:lstStyle/>
          <a:p>
            <a:r>
              <a:rPr lang="pt-BR" dirty="0" smtClean="0">
                <a:solidFill>
                  <a:schemeClr val="tx2">
                    <a:lumMod val="10000"/>
                  </a:schemeClr>
                </a:solidFill>
              </a:rPr>
              <a:t>NOVA </a:t>
            </a:r>
            <a:r>
              <a:rPr lang="pt-BR" dirty="0">
                <a:solidFill>
                  <a:schemeClr val="tx2">
                    <a:lumMod val="10000"/>
                  </a:schemeClr>
                </a:solidFill>
              </a:rPr>
              <a:t>REMUNERAÇÃO (ANEXO B Nº002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192" y="531212"/>
            <a:ext cx="4061535" cy="13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9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4294967295"/>
          </p:nvPr>
        </p:nvSpPr>
        <p:spPr>
          <a:xfrm>
            <a:off x="838200" y="3068961"/>
            <a:ext cx="8305800" cy="32403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sz="3600" b="1" dirty="0" smtClean="0">
                <a:solidFill>
                  <a:schemeClr val="tx2">
                    <a:lumMod val="10000"/>
                  </a:schemeClr>
                </a:solidFill>
              </a:rPr>
              <a:t>FAIXAS:</a:t>
            </a:r>
          </a:p>
          <a:p>
            <a:pPr marL="0" indent="0">
              <a:buNone/>
            </a:pPr>
            <a:r>
              <a:rPr lang="pt-BR" sz="3600" b="1" dirty="0" smtClean="0">
                <a:solidFill>
                  <a:schemeClr val="tx2">
                    <a:lumMod val="10000"/>
                  </a:schemeClr>
                </a:solidFill>
              </a:rPr>
              <a:t>1- R$1.000,00 A R$2.000,00 – 10%</a:t>
            </a:r>
          </a:p>
          <a:p>
            <a:pPr marL="0" indent="0">
              <a:buNone/>
            </a:pPr>
            <a:r>
              <a:rPr lang="pt-BR" sz="3600" b="1" dirty="0" smtClean="0">
                <a:solidFill>
                  <a:schemeClr val="tx2">
                    <a:lumMod val="10000"/>
                  </a:schemeClr>
                </a:solidFill>
              </a:rPr>
              <a:t>2- R$2.001,00 A R$3.000,00 – 15%</a:t>
            </a:r>
          </a:p>
          <a:p>
            <a:pPr marL="0" indent="0">
              <a:buNone/>
            </a:pPr>
            <a:r>
              <a:rPr lang="pt-BR" sz="3600" b="1" dirty="0" smtClean="0">
                <a:solidFill>
                  <a:schemeClr val="tx2">
                    <a:lumMod val="10000"/>
                  </a:schemeClr>
                </a:solidFill>
              </a:rPr>
              <a:t>3- R$3.001,00 A R$4.000,00 – 20%</a:t>
            </a:r>
          </a:p>
          <a:p>
            <a:pPr marL="0" indent="0">
              <a:buNone/>
            </a:pPr>
            <a:r>
              <a:rPr lang="pt-BR" sz="3600" b="1" dirty="0" smtClean="0">
                <a:solidFill>
                  <a:schemeClr val="tx2">
                    <a:lumMod val="10000"/>
                  </a:schemeClr>
                </a:solidFill>
              </a:rPr>
              <a:t>4- R$4.001,00 A R$5.000,00 – 25%</a:t>
            </a:r>
          </a:p>
          <a:p>
            <a:pPr marL="0" indent="0">
              <a:buNone/>
            </a:pPr>
            <a:r>
              <a:rPr lang="pt-BR" sz="3600" b="1" dirty="0" smtClean="0">
                <a:solidFill>
                  <a:schemeClr val="tx2">
                    <a:lumMod val="10000"/>
                  </a:schemeClr>
                </a:solidFill>
              </a:rPr>
              <a:t>5- ACIMA DE R$5.000,00 – 30%</a:t>
            </a:r>
          </a:p>
          <a:p>
            <a:pPr marL="0" indent="0">
              <a:buNone/>
            </a:pPr>
            <a:endParaRPr lang="pt-BR" sz="3600" dirty="0" smtClean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pt-BR" sz="6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ctrTitle" idx="4294967295"/>
          </p:nvPr>
        </p:nvSpPr>
        <p:spPr>
          <a:xfrm>
            <a:off x="838200" y="1433513"/>
            <a:ext cx="8305800" cy="1981200"/>
          </a:xfrm>
        </p:spPr>
        <p:txBody>
          <a:bodyPr/>
          <a:lstStyle/>
          <a:p>
            <a:r>
              <a:rPr lang="pt-BR" dirty="0" smtClean="0">
                <a:solidFill>
                  <a:schemeClr val="tx2">
                    <a:lumMod val="10000"/>
                  </a:schemeClr>
                </a:solidFill>
              </a:rPr>
              <a:t>NOVA </a:t>
            </a:r>
            <a:r>
              <a:rPr lang="pt-BR" dirty="0">
                <a:solidFill>
                  <a:schemeClr val="tx2">
                    <a:lumMod val="10000"/>
                  </a:schemeClr>
                </a:solidFill>
              </a:rPr>
              <a:t>REMUNERAÇÃO (ANEXO B Nº002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192" y="531212"/>
            <a:ext cx="4061535" cy="13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83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4294967295"/>
          </p:nvPr>
        </p:nvSpPr>
        <p:spPr>
          <a:xfrm>
            <a:off x="838200" y="3428999"/>
            <a:ext cx="8305800" cy="288032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3600" b="1" dirty="0" smtClean="0">
                <a:solidFill>
                  <a:schemeClr val="tx2">
                    <a:lumMod val="10000"/>
                  </a:schemeClr>
                </a:solidFill>
              </a:rPr>
              <a:t>RENOVAÇÃO E INCREMENTO – 50%</a:t>
            </a:r>
          </a:p>
          <a:p>
            <a:pPr marL="0" indent="0">
              <a:buNone/>
            </a:pPr>
            <a:endParaRPr lang="pt-BR" sz="3600" b="1" dirty="0" smtClean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pt-BR" sz="3600" b="1" dirty="0" smtClean="0">
                <a:solidFill>
                  <a:schemeClr val="tx2">
                    <a:lumMod val="10000"/>
                  </a:schemeClr>
                </a:solidFill>
              </a:rPr>
              <a:t>BANDA LARGA – 100%</a:t>
            </a:r>
          </a:p>
          <a:p>
            <a:pPr marL="0" indent="0">
              <a:buNone/>
            </a:pPr>
            <a:endParaRPr lang="pt-BR" sz="3600" b="1" dirty="0" smtClean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pt-BR" sz="3600" b="1" dirty="0" smtClean="0">
                <a:solidFill>
                  <a:schemeClr val="tx2">
                    <a:lumMod val="10000"/>
                  </a:schemeClr>
                </a:solidFill>
              </a:rPr>
              <a:t>TELEMARKETING – 20%</a:t>
            </a:r>
          </a:p>
          <a:p>
            <a:pPr marL="0" indent="0">
              <a:buNone/>
            </a:pPr>
            <a:endParaRPr lang="pt-BR" sz="6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ctrTitle" idx="4294967295"/>
          </p:nvPr>
        </p:nvSpPr>
        <p:spPr>
          <a:xfrm>
            <a:off x="838200" y="1433513"/>
            <a:ext cx="8305800" cy="1981200"/>
          </a:xfrm>
        </p:spPr>
        <p:txBody>
          <a:bodyPr/>
          <a:lstStyle/>
          <a:p>
            <a:r>
              <a:rPr lang="pt-BR" dirty="0" smtClean="0">
                <a:solidFill>
                  <a:schemeClr val="tx2">
                    <a:lumMod val="10000"/>
                  </a:schemeClr>
                </a:solidFill>
              </a:rPr>
              <a:t>NOVA </a:t>
            </a:r>
            <a:r>
              <a:rPr lang="pt-BR" dirty="0">
                <a:solidFill>
                  <a:schemeClr val="tx2">
                    <a:lumMod val="10000"/>
                  </a:schemeClr>
                </a:solidFill>
              </a:rPr>
              <a:t>REMUNERAÇÃO (ANEXO B Nº002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192" y="531212"/>
            <a:ext cx="4061535" cy="13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13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gem">
  <a:themeElements>
    <a:clrScheme name="Viagem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gem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iagem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300</TotalTime>
  <Words>278</Words>
  <Application>Microsoft Office PowerPoint</Application>
  <PresentationFormat>Apresentação na tela (4:3)</PresentationFormat>
  <Paragraphs>38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Viagem</vt:lpstr>
      <vt:lpstr>NOVA REMUNERAÇÃO PARCEIROS COMERCIAIS (ANEXO B Nº002)</vt:lpstr>
      <vt:lpstr>NOVA REMUNERAÇÃO (ANEXO B Nº002)</vt:lpstr>
      <vt:lpstr>NOVA REMUNERAÇÃO (ANEXO B Nº002</vt:lpstr>
      <vt:lpstr>NOVA REMUNERAÇÃO (ANEXO B Nº002</vt:lpstr>
      <vt:lpstr>NOVA REMUNERAÇÃO (ANEXO B Nº002</vt:lpstr>
      <vt:lpstr>NOVA REMUNERAÇÃO (ANEXO B Nº002</vt:lpstr>
      <vt:lpstr>NOVA REMUNERAÇÃO (ANEXO B Nº002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RECEITA PREMIADA</dc:title>
  <dc:creator>Paulo Henrique Freire</dc:creator>
  <cp:lastModifiedBy>Paulo Henrique Freire</cp:lastModifiedBy>
  <cp:revision>31</cp:revision>
  <cp:lastPrinted>2014-05-06T15:08:21Z</cp:lastPrinted>
  <dcterms:created xsi:type="dcterms:W3CDTF">2014-02-20T17:32:05Z</dcterms:created>
  <dcterms:modified xsi:type="dcterms:W3CDTF">2014-05-06T15:14:18Z</dcterms:modified>
</cp:coreProperties>
</file>