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7" r:id="rId7"/>
    <p:sldId id="278" r:id="rId8"/>
    <p:sldId id="279" r:id="rId9"/>
    <p:sldId id="280" r:id="rId10"/>
    <p:sldId id="262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3" r:id="rId23"/>
    <p:sldId id="265" r:id="rId24"/>
    <p:sldId id="266" r:id="rId25"/>
    <p:sldId id="264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-336" y="198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5000" dirty="0" smtClean="0"/>
              <a:t>Agrupamentos Espaciais de Vulnerabilidade Social Através de Métodos de Estatística Multivariada</a:t>
            </a:r>
            <a:endParaRPr lang="pt-BR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Renato Godoi da Cruz</a:t>
            </a:r>
            <a:endParaRPr lang="pt-BR" dirty="0"/>
          </a:p>
          <a:p>
            <a:r>
              <a:rPr lang="pt-BR" dirty="0" smtClean="0"/>
              <a:t>Auberth Henrik Venson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466326" y="579531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Julho/2023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r>
              <a:rPr lang="en-US" sz="1600" dirty="0" smtClean="0"/>
              <a:t>/24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5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PCA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11/24  | pág. 9 do TCC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ço Reservado para Conteúdo 2">
                <a:extLst>
                  <a:ext uri="{FF2B5EF4-FFF2-40B4-BE49-F238E27FC236}">
                    <a16:creationId xmlns:a16="http://schemas.microsoft.com/office/drawing/2014/main" xmlns="" id="{621030C7-AC50-461D-A40A-5DAB9C476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dirty="0" smtClean="0"/>
                  <a:t>Score fatoriais, cargas fatoriais e comunalidade dos modelos de PCA;</a:t>
                </a:r>
              </a:p>
              <a:p>
                <a:endParaRPr lang="pt-BR" sz="1800" dirty="0"/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endParaRPr lang="pt-BR" sz="1800" dirty="0" smtClean="0"/>
              </a:p>
              <a:p>
                <a:endParaRPr lang="pt-BR" sz="1800" dirty="0" smtClean="0"/>
              </a:p>
              <a:p>
                <a:r>
                  <a:rPr lang="pt-BR" sz="1800" dirty="0" smtClean="0"/>
                  <a:t>Teste de Esfericidade de Bartlett =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  <m:r>
                          <a:rPr lang="en-US" sz="1800" b="0" i="1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/>
                  <a:t>  (nível de signif. de 5</a:t>
                </a:r>
                <a:r>
                  <a:rPr lang="pt-BR" sz="1800" dirty="0" smtClean="0"/>
                  <a:t>%);</a:t>
                </a:r>
              </a:p>
              <a:p>
                <a:r>
                  <a:rPr lang="pt-BR" sz="1800" dirty="0"/>
                  <a:t>Regra de Kaiser </a:t>
                </a:r>
                <a:r>
                  <a:rPr lang="pt-BR" sz="1800" dirty="0" smtClean="0"/>
                  <a:t>definiu </a:t>
                </a:r>
                <a:r>
                  <a:rPr lang="pt-BR" sz="1800" dirty="0"/>
                  <a:t>número de </a:t>
                </a:r>
                <a:r>
                  <a:rPr lang="pt-BR" sz="1800" dirty="0" smtClean="0"/>
                  <a:t>2 Fatores;</a:t>
                </a:r>
              </a:p>
              <a:p>
                <a:r>
                  <a:rPr lang="pt-BR" sz="1800" dirty="0" smtClean="0"/>
                  <a:t>As duas </a:t>
                </a:r>
                <a:r>
                  <a:rPr lang="pt-BR" sz="1800" dirty="0"/>
                  <a:t>componentes principais selecionadas explicam quase 96% da variância </a:t>
                </a:r>
                <a:r>
                  <a:rPr lang="pt-BR" sz="1800" dirty="0" smtClean="0"/>
                  <a:t>total.</a:t>
                </a:r>
              </a:p>
              <a:p>
                <a:pPr marL="0" indent="0">
                  <a:buNone/>
                </a:pPr>
                <a:endParaRPr lang="pt-BR" sz="1800" dirty="0"/>
              </a:p>
            </p:txBody>
          </p:sp>
        </mc:Choice>
        <mc:Fallback xmlns="">
          <p:sp>
            <p:nvSpPr>
              <p:cNvPr id="8" name="Espaço Reservado para Conteúdo 2">
                <a:extLst>
                  <a:ext uri="{FF2B5EF4-FFF2-40B4-BE49-F238E27FC236}">
                    <a16:creationId xmlns="" xmlns:a16="http://schemas.microsoft.com/office/drawing/2014/main" id="{621030C7-AC50-461D-A40A-5DAB9C4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1"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3" y="2233239"/>
            <a:ext cx="6592220" cy="226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PCA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24" y="101016"/>
            <a:ext cx="4040660" cy="581645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12/24  </a:t>
            </a:r>
            <a:r>
              <a:rPr lang="en-US" sz="1600" dirty="0" smtClean="0"/>
              <a:t>| pág. 12 do TCC</a:t>
            </a:r>
            <a:endParaRPr lang="en-US" sz="16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Como a </a:t>
            </a:r>
            <a:r>
              <a:rPr lang="pt-BR" sz="1800" dirty="0" smtClean="0"/>
              <a:t>primeira componente </a:t>
            </a:r>
            <a:r>
              <a:rPr lang="pt-BR" sz="1800" dirty="0"/>
              <a:t>principal, sozinha,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contém </a:t>
            </a:r>
            <a:r>
              <a:rPr lang="pt-BR" sz="1800" dirty="0"/>
              <a:t>a maior porcentagem da variância total do modelo,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ela </a:t>
            </a:r>
            <a:r>
              <a:rPr lang="pt-BR" sz="1800" dirty="0"/>
              <a:t>foi escolhida para ser a referência de representatividade 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das </a:t>
            </a:r>
            <a:r>
              <a:rPr lang="pt-BR" sz="1800" dirty="0"/>
              <a:t>informações das variáveis </a:t>
            </a:r>
            <a:r>
              <a:rPr lang="pt-BR" sz="1800" dirty="0" smtClean="0"/>
              <a:t>trabalhadas;</a:t>
            </a:r>
          </a:p>
          <a:p>
            <a:pPr marL="0" indent="0">
              <a:buNone/>
            </a:pPr>
            <a:endParaRPr lang="pt-BR" sz="1800" dirty="0" smtClean="0"/>
          </a:p>
          <a:p>
            <a:r>
              <a:rPr lang="pt-BR" sz="1800" dirty="0" smtClean="0"/>
              <a:t>Ao lado, visualização do quintil da escore fatorial da primeira </a:t>
            </a:r>
          </a:p>
          <a:p>
            <a:pPr marL="0" indent="0">
              <a:buNone/>
            </a:pPr>
            <a:r>
              <a:rPr lang="pt-BR" sz="1800" dirty="0" smtClean="0"/>
              <a:t>componente principal da PCA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agrupamentos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Nessa </a:t>
            </a:r>
            <a:r>
              <a:rPr lang="pt-BR" sz="1800" dirty="0"/>
              <a:t>etapa foram ajustados os modelos de agrupamentos de Ligação Simples, da Média das Distâncias, de Ligação Completa, K-Médias, DBSCAN e HDBSCAN. </a:t>
            </a:r>
            <a:endParaRPr lang="pt-BR" sz="1800" dirty="0" smtClean="0"/>
          </a:p>
          <a:p>
            <a:r>
              <a:rPr lang="pt-BR" sz="1800" dirty="0" smtClean="0"/>
              <a:t>Esta etapa contou com os seguintes passos:</a:t>
            </a:r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- Determinação do número de grupos (dendograma ou </a:t>
            </a:r>
            <a:r>
              <a:rPr lang="pt-BR" sz="1800" dirty="0"/>
              <a:t>método </a:t>
            </a:r>
            <a:r>
              <a:rPr lang="pt-BR" sz="1800" dirty="0" smtClean="0"/>
              <a:t>de Elbow);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- Verificação </a:t>
            </a:r>
            <a:r>
              <a:rPr lang="pt-BR" sz="1800" dirty="0" smtClean="0"/>
              <a:t>se a </a:t>
            </a:r>
            <a:r>
              <a:rPr lang="pt-BR" sz="1800" dirty="0"/>
              <a:t>variabilidade entre os grupos é significativamente superior à variabilidade interna a cada </a:t>
            </a:r>
            <a:r>
              <a:rPr lang="pt-BR" sz="1800" dirty="0" smtClean="0"/>
              <a:t>grupo (teste </a:t>
            </a:r>
            <a:r>
              <a:rPr lang="pt-BR" sz="1800" dirty="0"/>
              <a:t>F da análise de variância de um </a:t>
            </a:r>
            <a:r>
              <a:rPr lang="pt-BR" sz="1800" dirty="0" smtClean="0"/>
              <a:t>fator/ANOVA);</a:t>
            </a:r>
          </a:p>
          <a:p>
            <a:pPr marL="0" indent="0">
              <a:buNone/>
            </a:pPr>
            <a:r>
              <a:rPr lang="pt-BR" sz="1800" dirty="0" smtClean="0"/>
              <a:t>- Comparação </a:t>
            </a:r>
            <a:r>
              <a:rPr lang="pt-BR" sz="1800" dirty="0"/>
              <a:t>entre </a:t>
            </a:r>
            <a:r>
              <a:rPr lang="pt-BR" sz="1800" dirty="0" smtClean="0"/>
              <a:t>os escores </a:t>
            </a:r>
            <a:r>
              <a:rPr lang="pt-BR" sz="1800" dirty="0"/>
              <a:t>da primeira componente principal da PCA </a:t>
            </a:r>
            <a:r>
              <a:rPr lang="pt-BR" sz="1800" dirty="0" smtClean="0"/>
              <a:t>com </a:t>
            </a:r>
            <a:r>
              <a:rPr lang="pt-BR" sz="1800" dirty="0"/>
              <a:t>agrupamento </a:t>
            </a:r>
            <a:r>
              <a:rPr lang="pt-BR" sz="1800" dirty="0" smtClean="0"/>
              <a:t>do </a:t>
            </a:r>
            <a:r>
              <a:rPr lang="pt-BR" sz="1800" dirty="0"/>
              <a:t>método </a:t>
            </a:r>
            <a:r>
              <a:rPr lang="pt-BR" sz="1800" dirty="0" smtClean="0"/>
              <a:t>em questão.</a:t>
            </a:r>
          </a:p>
          <a:p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13/24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72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/>
              <a:t>da Ligação Simples</a:t>
            </a:r>
          </a:p>
        </p:txBody>
      </p:sp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04" y="1702059"/>
            <a:ext cx="6045702" cy="435133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14/24  </a:t>
            </a:r>
            <a:r>
              <a:rPr lang="en-US" sz="1600" dirty="0" smtClean="0"/>
              <a:t>| pág. 15 do TCC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>
                <a:extLst>
                  <a:ext uri="{FF2B5EF4-FFF2-40B4-BE49-F238E27FC236}">
                    <a16:creationId xmlns:a16="http://schemas.microsoft.com/office/drawing/2014/main" xmlns="" id="{621030C7-AC50-461D-A40A-5DAB9C476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dirty="0" smtClean="0"/>
                  <a:t>O </a:t>
                </a:r>
                <a:r>
                  <a:rPr lang="pt-BR" sz="1800" dirty="0"/>
                  <a:t>dendograma </a:t>
                </a:r>
                <a:r>
                  <a:rPr lang="pt-BR" sz="1800" dirty="0" smtClean="0"/>
                  <a:t>sugeriu </a:t>
                </a:r>
                <a:r>
                  <a:rPr lang="pt-BR" sz="1800" dirty="0"/>
                  <a:t>a quantidade </a:t>
                </a:r>
                <a:r>
                  <a:rPr lang="pt-BR" sz="1800" dirty="0" smtClean="0"/>
                  <a:t>de </a:t>
                </a:r>
                <a:r>
                  <a:rPr lang="pt-BR" sz="1800" dirty="0"/>
                  <a:t>três </a:t>
                </a:r>
                <a:r>
                  <a:rPr lang="pt-BR" sz="1800" dirty="0" smtClean="0"/>
                  <a:t>grupos;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1 = 5.22</a:t>
                </a:r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  (nível de signif. de 5%);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2 = 4.67</a:t>
                </a:r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pt-BR" sz="1800" dirty="0" smtClean="0"/>
                  <a:t>  </a:t>
                </a:r>
                <a:r>
                  <a:rPr lang="pt-BR" sz="1800" dirty="0"/>
                  <a:t>(nível de </a:t>
                </a:r>
                <a:r>
                  <a:rPr lang="pt-BR" sz="1800" dirty="0" smtClean="0"/>
                  <a:t>signif. </a:t>
                </a:r>
                <a:r>
                  <a:rPr lang="pt-BR" sz="1800" dirty="0"/>
                  <a:t>de 5</a:t>
                </a:r>
                <a:r>
                  <a:rPr lang="pt-BR" sz="1800" dirty="0" smtClean="0"/>
                  <a:t>%);</a:t>
                </a:r>
              </a:p>
              <a:p>
                <a:r>
                  <a:rPr lang="pt-BR" sz="1800" dirty="0" smtClean="0"/>
                  <a:t>Maior </a:t>
                </a:r>
                <a:r>
                  <a:rPr lang="pt-BR" sz="1800" dirty="0"/>
                  <a:t>concentração de Áreas de Ponderação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no </a:t>
                </a:r>
                <a:r>
                  <a:rPr lang="pt-BR" sz="1800" dirty="0"/>
                  <a:t>grupo 1 em comparação com a distribuição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do </a:t>
                </a:r>
                <a:r>
                  <a:rPr lang="pt-BR" sz="1800" dirty="0"/>
                  <a:t>tercil da </a:t>
                </a:r>
                <a:r>
                  <a:rPr lang="pt-BR" sz="1800" dirty="0" smtClean="0"/>
                  <a:t>escore </a:t>
                </a:r>
                <a:r>
                  <a:rPr lang="pt-BR" sz="1800" dirty="0"/>
                  <a:t>da primeira componente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principal </a:t>
                </a:r>
                <a:r>
                  <a:rPr lang="pt-BR" sz="1800" dirty="0"/>
                  <a:t>da PCA e pouca representatividade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dos </a:t>
                </a:r>
                <a:r>
                  <a:rPr lang="pt-BR" sz="1800" dirty="0"/>
                  <a:t>demais grupos</a:t>
                </a:r>
              </a:p>
              <a:p>
                <a:endParaRPr lang="pt-BR" sz="1800" dirty="0" smtClean="0"/>
              </a:p>
              <a:p>
                <a:endParaRPr lang="pt-BR" sz="1800" dirty="0" smtClean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9" name="Espaço Reservado para Conteúdo 2">
                <a:extLst>
                  <a:ext uri="{FF2B5EF4-FFF2-40B4-BE49-F238E27FC236}">
                    <a16:creationId xmlns="" xmlns:a16="http://schemas.microsoft.com/office/drawing/2014/main" id="{621030C7-AC50-461D-A40A-5DAB9C4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1">
                <a:blip r:embed="rId3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/>
              <a:t>da Ligação Completa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3" y="1702058"/>
            <a:ext cx="6045702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15/24  </a:t>
            </a:r>
            <a:r>
              <a:rPr lang="en-US" sz="1600" dirty="0" smtClean="0"/>
              <a:t>| pág. 17 do TCC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xmlns="" id="{621030C7-AC50-461D-A40A-5DAB9C476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dirty="0" smtClean="0"/>
                  <a:t>O </a:t>
                </a:r>
                <a:r>
                  <a:rPr lang="pt-BR" sz="1800" dirty="0"/>
                  <a:t>dendograma </a:t>
                </a:r>
                <a:r>
                  <a:rPr lang="pt-BR" sz="1800" dirty="0" smtClean="0"/>
                  <a:t>sugeriu </a:t>
                </a:r>
                <a:r>
                  <a:rPr lang="pt-BR" sz="1800" dirty="0"/>
                  <a:t>a quantidade </a:t>
                </a:r>
                <a:r>
                  <a:rPr lang="pt-BR" sz="1800" dirty="0" smtClean="0"/>
                  <a:t>de </a:t>
                </a:r>
                <a:r>
                  <a:rPr lang="pt-BR" sz="1800" dirty="0"/>
                  <a:t>três </a:t>
                </a:r>
                <a:r>
                  <a:rPr lang="pt-BR" sz="1800" dirty="0" smtClean="0"/>
                  <a:t>grupos;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1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pt-BR" sz="1800" dirty="0" smtClean="0"/>
                  <a:t> (nível de signif. de 5%);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2 = </a:t>
                </a:r>
                <a:r>
                  <a:rPr lang="pt-BR" sz="1800" dirty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pt-BR" sz="1800" dirty="0" smtClean="0"/>
                  <a:t>  </a:t>
                </a:r>
                <a:r>
                  <a:rPr lang="pt-BR" sz="1800" dirty="0"/>
                  <a:t>(nível de </a:t>
                </a:r>
                <a:r>
                  <a:rPr lang="pt-BR" sz="1800" dirty="0" smtClean="0"/>
                  <a:t>signif. </a:t>
                </a:r>
                <a:r>
                  <a:rPr lang="pt-BR" sz="1800" dirty="0"/>
                  <a:t>de 5</a:t>
                </a:r>
                <a:r>
                  <a:rPr lang="pt-BR" sz="1800" dirty="0" smtClean="0"/>
                  <a:t>%);</a:t>
                </a:r>
              </a:p>
              <a:p>
                <a:r>
                  <a:rPr lang="pt-BR" sz="1800" dirty="0"/>
                  <a:t>Nota-se que neste método ouve uma melhora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na </a:t>
                </a:r>
                <a:r>
                  <a:rPr lang="pt-BR" sz="1800" dirty="0"/>
                  <a:t>representatividade das Áreas de Ponderação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quando </a:t>
                </a:r>
                <a:r>
                  <a:rPr lang="pt-BR" sz="1800" dirty="0"/>
                  <a:t>comparados aos tercis dos </a:t>
                </a:r>
                <a:r>
                  <a:rPr lang="pt-BR" sz="1800" dirty="0" smtClean="0"/>
                  <a:t>escores 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originais </a:t>
                </a:r>
                <a:r>
                  <a:rPr lang="pt-BR" sz="1800" dirty="0"/>
                  <a:t>da componente </a:t>
                </a:r>
                <a:r>
                  <a:rPr lang="pt-BR" sz="1800" dirty="0" smtClean="0"/>
                  <a:t>utilizadas.</a:t>
                </a:r>
                <a:endParaRPr lang="pt-BR" sz="1800" dirty="0"/>
              </a:p>
              <a:p>
                <a:endParaRPr lang="pt-BR" sz="1800" dirty="0" smtClean="0"/>
              </a:p>
              <a:p>
                <a:endParaRPr lang="pt-BR" sz="1800" dirty="0" smtClean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="" xmlns:a16="http://schemas.microsoft.com/office/drawing/2014/main" id="{621030C7-AC50-461D-A40A-5DAB9C4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1">
                <a:blip r:embed="rId3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4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/>
              <a:t>da Média das Distâncias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5" y="1714414"/>
            <a:ext cx="6045702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16/24  </a:t>
            </a:r>
            <a:r>
              <a:rPr lang="en-US" sz="1600" dirty="0" smtClean="0"/>
              <a:t>| pág. 18 do TCC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xmlns="" id="{621030C7-AC50-461D-A40A-5DAB9C476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dirty="0" smtClean="0"/>
                  <a:t>O </a:t>
                </a:r>
                <a:r>
                  <a:rPr lang="pt-BR" sz="1800" dirty="0"/>
                  <a:t>dendograma </a:t>
                </a:r>
                <a:r>
                  <a:rPr lang="pt-BR" sz="1800" dirty="0" smtClean="0"/>
                  <a:t>sugeriu </a:t>
                </a:r>
                <a:r>
                  <a:rPr lang="pt-BR" sz="1800" dirty="0"/>
                  <a:t>a quantidade </a:t>
                </a:r>
                <a:r>
                  <a:rPr lang="pt-BR" sz="1800" dirty="0" smtClean="0"/>
                  <a:t>de </a:t>
                </a:r>
                <a:r>
                  <a:rPr lang="pt-BR" sz="1800" dirty="0"/>
                  <a:t>três </a:t>
                </a:r>
                <a:r>
                  <a:rPr lang="pt-BR" sz="1800" dirty="0" smtClean="0"/>
                  <a:t>grupos;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1 = 5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.22 </m:t>
                    </m:r>
                    <m:sSup>
                      <m:sSupPr>
                        <m:ctrlPr>
                          <a:rPr lang="pt-BR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pt-BR" sz="1800" dirty="0" smtClean="0"/>
                  <a:t> (nível de signif. de 5%);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2 = 4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.67 </m:t>
                    </m:r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pt-BR" sz="1800" dirty="0" smtClean="0"/>
                  <a:t>  </a:t>
                </a:r>
                <a:r>
                  <a:rPr lang="pt-BR" sz="1800" dirty="0"/>
                  <a:t>(nível de </a:t>
                </a:r>
                <a:r>
                  <a:rPr lang="pt-BR" sz="1800" dirty="0" smtClean="0"/>
                  <a:t>signif. </a:t>
                </a:r>
                <a:r>
                  <a:rPr lang="pt-BR" sz="1800" dirty="0"/>
                  <a:t>de 5</a:t>
                </a:r>
                <a:r>
                  <a:rPr lang="pt-BR" sz="1800" dirty="0" smtClean="0"/>
                  <a:t>%);</a:t>
                </a:r>
              </a:p>
              <a:p>
                <a:r>
                  <a:rPr lang="pt-BR" sz="1800" dirty="0"/>
                  <a:t>Nota-se que neste método representou,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assim </a:t>
                </a:r>
                <a:r>
                  <a:rPr lang="pt-BR" sz="1800" dirty="0"/>
                  <a:t>como no primeiro caso, </a:t>
                </a:r>
                <a:r>
                  <a:rPr lang="pt-BR" sz="1800" dirty="0" smtClean="0"/>
                  <a:t>pouco </a:t>
                </a:r>
                <a:r>
                  <a:rPr lang="pt-BR" sz="1800" dirty="0"/>
                  <a:t>o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tercil </a:t>
                </a:r>
                <a:r>
                  <a:rPr lang="pt-BR" sz="1800" dirty="0"/>
                  <a:t>da componente </a:t>
                </a:r>
                <a:r>
                  <a:rPr lang="pt-BR" sz="1800" dirty="0" smtClean="0"/>
                  <a:t>principal </a:t>
                </a:r>
                <a:r>
                  <a:rPr lang="pt-BR" sz="1800" dirty="0"/>
                  <a:t>1 da PCA.</a:t>
                </a:r>
              </a:p>
              <a:p>
                <a:endParaRPr lang="pt-BR" sz="1800" dirty="0" smtClean="0"/>
              </a:p>
              <a:p>
                <a:endParaRPr lang="pt-BR" sz="1800" dirty="0" smtClean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="" xmlns:a16="http://schemas.microsoft.com/office/drawing/2014/main" id="{621030C7-AC50-461D-A40A-5DAB9C4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1">
                <a:blip r:embed="rId3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/>
              <a:t>K-Médias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7" y="1689704"/>
            <a:ext cx="6045702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17/24  </a:t>
            </a:r>
            <a:r>
              <a:rPr lang="en-US" sz="1600" dirty="0" smtClean="0"/>
              <a:t>| pág. 20 do TCC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xmlns="" id="{621030C7-AC50-461D-A40A-5DAB9C476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dirty="0"/>
                  <a:t>O Método de Elbow </a:t>
                </a:r>
                <a:r>
                  <a:rPr lang="pt-BR" sz="1800" dirty="0" smtClean="0"/>
                  <a:t>sugeriu </a:t>
                </a:r>
                <a:r>
                  <a:rPr lang="pt-BR" sz="1800" dirty="0"/>
                  <a:t>a quantidade </a:t>
                </a:r>
                <a:r>
                  <a:rPr lang="pt-BR" sz="1800" dirty="0" smtClean="0"/>
                  <a:t>de </a:t>
                </a:r>
                <a:r>
                  <a:rPr lang="pt-BR" sz="1800" dirty="0"/>
                  <a:t>três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grupos;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1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2 </m:t>
                    </m:r>
                    <m:sSup>
                      <m:sSupPr>
                        <m:ctrlPr>
                          <a:rPr lang="pt-BR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pt-BR" sz="1800" dirty="0" smtClean="0"/>
                  <a:t> (nível de signif. de 5%);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2 = </a:t>
                </a:r>
                <a:r>
                  <a:rPr lang="en-US" sz="1800" dirty="0" smtClean="0"/>
                  <a:t>2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−16</m:t>
                        </m:r>
                      </m:sup>
                    </m:sSup>
                  </m:oMath>
                </a14:m>
                <a:r>
                  <a:rPr lang="pt-BR" sz="1800" dirty="0" smtClean="0"/>
                  <a:t>  </a:t>
                </a:r>
                <a:r>
                  <a:rPr lang="pt-BR" sz="1800" dirty="0"/>
                  <a:t>(nível de </a:t>
                </a:r>
                <a:r>
                  <a:rPr lang="pt-BR" sz="1800" dirty="0" smtClean="0"/>
                  <a:t>signif. </a:t>
                </a:r>
                <a:r>
                  <a:rPr lang="pt-BR" sz="1800" dirty="0"/>
                  <a:t>de 5</a:t>
                </a:r>
                <a:r>
                  <a:rPr lang="pt-BR" sz="1800" dirty="0" smtClean="0"/>
                  <a:t>%);</a:t>
                </a:r>
              </a:p>
              <a:p>
                <a:r>
                  <a:rPr lang="pt-BR" sz="1800" dirty="0"/>
                  <a:t>Nota-se que este método representou, assim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como </a:t>
                </a:r>
                <a:r>
                  <a:rPr lang="pt-BR" sz="1800" dirty="0"/>
                  <a:t>no segundo caso, razoavelmente bem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os tercil </a:t>
                </a:r>
                <a:r>
                  <a:rPr lang="pt-BR" sz="1800" dirty="0"/>
                  <a:t>da componente principal 1 da PCA.</a:t>
                </a:r>
              </a:p>
              <a:p>
                <a:endParaRPr lang="pt-BR" sz="1800" dirty="0" smtClean="0"/>
              </a:p>
              <a:p>
                <a:endParaRPr lang="pt-BR" sz="1800" dirty="0" smtClean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="" xmlns:a16="http://schemas.microsoft.com/office/drawing/2014/main" id="{621030C7-AC50-461D-A40A-5DAB9C4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1">
                <a:blip r:embed="rId3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3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/>
              <a:t>DBSCAN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8" y="1702058"/>
            <a:ext cx="6045702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18/24  </a:t>
            </a:r>
            <a:r>
              <a:rPr lang="en-US" sz="1600" dirty="0" smtClean="0"/>
              <a:t>| pág. 21 do TCC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xmlns="" id="{621030C7-AC50-461D-A40A-5DAB9C476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dirty="0" smtClean="0"/>
                  <a:t>O Método de Elbow sugeriu </a:t>
                </a:r>
                <a:r>
                  <a:rPr lang="pt-BR" sz="1800" dirty="0"/>
                  <a:t>a quantidade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de </a:t>
                </a:r>
                <a:r>
                  <a:rPr lang="pt-BR" sz="1800" dirty="0"/>
                  <a:t>três </a:t>
                </a:r>
                <a:r>
                  <a:rPr lang="pt-BR" sz="1800" dirty="0" smtClean="0"/>
                  <a:t>grupos;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1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5.22 </m:t>
                    </m:r>
                    <m:sSup>
                      <m:sSupPr>
                        <m:ctrlPr>
                          <a:rPr lang="pt-BR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pt-BR" sz="1800" dirty="0" smtClean="0"/>
                  <a:t> (nível de signif. de 5%);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2 = </a:t>
                </a:r>
                <a:r>
                  <a:rPr lang="en-US" sz="1800" dirty="0" smtClean="0"/>
                  <a:t>4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.67 </m:t>
                    </m:r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 smtClean="0"/>
                  <a:t>  </a:t>
                </a:r>
                <a:r>
                  <a:rPr lang="pt-BR" sz="1800" dirty="0"/>
                  <a:t>(nível de </a:t>
                </a:r>
                <a:r>
                  <a:rPr lang="pt-BR" sz="1800" dirty="0" smtClean="0"/>
                  <a:t>signif. </a:t>
                </a:r>
                <a:r>
                  <a:rPr lang="pt-BR" sz="1800" dirty="0"/>
                  <a:t>de 5</a:t>
                </a:r>
                <a:r>
                  <a:rPr lang="pt-BR" sz="1800" dirty="0" smtClean="0"/>
                  <a:t>%);</a:t>
                </a:r>
              </a:p>
              <a:p>
                <a:r>
                  <a:rPr lang="pt-BR" sz="1800" dirty="0"/>
                  <a:t>Nota-se que este método representou,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novamente</a:t>
                </a:r>
                <a:r>
                  <a:rPr lang="pt-BR" sz="1800" dirty="0"/>
                  <a:t>, pouco a componente principal 1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da </a:t>
                </a:r>
                <a:r>
                  <a:rPr lang="pt-BR" sz="1800" dirty="0"/>
                  <a:t>PCA.</a:t>
                </a:r>
              </a:p>
              <a:p>
                <a:endParaRPr lang="pt-BR" sz="1800" dirty="0" smtClean="0"/>
              </a:p>
              <a:p>
                <a:endParaRPr lang="pt-BR" sz="1800" dirty="0" smtClean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="" xmlns:a16="http://schemas.microsoft.com/office/drawing/2014/main" id="{621030C7-AC50-461D-A40A-5DAB9C4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1">
                <a:blip r:embed="rId3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/>
              <a:t>HDBSCAN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723" y="1702056"/>
            <a:ext cx="6045702" cy="43513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19/24  </a:t>
            </a:r>
            <a:r>
              <a:rPr lang="en-US" sz="1600" dirty="0" smtClean="0"/>
              <a:t>| pág. 23 do TCC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xmlns="" id="{621030C7-AC50-461D-A40A-5DAB9C476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dirty="0" smtClean="0"/>
                  <a:t>O dendograma, completo e simplificado, sugeriram 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a </a:t>
                </a:r>
                <a:r>
                  <a:rPr lang="pt-BR" sz="1800" dirty="0"/>
                  <a:t>quantidade </a:t>
                </a:r>
                <a:r>
                  <a:rPr lang="pt-BR" sz="1800" dirty="0" smtClean="0"/>
                  <a:t>de </a:t>
                </a:r>
                <a:r>
                  <a:rPr lang="pt-BR" sz="1800" dirty="0"/>
                  <a:t>três </a:t>
                </a:r>
                <a:r>
                  <a:rPr lang="pt-BR" sz="1800" dirty="0" smtClean="0"/>
                  <a:t>grupos;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1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2.57 </m:t>
                    </m:r>
                    <m:sSup>
                      <m:sSupPr>
                        <m:ctrlPr>
                          <a:rPr lang="pt-BR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−15</m:t>
                        </m:r>
                      </m:sup>
                    </m:sSup>
                  </m:oMath>
                </a14:m>
                <a:r>
                  <a:rPr lang="pt-BR" sz="1800" dirty="0" smtClean="0"/>
                  <a:t> (nível de signif. de 5%);</a:t>
                </a:r>
              </a:p>
              <a:p>
                <a:r>
                  <a:rPr lang="pt-BR" sz="1800" dirty="0"/>
                  <a:t>Teste F </a:t>
                </a:r>
                <a:r>
                  <a:rPr lang="pt-BR" sz="1800" dirty="0" smtClean="0"/>
                  <a:t>fator 2 = </a:t>
                </a:r>
                <a:r>
                  <a:rPr lang="en-US" sz="1800" dirty="0" smtClean="0"/>
                  <a:t>3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.07 </m:t>
                    </m:r>
                    <m:sSup>
                      <m:sSupPr>
                        <m:ctrlPr>
                          <a:rPr lang="pt-B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pt-BR" sz="1800" dirty="0" smtClean="0"/>
                  <a:t>  </a:t>
                </a:r>
                <a:r>
                  <a:rPr lang="pt-BR" sz="1800" dirty="0"/>
                  <a:t>(nível de </a:t>
                </a:r>
                <a:r>
                  <a:rPr lang="pt-BR" sz="1800" dirty="0" smtClean="0"/>
                  <a:t>signif. </a:t>
                </a:r>
                <a:r>
                  <a:rPr lang="pt-BR" sz="1800" dirty="0"/>
                  <a:t>de 5</a:t>
                </a:r>
                <a:r>
                  <a:rPr lang="pt-BR" sz="1800" dirty="0" smtClean="0"/>
                  <a:t>%);</a:t>
                </a:r>
              </a:p>
              <a:p>
                <a:r>
                  <a:rPr lang="pt-BR" sz="1800" dirty="0"/>
                  <a:t>Nota-se que este método representou, assim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como </a:t>
                </a:r>
                <a:r>
                  <a:rPr lang="pt-BR" sz="1800" dirty="0"/>
                  <a:t>os métodos método da Ligação Completa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e </a:t>
                </a:r>
                <a:r>
                  <a:rPr lang="pt-BR" sz="1800" dirty="0"/>
                  <a:t>K-Médias, razoavelmente bem os </a:t>
                </a:r>
                <a:r>
                  <a:rPr lang="pt-BR" sz="1800" dirty="0" smtClean="0"/>
                  <a:t>tercil </a:t>
                </a:r>
                <a:r>
                  <a:rPr lang="pt-BR" sz="1800" dirty="0"/>
                  <a:t>da 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componente </a:t>
                </a:r>
                <a:r>
                  <a:rPr lang="pt-BR" sz="1800" dirty="0"/>
                  <a:t>principal 1 da PCA.</a:t>
                </a:r>
              </a:p>
              <a:p>
                <a:endParaRPr lang="pt-BR" sz="1800" dirty="0" smtClean="0"/>
              </a:p>
              <a:p>
                <a:endParaRPr lang="pt-BR" sz="1800" dirty="0" smtClean="0"/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="" xmlns:a16="http://schemas.microsoft.com/office/drawing/2014/main" id="{621030C7-AC50-461D-A40A-5DAB9C4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 rotWithShape="1">
                <a:blip r:embed="rId3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55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Este trabalho consiste na comparação do desempenho de agrupamentos da vulnerabilidade socioeconômico da população da cidade de Belo Horizonte através de aplicação de métodos de Estatística </a:t>
            </a:r>
            <a:r>
              <a:rPr lang="pt-BR" sz="1800" dirty="0" smtClean="0"/>
              <a:t>Multivariada;</a:t>
            </a:r>
          </a:p>
          <a:p>
            <a:r>
              <a:rPr lang="pt-BR" sz="1800" dirty="0"/>
              <a:t>o Município de Belo </a:t>
            </a:r>
            <a:r>
              <a:rPr lang="pt-BR" sz="1800" dirty="0" smtClean="0"/>
              <a:t>Horizonte (em 2010):</a:t>
            </a:r>
          </a:p>
          <a:p>
            <a:pPr>
              <a:buFontTx/>
              <a:buChar char="-"/>
            </a:pPr>
            <a:r>
              <a:rPr lang="pt-BR" sz="1800" dirty="0" smtClean="0"/>
              <a:t>2.375.151 habitantes;</a:t>
            </a:r>
          </a:p>
          <a:p>
            <a:pPr>
              <a:buFontTx/>
              <a:buChar char="-"/>
            </a:pPr>
            <a:r>
              <a:rPr lang="pt-BR" sz="1800" dirty="0"/>
              <a:t>território de 331,354 </a:t>
            </a:r>
            <a:r>
              <a:rPr lang="pt-BR" sz="1800" dirty="0" smtClean="0"/>
              <a:t>km²;</a:t>
            </a:r>
          </a:p>
          <a:p>
            <a:pPr>
              <a:buFontTx/>
              <a:buChar char="-"/>
            </a:pPr>
            <a:r>
              <a:rPr lang="pt-BR" sz="1800" dirty="0"/>
              <a:t>96,2% de domicílios com esgotamento sanitário </a:t>
            </a:r>
            <a:r>
              <a:rPr lang="pt-BR" sz="1800" dirty="0" smtClean="0"/>
              <a:t>adequado;</a:t>
            </a:r>
          </a:p>
          <a:p>
            <a:pPr>
              <a:buFontTx/>
              <a:buChar char="-"/>
            </a:pPr>
            <a:r>
              <a:rPr lang="pt-BR" sz="1800" dirty="0"/>
              <a:t>82,7% de domicílios urbanos em vias públicas com </a:t>
            </a:r>
            <a:r>
              <a:rPr lang="pt-BR" sz="1800" dirty="0" smtClean="0"/>
              <a:t>arborização;</a:t>
            </a:r>
          </a:p>
          <a:p>
            <a:pPr>
              <a:buFontTx/>
              <a:buChar char="-"/>
            </a:pPr>
            <a:r>
              <a:rPr lang="pt-BR" sz="1800" dirty="0"/>
              <a:t>44,2% de domicílios urbanos em vias públicas com urbanização </a:t>
            </a:r>
            <a:r>
              <a:rPr lang="pt-BR" sz="1800" dirty="0" smtClean="0"/>
              <a:t>adequada;</a:t>
            </a:r>
          </a:p>
          <a:p>
            <a:pPr>
              <a:buFontTx/>
              <a:buChar char="-"/>
            </a:pPr>
            <a:r>
              <a:rPr lang="pt-BR" sz="1800" dirty="0" smtClean="0"/>
              <a:t>Taxa de mortalidade infantil de 11 para 1.000 nascidos vivos.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02/24  </a:t>
            </a:r>
            <a:r>
              <a:rPr lang="en-US" sz="1600" dirty="0" smtClean="0"/>
              <a:t>| pág. </a:t>
            </a:r>
            <a:r>
              <a:rPr lang="en-US" sz="1600" dirty="0" smtClean="0"/>
              <a:t>3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28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Os resultados mostraram que os métodos de Análises de Agrupamentos de Ligação Completa, K-Médias e </a:t>
            </a:r>
            <a:r>
              <a:rPr lang="pt-BR" sz="1800" dirty="0" smtClean="0"/>
              <a:t>HDBSCAN </a:t>
            </a:r>
            <a:r>
              <a:rPr lang="pt-BR" sz="1800" dirty="0"/>
              <a:t>se saíram melhores em comparação aos métodos de Ligação Simples, da Média das Distâncias e </a:t>
            </a:r>
            <a:r>
              <a:rPr lang="pt-BR" sz="1800" dirty="0" smtClean="0"/>
              <a:t>DBSCAN </a:t>
            </a:r>
            <a:r>
              <a:rPr lang="pt-BR" sz="1800" dirty="0"/>
              <a:t>para o conjunto de dados </a:t>
            </a:r>
            <a:r>
              <a:rPr lang="pt-BR" sz="1800" dirty="0" smtClean="0"/>
              <a:t>utilizado;</a:t>
            </a:r>
          </a:p>
          <a:p>
            <a:r>
              <a:rPr lang="pt-BR" sz="1800" dirty="0"/>
              <a:t>Em relação aos resultados insatisfatórios, supõe-se que, além das características matemáticas inerentes aos respectivos métodos, o comportamento linear da distribuição dos dados ao utilizar dois Fatores pode ter contribuído para um agrupamento menos eficiente;</a:t>
            </a:r>
            <a:endParaRPr lang="pt-BR" sz="1800" dirty="0" smtClean="0"/>
          </a:p>
          <a:p>
            <a:r>
              <a:rPr lang="pt-BR" sz="1800" dirty="0"/>
              <a:t>Adicionalmente, concluiu-se que, para as variáveis trabalhadas neste estudo, aplicar uma avaliação utilizando um algoritmo de regressão multinomial para indicar as diferenças entre as probabilidades de pertencer a cada cluster com base nos </a:t>
            </a:r>
            <a:r>
              <a:rPr lang="pt-BR" sz="1800" dirty="0" smtClean="0"/>
              <a:t>escores </a:t>
            </a:r>
            <a:r>
              <a:rPr lang="pt-BR" sz="1800" dirty="0"/>
              <a:t>e comparar seus R² e curvas ROC poderia proporcionar uma classificação de desempenho mais precisa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20/24  </a:t>
            </a:r>
            <a:r>
              <a:rPr lang="en-US" sz="1600" dirty="0" smtClean="0"/>
              <a:t>| pág. </a:t>
            </a:r>
            <a:r>
              <a:rPr lang="en-US" sz="1600" dirty="0" smtClean="0"/>
              <a:t>24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16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Sugestões para trabalhos futuros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O </a:t>
            </a:r>
            <a:r>
              <a:rPr lang="pt-BR" sz="1800" dirty="0"/>
              <a:t>desdobramento metodológico desse trabalho através da exploração de outras </a:t>
            </a:r>
            <a:r>
              <a:rPr lang="pt-BR" sz="1800" dirty="0" smtClean="0"/>
              <a:t>variáveis dos dados do censo; </a:t>
            </a:r>
          </a:p>
          <a:p>
            <a:r>
              <a:rPr lang="pt-BR" sz="1800" dirty="0" smtClean="0"/>
              <a:t>Um </a:t>
            </a:r>
            <a:r>
              <a:rPr lang="pt-BR" sz="1800" dirty="0"/>
              <a:t>maior aprofundamento nas questões sobre a parametrização dos modelos de agrupamento e a utilização de dados de entradas originais, ao invés do uso de Fatores fazendo, em seguida, uma comparação de resultados; </a:t>
            </a:r>
            <a:endParaRPr lang="pt-BR" sz="1800" dirty="0" smtClean="0"/>
          </a:p>
          <a:p>
            <a:r>
              <a:rPr lang="pt-BR" sz="1800" dirty="0" smtClean="0"/>
              <a:t>A </a:t>
            </a:r>
            <a:r>
              <a:rPr lang="pt-BR" sz="1800" dirty="0"/>
              <a:t>utilização de Setores Censitários, ao invés das Áreas de Ponderação, aumentando assim o número de observações trabalhadas o que poderia resultar em melhores agrupamentos nos métodos propostos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1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21/24  </a:t>
            </a:r>
            <a:r>
              <a:rPr lang="en-US" sz="1600" dirty="0" smtClean="0"/>
              <a:t>| pág. </a:t>
            </a:r>
            <a:r>
              <a:rPr lang="en-US" sz="1600" dirty="0" smtClean="0"/>
              <a:t>24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75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APPARICIO, P.; RIVA, M.; SÉGUIN, A.-M. 2015. A comparison of two methods for classifying trajectories: a case study on </a:t>
            </a:r>
            <a:r>
              <a:rPr lang="en-US" sz="1800" dirty="0" err="1"/>
              <a:t>neighbourhood</a:t>
            </a:r>
            <a:r>
              <a:rPr lang="en-US" sz="1800" dirty="0"/>
              <a:t> poverty at the </a:t>
            </a:r>
            <a:r>
              <a:rPr lang="en-US" sz="1800" dirty="0" err="1"/>
              <a:t>intrametropolitan</a:t>
            </a:r>
            <a:r>
              <a:rPr lang="en-US" sz="1800" dirty="0"/>
              <a:t> level in Montreal. </a:t>
            </a:r>
            <a:r>
              <a:rPr lang="en-US" sz="1800" dirty="0" err="1"/>
              <a:t>Cybergeo</a:t>
            </a:r>
            <a:r>
              <a:rPr lang="en-US" sz="1800" dirty="0"/>
              <a:t>: European Journal of Geography</a:t>
            </a:r>
            <a:r>
              <a:rPr lang="en-US" sz="1800" dirty="0" smtClean="0"/>
              <a:t>.</a:t>
            </a:r>
          </a:p>
          <a:p>
            <a:r>
              <a:rPr lang="pt-BR" sz="1800" dirty="0"/>
              <a:t>ARAÚJO, K. F; GOMES, R. L.; GOMES, A. S. 2019. Análise da distribuição espacial da pobreza multidimensional em um município do nordeste brasileiro. Revista </a:t>
            </a:r>
            <a:r>
              <a:rPr lang="pt-BR" sz="1800" dirty="0" err="1"/>
              <a:t>Contribuciones</a:t>
            </a:r>
            <a:r>
              <a:rPr lang="pt-BR" sz="1800" dirty="0"/>
              <a:t> a </a:t>
            </a:r>
            <a:r>
              <a:rPr lang="pt-BR" sz="1800" dirty="0" err="1"/>
              <a:t>las</a:t>
            </a:r>
            <a:r>
              <a:rPr lang="pt-BR" sz="1800" dirty="0"/>
              <a:t> </a:t>
            </a:r>
            <a:r>
              <a:rPr lang="pt-BR" sz="1800" dirty="0" err="1"/>
              <a:t>Ciencias</a:t>
            </a:r>
            <a:r>
              <a:rPr lang="pt-BR" sz="1800" dirty="0"/>
              <a:t> </a:t>
            </a:r>
            <a:r>
              <a:rPr lang="pt-BR" sz="1800" dirty="0" err="1" smtClean="0"/>
              <a:t>Sociales</a:t>
            </a:r>
            <a:endParaRPr lang="pt-BR" sz="1800" dirty="0" smtClean="0"/>
          </a:p>
          <a:p>
            <a:r>
              <a:rPr lang="pt-BR" sz="1800" dirty="0"/>
              <a:t>BARROZO, L.V; FORNACIALI, M. ANDRE, C. D. S; MORAIS, G. A. Z; MANSUR, G.; CABRAL-MIRANDA, W.; et al. 2020. GeoSES: A </a:t>
            </a:r>
            <a:r>
              <a:rPr lang="pt-BR" sz="1800" dirty="0" err="1"/>
              <a:t>socioeconomic</a:t>
            </a:r>
            <a:r>
              <a:rPr lang="pt-BR" sz="1800" dirty="0"/>
              <a:t> index for </a:t>
            </a:r>
            <a:r>
              <a:rPr lang="pt-BR" sz="1800" dirty="0" err="1"/>
              <a:t>health</a:t>
            </a:r>
            <a:r>
              <a:rPr lang="pt-BR" sz="1800" dirty="0"/>
              <a:t> and social </a:t>
            </a:r>
            <a:r>
              <a:rPr lang="pt-BR" sz="1800" dirty="0" err="1"/>
              <a:t>research</a:t>
            </a:r>
            <a:r>
              <a:rPr lang="pt-BR" sz="1800" dirty="0"/>
              <a:t> in </a:t>
            </a:r>
            <a:r>
              <a:rPr lang="pt-BR" sz="1800" dirty="0" err="1"/>
              <a:t>Brazil</a:t>
            </a:r>
            <a:r>
              <a:rPr lang="pt-BR" sz="1800" dirty="0"/>
              <a:t>. </a:t>
            </a:r>
            <a:r>
              <a:rPr lang="pt-BR" sz="1800" dirty="0" err="1"/>
              <a:t>PLoS</a:t>
            </a:r>
            <a:r>
              <a:rPr lang="pt-BR" sz="1800" dirty="0"/>
              <a:t> ONE 15(4):</a:t>
            </a:r>
            <a:r>
              <a:rPr lang="pt-BR" sz="1800" dirty="0" smtClean="0"/>
              <a:t>e0232074</a:t>
            </a:r>
          </a:p>
          <a:p>
            <a:r>
              <a:rPr lang="en-US" sz="1800" dirty="0"/>
              <a:t>CAMPELLO, R. J. G. B., MOULAVI D., SANDER J. 2013. Density-Based Clustering </a:t>
            </a:r>
            <a:r>
              <a:rPr lang="en-US" sz="1800" dirty="0" err="1"/>
              <a:t>Basead</a:t>
            </a:r>
            <a:r>
              <a:rPr lang="en-US" sz="1800" dirty="0"/>
              <a:t> on Hierarchical Density Estimates. Proceedings of the 17th Pacific-Asia Conference on Knowledge Discovery in Databases, PAKDD 2013, Lecture Notes in Computer Science 7819, p. 160</a:t>
            </a:r>
          </a:p>
          <a:p>
            <a:r>
              <a:rPr lang="pt-BR" sz="1800" dirty="0"/>
              <a:t>CENTRO DE ESTUDOS DA METRÓLE [CEM]. 2004. O Mapa da Vulnerabilidade Social da População da Cidade de São Paulo. Centro Brasileiro de Análise e Planejamento, Serviço Social do Comércio e Secretária Municipal de Assistência Social de São Paulo. São Paulo, p. 01-115</a:t>
            </a:r>
          </a:p>
          <a:p>
            <a:r>
              <a:rPr lang="pt-BR" sz="1800" dirty="0"/>
              <a:t>COUTO, B. R. et al. O sistema único de assistência social no Brasil: Uma realidade em movimento. 1ª edição. ed. São Paulo: Cortez Editora, 2010</a:t>
            </a:r>
          </a:p>
        </p:txBody>
      </p:sp>
    </p:spTree>
    <p:extLst>
      <p:ext uri="{BB962C8B-B14F-4D97-AF65-F5344CB8AC3E}">
        <p14:creationId xmlns:p14="http://schemas.microsoft.com/office/powerpoint/2010/main" val="108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ESTER, M.; KRIEGEL, H. P.; SANDER, J.; XU, X. 1996. A Density-Based Algorithm for Discovering Cluster in Large Spatial Databases with Noise. Institute for Computer </a:t>
            </a:r>
            <a:r>
              <a:rPr lang="en-US" sz="1800" dirty="0" smtClean="0"/>
              <a:t>Science, University </a:t>
            </a:r>
            <a:r>
              <a:rPr lang="en-US" sz="1800" dirty="0"/>
              <a:t>of Munich. Proceedings of 2nd International Conference on Knowledge Discovery and Data Mining (KDD-96), </a:t>
            </a:r>
            <a:r>
              <a:rPr lang="en-US" sz="1800" dirty="0" smtClean="0"/>
              <a:t>226-231</a:t>
            </a:r>
          </a:p>
          <a:p>
            <a:r>
              <a:rPr lang="pt-BR" sz="1800" dirty="0"/>
              <a:t>FÁVERO, L. P.; BELFIORE, P. 2017. Manual de Análise de Dados - Estatística e Modelagem Multivariada com Excel, SPSS e </a:t>
            </a:r>
            <a:r>
              <a:rPr lang="pt-BR" sz="1800" dirty="0" err="1"/>
              <a:t>Stata</a:t>
            </a:r>
            <a:r>
              <a:rPr lang="pt-BR" sz="1800" dirty="0"/>
              <a:t>. 1ª edição. </a:t>
            </a:r>
            <a:r>
              <a:rPr lang="pt-BR" sz="1800" dirty="0" err="1"/>
              <a:t>Elsevier</a:t>
            </a:r>
            <a:r>
              <a:rPr lang="pt-BR" sz="1800" dirty="0"/>
              <a:t> Editora </a:t>
            </a:r>
            <a:r>
              <a:rPr lang="pt-BR" sz="1800" dirty="0" err="1"/>
              <a:t>Ltda</a:t>
            </a:r>
            <a:r>
              <a:rPr lang="pt-BR" sz="1800" dirty="0"/>
              <a:t>, Rio de Janeiro, Rio de Janeiro, </a:t>
            </a:r>
            <a:r>
              <a:rPr lang="pt-BR" sz="1800" dirty="0" smtClean="0"/>
              <a:t>Brasil</a:t>
            </a:r>
          </a:p>
          <a:p>
            <a:r>
              <a:rPr lang="pt-BR" sz="1800" dirty="0"/>
              <a:t>INSTITUTO BRASILEIRO DE GEOGRAFIA E ESTATÍSTICA [IBGE]. 2011. Base de informações do Censo Demográfico 2010: Resultados do Universo por setor censitário. Centro de Documentação e Disseminação de Informações do Instituto Brasileiro de </a:t>
            </a:r>
            <a:r>
              <a:rPr lang="pt-BR" sz="1800" dirty="0" err="1"/>
              <a:t>Geográfia</a:t>
            </a:r>
            <a:r>
              <a:rPr lang="pt-BR" sz="1800" dirty="0"/>
              <a:t> e Estatística. Rio de Janeiro, p. 125</a:t>
            </a:r>
            <a:r>
              <a:rPr lang="pt-BR" sz="1800" dirty="0" smtClean="0"/>
              <a:t>.</a:t>
            </a:r>
          </a:p>
          <a:p>
            <a:r>
              <a:rPr lang="pt-BR" sz="1800" dirty="0"/>
              <a:t>INSTITUTO BRASILEIRO DE GEOGRÁFIA E ESTATÍSTICA [IBGE]. 2022. Panorama Cidades. Cidades IBGE. </a:t>
            </a:r>
            <a:r>
              <a:rPr lang="pt-BR" sz="1800" dirty="0" err="1"/>
              <a:t>Disponivel</a:t>
            </a:r>
            <a:r>
              <a:rPr lang="pt-BR" sz="1800" dirty="0"/>
              <a:t> em: &lt;https://cidades.ibge.gov.br/brasil/sp/sao-paulo/panorama&gt;. Acesso em: 17 abril </a:t>
            </a:r>
            <a:r>
              <a:rPr lang="pt-BR" sz="1800" dirty="0" smtClean="0"/>
              <a:t>2022</a:t>
            </a:r>
          </a:p>
          <a:p>
            <a:r>
              <a:rPr lang="pt-BR" sz="1800" dirty="0"/>
              <a:t>MATOS, D. A. S.; RODRIGUES, E. C. 2019. Análise fatorial. 1ª edição. </a:t>
            </a:r>
            <a:r>
              <a:rPr lang="pt-BR" sz="1800" dirty="0" err="1"/>
              <a:t>Enap</a:t>
            </a:r>
            <a:r>
              <a:rPr lang="pt-BR" sz="1800" dirty="0"/>
              <a:t>, Brasília, Distrito Federal, Brasil</a:t>
            </a:r>
            <a:r>
              <a:rPr lang="pt-BR" sz="1800" dirty="0" smtClean="0"/>
              <a:t>.</a:t>
            </a:r>
          </a:p>
          <a:p>
            <a:r>
              <a:rPr lang="pt-BR" sz="1800" dirty="0"/>
              <a:t>MINGOTI, S. A. 2005. Análise de dados </a:t>
            </a:r>
            <a:r>
              <a:rPr lang="pt-BR" sz="1800" dirty="0" err="1"/>
              <a:t>atráves</a:t>
            </a:r>
            <a:r>
              <a:rPr lang="pt-BR" sz="1800" dirty="0"/>
              <a:t> de métodos de Estatística </a:t>
            </a:r>
            <a:r>
              <a:rPr lang="pt-BR" sz="1800" dirty="0" err="1"/>
              <a:t>Multivaridas</a:t>
            </a:r>
            <a:r>
              <a:rPr lang="pt-BR" sz="1800" dirty="0"/>
              <a:t>: Uma abordagem </a:t>
            </a:r>
            <a:r>
              <a:rPr lang="pt-BR" sz="1800" dirty="0" smtClean="0"/>
              <a:t>aplicada</a:t>
            </a:r>
            <a:r>
              <a:rPr lang="pt-BR" sz="1800" dirty="0"/>
              <a:t>. 1ª edição. Editora UFMG, Belo Horizonte, Minas Gerais, Brasil</a:t>
            </a:r>
            <a:r>
              <a:rPr lang="pt-BR" sz="1800" dirty="0" smtClean="0"/>
              <a:t>.</a:t>
            </a:r>
          </a:p>
          <a:p>
            <a:r>
              <a:rPr lang="pt-BR" sz="1800" dirty="0"/>
              <a:t>SANTOS, M. 2009. Pobreza Urbana. 1ª edição. </a:t>
            </a:r>
            <a:r>
              <a:rPr lang="pt-BR" sz="1800" dirty="0" err="1"/>
              <a:t>Udusp</a:t>
            </a:r>
            <a:r>
              <a:rPr lang="pt-BR" sz="1800" dirty="0"/>
              <a:t>, São Paulo, São Paulo, </a:t>
            </a:r>
            <a:r>
              <a:rPr lang="pt-BR" sz="1800" dirty="0" err="1"/>
              <a:t>Brasi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9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SEMZEZEM, P.; ALVES, J. D. M. 2013. Vulnerabilidade social, abordagem territorial e proteção na política de assistência social. Serv. Soc. Rev. v. 16, p. p. </a:t>
            </a:r>
            <a:r>
              <a:rPr lang="pt-BR" sz="1800" dirty="0" smtClean="0"/>
              <a:t>143-166</a:t>
            </a:r>
            <a:endParaRPr lang="pt-BR" sz="1800" dirty="0"/>
          </a:p>
          <a:p>
            <a:r>
              <a:rPr lang="pt-BR" sz="1800" dirty="0"/>
              <a:t>SNEATH, P. H. A. 1957. The </a:t>
            </a:r>
            <a:r>
              <a:rPr lang="pt-BR" sz="1800" dirty="0" err="1"/>
              <a:t>application</a:t>
            </a:r>
            <a:r>
              <a:rPr lang="pt-BR" sz="1800" dirty="0"/>
              <a:t> of </a:t>
            </a:r>
            <a:r>
              <a:rPr lang="pt-BR" sz="1800" dirty="0" err="1"/>
              <a:t>computer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taxonomy</a:t>
            </a:r>
            <a:r>
              <a:rPr lang="pt-BR" sz="1800" dirty="0"/>
              <a:t>. </a:t>
            </a:r>
            <a:r>
              <a:rPr lang="pt-BR" sz="1800" dirty="0" err="1"/>
              <a:t>Journal</a:t>
            </a:r>
            <a:r>
              <a:rPr lang="pt-BR" sz="1800" dirty="0"/>
              <a:t> of General </a:t>
            </a:r>
            <a:r>
              <a:rPr lang="pt-BR" sz="1800" dirty="0" err="1"/>
              <a:t>Microbiology</a:t>
            </a:r>
            <a:r>
              <a:rPr lang="pt-BR" sz="1800" dirty="0"/>
              <a:t>, 17, p. 201-226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8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pt-BR" sz="12000" dirty="0" smtClean="0"/>
              <a:t>OBRIGADO</a:t>
            </a:r>
            <a:endParaRPr lang="pt-BR" sz="12000" dirty="0"/>
          </a:p>
        </p:txBody>
      </p:sp>
    </p:spTree>
    <p:extLst>
      <p:ext uri="{BB962C8B-B14F-4D97-AF65-F5344CB8AC3E}">
        <p14:creationId xmlns:p14="http://schemas.microsoft.com/office/powerpoint/2010/main" val="37863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Agrupamento </a:t>
            </a:r>
            <a:r>
              <a:rPr lang="pt-BR" sz="1800" dirty="0"/>
              <a:t>espacial de vulnerabilidade socioeconômica </a:t>
            </a:r>
            <a:r>
              <a:rPr lang="pt-BR" sz="1800" dirty="0" smtClean="0"/>
              <a:t>nos permite:</a:t>
            </a:r>
          </a:p>
          <a:p>
            <a:pPr marL="0" indent="0">
              <a:buNone/>
            </a:pPr>
            <a:r>
              <a:rPr lang="pt-BR" sz="1800" dirty="0" smtClean="0"/>
              <a:t>- visualizar </a:t>
            </a:r>
            <a:r>
              <a:rPr lang="pt-BR" sz="1800" dirty="0"/>
              <a:t>um cenário mais real das complexas situações da desigualdade social e da </a:t>
            </a:r>
            <a:r>
              <a:rPr lang="pt-BR" sz="1800" dirty="0" smtClean="0"/>
              <a:t>iniquidade </a:t>
            </a:r>
            <a:r>
              <a:rPr lang="pt-BR" sz="1800" dirty="0"/>
              <a:t>presente nas cidades </a:t>
            </a:r>
            <a:r>
              <a:rPr lang="pt-BR" sz="1800" dirty="0" smtClean="0"/>
              <a:t>brasileiras;</a:t>
            </a:r>
          </a:p>
          <a:p>
            <a:pPr marL="0" indent="0">
              <a:buNone/>
            </a:pPr>
            <a:r>
              <a:rPr lang="pt-BR" sz="1800" dirty="0" smtClean="0"/>
              <a:t>- auxiliar </a:t>
            </a:r>
            <a:r>
              <a:rPr lang="pt-BR" sz="1800" dirty="0"/>
              <a:t>na vigilância social de vulnerabilidades e riscos </a:t>
            </a:r>
            <a:r>
              <a:rPr lang="pt-BR" sz="1800" dirty="0" smtClean="0"/>
              <a:t>sociais;</a:t>
            </a:r>
          </a:p>
          <a:p>
            <a:pPr marL="0" indent="0">
              <a:buNone/>
            </a:pPr>
            <a:r>
              <a:rPr lang="pt-BR" sz="1800" dirty="0" smtClean="0"/>
              <a:t>- orientar </a:t>
            </a:r>
            <a:r>
              <a:rPr lang="pt-BR" sz="1800" dirty="0"/>
              <a:t>na criação </a:t>
            </a:r>
            <a:r>
              <a:rPr lang="pt-BR" sz="1800" dirty="0" smtClean="0"/>
              <a:t>de </a:t>
            </a:r>
            <a:r>
              <a:rPr lang="pt-BR" sz="1800" dirty="0"/>
              <a:t>programas sociais de enfrentamento da vulnerabilidade, subsidiando as escolhas de prioridades </a:t>
            </a:r>
            <a:r>
              <a:rPr lang="pt-BR" sz="1800" dirty="0" smtClean="0"/>
              <a:t>para </a:t>
            </a:r>
            <a:r>
              <a:rPr lang="pt-BR" sz="1800" dirty="0"/>
              <a:t>politicas pública de assistência social e econômica orientada para a justiça social e a inclusão </a:t>
            </a:r>
            <a:r>
              <a:rPr lang="pt-BR" sz="1800" dirty="0" smtClean="0"/>
              <a:t>social.</a:t>
            </a:r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03/24  </a:t>
            </a:r>
            <a:r>
              <a:rPr lang="en-US" sz="1600" dirty="0" smtClean="0"/>
              <a:t>| pág. </a:t>
            </a:r>
            <a:r>
              <a:rPr lang="en-US" sz="1600" dirty="0" smtClean="0"/>
              <a:t>4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O objetivo deste estudo foi de avaliar e comparar o desempenho de técnicas de agrupamento espacial no contexto socioeconômico para fins de avaliação, pesquisa e monitoramento das desigualdades de cidades brasileiras utilizando-se de dados do Censo Demográfico a fim de contribuir nas gestões públicas, estaduais e ou </a:t>
            </a:r>
            <a:r>
              <a:rPr lang="pt-BR" sz="1800" dirty="0" smtClean="0"/>
              <a:t>municipais;</a:t>
            </a:r>
            <a:endParaRPr lang="pt-BR" sz="1800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04/24  </a:t>
            </a:r>
            <a:r>
              <a:rPr lang="en-US" sz="1600" dirty="0" smtClean="0"/>
              <a:t>| pág. </a:t>
            </a:r>
            <a:r>
              <a:rPr lang="en-US" sz="1600" dirty="0" smtClean="0"/>
              <a:t>4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21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Materiais e 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Os procedimentos metodológicos aplicados neste trabalho foram divididos em três partes:</a:t>
            </a:r>
          </a:p>
          <a:p>
            <a:r>
              <a:rPr lang="pt-BR" sz="1800" dirty="0"/>
              <a:t>(a)	– a primeira parte consistiu de levantamento e escolha da base de dados;</a:t>
            </a:r>
          </a:p>
          <a:p>
            <a:r>
              <a:rPr lang="pt-BR" sz="1800" dirty="0"/>
              <a:t>(b)	– a segunda, das análises de dados através de métodos de Estatística Multivariada;</a:t>
            </a:r>
          </a:p>
          <a:p>
            <a:r>
              <a:rPr lang="pt-BR" sz="1800" dirty="0"/>
              <a:t>(c)	– e por fim, discussões e ponderações foram organizadas e descritas.</a:t>
            </a:r>
          </a:p>
          <a:p>
            <a:pPr marL="0" indent="0">
              <a:buNone/>
            </a:pPr>
            <a:r>
              <a:rPr lang="pt-BR" sz="1800" dirty="0"/>
              <a:t>Para isso, foram utilizados os softwares Excel, R e seu ambiente integrado Rstudio.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05/24  </a:t>
            </a:r>
            <a:r>
              <a:rPr lang="en-US" sz="1600" dirty="0" smtClean="0"/>
              <a:t>| pág. </a:t>
            </a:r>
            <a:r>
              <a:rPr lang="en-US" sz="1600" dirty="0" smtClean="0"/>
              <a:t>4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2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dirty="0" smtClean="0"/>
              <a:t>Dados </a:t>
            </a:r>
            <a:r>
              <a:rPr lang="pt-BR" sz="1800" dirty="0"/>
              <a:t>do </a:t>
            </a:r>
            <a:r>
              <a:rPr lang="pt-BR" sz="1800" dirty="0" smtClean="0"/>
              <a:t>GeoSES derivado </a:t>
            </a:r>
            <a:r>
              <a:rPr lang="pt-BR" sz="1800" dirty="0" smtClean="0"/>
              <a:t>Censo </a:t>
            </a:r>
            <a:r>
              <a:rPr lang="pt-BR" sz="1800" dirty="0"/>
              <a:t>Demográfico de </a:t>
            </a:r>
            <a:r>
              <a:rPr lang="pt-BR" sz="1800" dirty="0" smtClean="0"/>
              <a:t>2010 da cidade de Belo </a:t>
            </a:r>
            <a:r>
              <a:rPr lang="pt-BR" sz="1800" dirty="0"/>
              <a:t>Horizonte (Áreas de </a:t>
            </a:r>
            <a:r>
              <a:rPr lang="pt-BR" sz="1800" dirty="0" smtClean="0"/>
              <a:t>Ponderação);</a:t>
            </a:r>
            <a:endParaRPr lang="pt-BR" sz="1800" dirty="0"/>
          </a:p>
          <a:p>
            <a:r>
              <a:rPr lang="pt-BR" sz="1800" dirty="0" smtClean="0"/>
              <a:t>10 variáveis </a:t>
            </a:r>
            <a:r>
              <a:rPr lang="pt-BR" sz="1800" dirty="0" smtClean="0"/>
              <a:t>utilizadas:</a:t>
            </a:r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-  % </a:t>
            </a:r>
            <a:r>
              <a:rPr lang="pt-BR" sz="1800" dirty="0"/>
              <a:t>de pessoas não escolarizadas ou com ensino fundamental incompleto [P_SEM_INST</a:t>
            </a:r>
            <a:r>
              <a:rPr lang="pt-BR" sz="1800" dirty="0" smtClean="0"/>
              <a:t>];</a:t>
            </a:r>
          </a:p>
          <a:p>
            <a:pPr>
              <a:buFontTx/>
              <a:buChar char="-"/>
            </a:pPr>
            <a:r>
              <a:rPr lang="pt-BR" sz="1800" dirty="0" smtClean="0"/>
              <a:t>% </a:t>
            </a:r>
            <a:r>
              <a:rPr lang="pt-BR" sz="1800" dirty="0"/>
              <a:t>de pessoas cujo nível de escolaridade é o ensino superior completo [P_ENSSUP</a:t>
            </a:r>
            <a:r>
              <a:rPr lang="pt-BR" sz="1800" dirty="0" smtClean="0"/>
              <a:t>]; </a:t>
            </a:r>
          </a:p>
          <a:p>
            <a:pPr>
              <a:buFontTx/>
              <a:buChar char="-"/>
            </a:pPr>
            <a:r>
              <a:rPr lang="pt-BR" sz="1800" dirty="0" smtClean="0"/>
              <a:t>% </a:t>
            </a:r>
            <a:r>
              <a:rPr lang="pt-BR" sz="1800" dirty="0"/>
              <a:t>de pessoas cujo tempo </a:t>
            </a:r>
            <a:r>
              <a:rPr lang="pt-BR" sz="1800" dirty="0" smtClean="0"/>
              <a:t>gasto casa/trabalho </a:t>
            </a:r>
            <a:r>
              <a:rPr lang="pt-BR" sz="1800" dirty="0"/>
              <a:t>é de até 5 minutos [P_ATE5</a:t>
            </a:r>
            <a:r>
              <a:rPr lang="pt-BR" sz="1800" dirty="0" smtClean="0"/>
              <a:t>];</a:t>
            </a:r>
          </a:p>
          <a:p>
            <a:pPr>
              <a:buFontTx/>
              <a:buChar char="-"/>
            </a:pPr>
            <a:r>
              <a:rPr lang="pt-BR" sz="1800" dirty="0" smtClean="0"/>
              <a:t> % </a:t>
            </a:r>
            <a:r>
              <a:rPr lang="pt-BR" sz="1800" dirty="0"/>
              <a:t>de pessoas cujo tempo </a:t>
            </a:r>
            <a:r>
              <a:rPr lang="pt-BR" sz="1800" dirty="0" smtClean="0"/>
              <a:t>gasto casa/trabalho </a:t>
            </a:r>
            <a:r>
              <a:rPr lang="pt-BR" sz="1800" dirty="0"/>
              <a:t>é superior a 2 horas [P_MAISDE2</a:t>
            </a:r>
            <a:r>
              <a:rPr lang="pt-BR" sz="1800" dirty="0" smtClean="0"/>
              <a:t>];</a:t>
            </a:r>
          </a:p>
          <a:p>
            <a:pPr>
              <a:buFontTx/>
              <a:buChar char="-"/>
            </a:pPr>
            <a:r>
              <a:rPr lang="pt-BR" sz="1800" dirty="0" smtClean="0"/>
              <a:t> </a:t>
            </a:r>
            <a:r>
              <a:rPr lang="pt-BR" sz="1800" dirty="0"/>
              <a:t>média de densidade de residentes por cômodo [MEDIA_DESMORA</a:t>
            </a:r>
            <a:r>
              <a:rPr lang="pt-BR" sz="1800" dirty="0" smtClean="0"/>
              <a:t>];</a:t>
            </a:r>
          </a:p>
          <a:p>
            <a:pPr>
              <a:buFontTx/>
              <a:buChar char="-"/>
            </a:pPr>
            <a:r>
              <a:rPr lang="pt-BR" sz="1800" dirty="0" smtClean="0"/>
              <a:t> % </a:t>
            </a:r>
            <a:r>
              <a:rPr lang="pt-BR" sz="1800" dirty="0"/>
              <a:t>de pessoas na linha de pobreza: </a:t>
            </a:r>
            <a:r>
              <a:rPr lang="pt-BR" sz="1800" dirty="0" smtClean="0"/>
              <a:t>[</a:t>
            </a:r>
            <a:r>
              <a:rPr lang="pt-BR" sz="1800" dirty="0"/>
              <a:t>P_POBREZA</a:t>
            </a:r>
            <a:r>
              <a:rPr lang="pt-BR" sz="1800" dirty="0" smtClean="0"/>
              <a:t>];</a:t>
            </a:r>
          </a:p>
          <a:p>
            <a:pPr>
              <a:buFontTx/>
              <a:buChar char="-"/>
            </a:pPr>
            <a:r>
              <a:rPr lang="pt-BR" sz="1800" dirty="0" smtClean="0"/>
              <a:t> % </a:t>
            </a:r>
            <a:r>
              <a:rPr lang="pt-BR" sz="1800" dirty="0"/>
              <a:t>de residências com alvenaria sem revestimento [P_ALVESREV</a:t>
            </a:r>
            <a:r>
              <a:rPr lang="pt-BR" sz="1800" dirty="0" smtClean="0"/>
              <a:t>];</a:t>
            </a:r>
          </a:p>
          <a:p>
            <a:pPr>
              <a:buFontTx/>
              <a:buChar char="-"/>
            </a:pPr>
            <a:r>
              <a:rPr lang="pt-BR" sz="1800" dirty="0" smtClean="0"/>
              <a:t>% </a:t>
            </a:r>
            <a:r>
              <a:rPr lang="pt-BR" sz="1800" dirty="0"/>
              <a:t>de domicílios com acesso a rede de esgoto, </a:t>
            </a:r>
            <a:r>
              <a:rPr lang="pt-BR" sz="1800" dirty="0" smtClean="0"/>
              <a:t>água</a:t>
            </a:r>
            <a:r>
              <a:rPr lang="pt-BR" sz="1800" dirty="0"/>
              <a:t>, coleta de </a:t>
            </a:r>
            <a:r>
              <a:rPr lang="pt-BR" sz="1800" dirty="0" smtClean="0"/>
              <a:t>lixo e </a:t>
            </a:r>
            <a:r>
              <a:rPr lang="pt-BR" sz="1800" dirty="0"/>
              <a:t>moradia adequada [P_TUDOADEQ</a:t>
            </a:r>
            <a:r>
              <a:rPr lang="pt-BR" sz="1800" dirty="0" smtClean="0"/>
              <a:t>];</a:t>
            </a:r>
          </a:p>
          <a:p>
            <a:pPr>
              <a:buFontTx/>
              <a:buChar char="-"/>
            </a:pPr>
            <a:r>
              <a:rPr lang="pt-BR" sz="1800" dirty="0" smtClean="0"/>
              <a:t> média </a:t>
            </a:r>
            <a:r>
              <a:rPr lang="pt-BR" sz="1800" dirty="0"/>
              <a:t>da renda familiar </a:t>
            </a:r>
            <a:r>
              <a:rPr lang="pt-BR" sz="1800" dirty="0" smtClean="0"/>
              <a:t>mensal em julho de 2010, em reais </a:t>
            </a:r>
            <a:r>
              <a:rPr lang="pt-BR" sz="1800" dirty="0"/>
              <a:t>[</a:t>
            </a:r>
            <a:r>
              <a:rPr lang="pt-BR" sz="1800" dirty="0" smtClean="0"/>
              <a:t>MED_RENDDOM];</a:t>
            </a:r>
          </a:p>
          <a:p>
            <a:pPr>
              <a:buFontTx/>
              <a:buChar char="-"/>
            </a:pPr>
            <a:r>
              <a:rPr lang="pt-BR" sz="1800" dirty="0" smtClean="0"/>
              <a:t>% </a:t>
            </a:r>
            <a:r>
              <a:rPr lang="pt-BR" sz="1800" dirty="0"/>
              <a:t>de pessoas com 65 anos ou mais com renda mensal igual ou superior a US$ 2.897,72  [P_IDOSO10SM]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06/24  </a:t>
            </a:r>
            <a:r>
              <a:rPr lang="en-US" sz="1600" dirty="0" smtClean="0"/>
              <a:t>| pág. </a:t>
            </a:r>
            <a:r>
              <a:rPr lang="en-US" sz="1600" dirty="0" smtClean="0"/>
              <a:t>5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8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Análise de Componentes Principais [PCA</a:t>
            </a:r>
            <a:r>
              <a:rPr lang="pt-BR" sz="1800" dirty="0" smtClean="0"/>
              <a:t>] – para identificar as variáveis que melhor expressam a vulnerabilidade social;</a:t>
            </a:r>
          </a:p>
          <a:p>
            <a:r>
              <a:rPr lang="pt-BR" sz="1800" dirty="0"/>
              <a:t>As análises de PCA foram aplicadas sucessivamente até que se atendesse </a:t>
            </a:r>
            <a:r>
              <a:rPr lang="pt-BR" sz="1800" dirty="0" smtClean="0"/>
              <a:t>as </a:t>
            </a:r>
            <a:r>
              <a:rPr lang="pt-BR" sz="1800" dirty="0"/>
              <a:t>três </a:t>
            </a:r>
            <a:r>
              <a:rPr lang="pt-BR" sz="1800" dirty="0" smtClean="0"/>
              <a:t>regras: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– </a:t>
            </a:r>
            <a:r>
              <a:rPr lang="pt-BR" sz="1800" dirty="0"/>
              <a:t>a primeira regra, conhecida como critério de Kaiser, tem como princípio básico para o estabelecimento do número de Fatores e sugere reter apenas os aqueles com autovalor maior do que 1;</a:t>
            </a:r>
          </a:p>
          <a:p>
            <a:pPr marL="0" indent="0">
              <a:buNone/>
            </a:pPr>
            <a:r>
              <a:rPr lang="pt-BR" sz="1800" dirty="0" smtClean="0"/>
              <a:t>– </a:t>
            </a:r>
            <a:r>
              <a:rPr lang="pt-BR" sz="1800" dirty="0"/>
              <a:t>a segunda regra foi aplicada considerando que uma variável só deve ficar no modelo se sua </a:t>
            </a:r>
            <a:r>
              <a:rPr lang="pt-BR" sz="1800" dirty="0" smtClean="0"/>
              <a:t>Comunalidade – </a:t>
            </a:r>
            <a:r>
              <a:rPr lang="pt-BR" sz="1800" dirty="0"/>
              <a:t>que representam a variância total compartilhada de cada variável em todos os fatores extraídos a partir de autovalores maiores que 1 – fosse maior ou igual a 0,7;</a:t>
            </a:r>
          </a:p>
          <a:p>
            <a:pPr marL="0" indent="0">
              <a:buNone/>
            </a:pPr>
            <a:r>
              <a:rPr lang="pt-BR" sz="1800" dirty="0" smtClean="0"/>
              <a:t>– </a:t>
            </a:r>
            <a:r>
              <a:rPr lang="pt-BR" sz="1800" dirty="0"/>
              <a:t>e por último, que a hipótese nula de que a matriz de </a:t>
            </a:r>
            <a:r>
              <a:rPr lang="pt-BR" sz="1800" dirty="0" smtClean="0"/>
              <a:t>correlação seja </a:t>
            </a:r>
            <a:r>
              <a:rPr lang="en-US" sz="1800" dirty="0" smtClean="0"/>
              <a:t>uma </a:t>
            </a:r>
            <a:r>
              <a:rPr lang="en-US" sz="1800" dirty="0"/>
              <a:t>matriz </a:t>
            </a:r>
            <a:r>
              <a:rPr lang="pt-BR" sz="1800" dirty="0" smtClean="0"/>
              <a:t> </a:t>
            </a:r>
            <a:r>
              <a:rPr lang="pt-BR" sz="1800" dirty="0"/>
              <a:t>identidade fosse rejeitada pelo Teste de Esfericidade de Bartlett</a:t>
            </a:r>
          </a:p>
          <a:p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07/24  </a:t>
            </a:r>
            <a:r>
              <a:rPr lang="en-US" sz="1600" dirty="0" smtClean="0"/>
              <a:t>| pág. </a:t>
            </a:r>
            <a:r>
              <a:rPr lang="en-US" sz="1600" dirty="0" smtClean="0"/>
              <a:t>7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13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Análise </a:t>
            </a:r>
            <a:r>
              <a:rPr lang="pt-BR" sz="1800" dirty="0"/>
              <a:t>de </a:t>
            </a:r>
            <a:r>
              <a:rPr lang="pt-BR" sz="1800" dirty="0" smtClean="0"/>
              <a:t>Agrupamento -  para capturar comportamentos </a:t>
            </a:r>
            <a:r>
              <a:rPr lang="pt-BR" sz="1800" dirty="0"/>
              <a:t>semelhantes entre observações em relação a determinadas variáveis e </a:t>
            </a:r>
            <a:r>
              <a:rPr lang="pt-BR" sz="1800" dirty="0" smtClean="0"/>
              <a:t>criar grupos </a:t>
            </a:r>
            <a:r>
              <a:rPr lang="pt-BR" sz="1800" dirty="0"/>
              <a:t>em que prevaleça a homogeneidade </a:t>
            </a:r>
            <a:r>
              <a:rPr lang="pt-BR" sz="1800" dirty="0" smtClean="0"/>
              <a:t>interna;</a:t>
            </a:r>
          </a:p>
          <a:p>
            <a:r>
              <a:rPr lang="pt-BR" sz="1800" dirty="0"/>
              <a:t>Os métodos de agrupamento aplicados foram</a:t>
            </a:r>
            <a:r>
              <a:rPr lang="pt-BR" sz="1800" dirty="0" smtClean="0"/>
              <a:t>:</a:t>
            </a:r>
          </a:p>
          <a:p>
            <a:pPr marL="0" indent="0">
              <a:buNone/>
            </a:pPr>
            <a:r>
              <a:rPr lang="pt-BR" sz="1800" dirty="0"/>
              <a:t> -  </a:t>
            </a:r>
            <a:r>
              <a:rPr lang="pt-BR" sz="1800" dirty="0" smtClean="0"/>
              <a:t>Ligação </a:t>
            </a:r>
            <a:r>
              <a:rPr lang="pt-BR" sz="1800" dirty="0"/>
              <a:t>Simples;</a:t>
            </a:r>
            <a:endParaRPr lang="pt-BR" sz="1800" dirty="0" smtClean="0"/>
          </a:p>
          <a:p>
            <a:pPr>
              <a:buFontTx/>
              <a:buChar char="-"/>
            </a:pPr>
            <a:r>
              <a:rPr lang="pt-BR" sz="1800" dirty="0"/>
              <a:t>Ligação </a:t>
            </a:r>
            <a:r>
              <a:rPr lang="pt-BR" sz="1800" dirty="0" smtClean="0"/>
              <a:t>Completa; </a:t>
            </a:r>
          </a:p>
          <a:p>
            <a:pPr>
              <a:buFontTx/>
              <a:buChar char="-"/>
            </a:pPr>
            <a:r>
              <a:rPr lang="pt-BR" sz="1800" dirty="0"/>
              <a:t>Média das </a:t>
            </a:r>
            <a:r>
              <a:rPr lang="pt-BR" sz="1800" dirty="0" smtClean="0"/>
              <a:t>Distâncias;</a:t>
            </a:r>
          </a:p>
          <a:p>
            <a:pPr>
              <a:buFontTx/>
              <a:buChar char="-"/>
            </a:pPr>
            <a:r>
              <a:rPr lang="pt-BR" sz="1800" dirty="0"/>
              <a:t> </a:t>
            </a:r>
            <a:r>
              <a:rPr lang="pt-BR" sz="1800" dirty="0" smtClean="0"/>
              <a:t>K-Médias;</a:t>
            </a:r>
          </a:p>
          <a:p>
            <a:pPr>
              <a:buFontTx/>
              <a:buChar char="-"/>
            </a:pPr>
            <a:r>
              <a:rPr lang="pt-BR" sz="1800" dirty="0" smtClean="0"/>
              <a:t> </a:t>
            </a:r>
            <a:r>
              <a:rPr lang="en-US" sz="1800" dirty="0"/>
              <a:t>“Density Based Spatial Clustering of Application with Noise” [DBSCAN</a:t>
            </a:r>
            <a:r>
              <a:rPr lang="en-US" sz="1800" dirty="0" smtClean="0"/>
              <a:t>]</a:t>
            </a:r>
            <a:r>
              <a:rPr lang="pt-BR" sz="1800" dirty="0" smtClean="0"/>
              <a:t>;</a:t>
            </a:r>
          </a:p>
          <a:p>
            <a:pPr>
              <a:buFontTx/>
              <a:buChar char="-"/>
            </a:pPr>
            <a:r>
              <a:rPr lang="pt-BR" sz="1800" dirty="0" smtClean="0"/>
              <a:t> </a:t>
            </a:r>
            <a:r>
              <a:rPr lang="en-US" sz="1800" dirty="0"/>
              <a:t>“Hierarchical Density Based Spatial Clustering of Application with Noise” [HDBSCAN</a:t>
            </a:r>
            <a:r>
              <a:rPr lang="en-US" sz="1800" dirty="0" smtClean="0"/>
              <a:t>]</a:t>
            </a:r>
            <a:r>
              <a:rPr lang="pt-BR" sz="1800" dirty="0" smtClean="0"/>
              <a:t>;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08/24  </a:t>
            </a:r>
            <a:r>
              <a:rPr lang="en-US" sz="1600" dirty="0" smtClean="0"/>
              <a:t>| pág. </a:t>
            </a:r>
            <a:r>
              <a:rPr lang="en-US" sz="1600" dirty="0" smtClean="0"/>
              <a:t>7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7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Para avaliar o desempenho relativo dos modelos de agrupamento na identificação de vulnerabilidade socioeconômica será conduzida uma análise visual de agrupamentos plotados espacialmente comparando a representatividade dos grupos formados com a divisão, em igual quantidade, da componente principal 1 definida pela técnica </a:t>
            </a:r>
            <a:r>
              <a:rPr lang="pt-BR" sz="1800" dirty="0" smtClean="0"/>
              <a:t>PCA;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5312" y="6351370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09/24  </a:t>
            </a:r>
            <a:r>
              <a:rPr lang="en-US" sz="1600" dirty="0" smtClean="0"/>
              <a:t>| pág. </a:t>
            </a:r>
            <a:r>
              <a:rPr lang="en-US" sz="1600" dirty="0" smtClean="0"/>
              <a:t>7 </a:t>
            </a:r>
            <a:r>
              <a:rPr lang="en-US" sz="1600" dirty="0" smtClean="0"/>
              <a:t>do TCC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2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2338</Words>
  <Application>Microsoft Office PowerPoint</Application>
  <PresentationFormat>Personalizar</PresentationFormat>
  <Paragraphs>185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Agrupamentos Espaciais de Vulnerabilidade Social Através de Métodos de Estatística Multivariada</vt:lpstr>
      <vt:lpstr>Introdução</vt:lpstr>
      <vt:lpstr>Descrição do problema</vt:lpstr>
      <vt:lpstr>Objetivo</vt:lpstr>
      <vt:lpstr>Materiais e métodos</vt:lpstr>
      <vt:lpstr>Materiais</vt:lpstr>
      <vt:lpstr>Métodos</vt:lpstr>
      <vt:lpstr>Métodos</vt:lpstr>
      <vt:lpstr>Métodos</vt:lpstr>
      <vt:lpstr>Resultados e Discussões</vt:lpstr>
      <vt:lpstr>Análise de PCA</vt:lpstr>
      <vt:lpstr>Análise de PCA</vt:lpstr>
      <vt:lpstr>Métodos de agrupamentos</vt:lpstr>
      <vt:lpstr>Método da Ligação Simples</vt:lpstr>
      <vt:lpstr>Método da Ligação Completa</vt:lpstr>
      <vt:lpstr>Método da Média das Distâncias</vt:lpstr>
      <vt:lpstr>Método K-Médias</vt:lpstr>
      <vt:lpstr>Método DBSCAN</vt:lpstr>
      <vt:lpstr>Método HDBSCAN</vt:lpstr>
      <vt:lpstr>Considerações finais</vt:lpstr>
      <vt:lpstr>Sugestões para trabalhos futuros</vt:lpstr>
      <vt:lpstr>Referências</vt:lpstr>
      <vt:lpstr>Referências</vt:lpstr>
      <vt:lpstr>Referências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Windows User</cp:lastModifiedBy>
  <cp:revision>43</cp:revision>
  <dcterms:created xsi:type="dcterms:W3CDTF">2018-01-31T14:12:27Z</dcterms:created>
  <dcterms:modified xsi:type="dcterms:W3CDTF">2023-07-27T11:26:29Z</dcterms:modified>
</cp:coreProperties>
</file>