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5"/>
  </p:notesMasterIdLst>
  <p:handoutMasterIdLst>
    <p:handoutMasterId r:id="rId26"/>
  </p:handoutMasterIdLst>
  <p:sldIdLst>
    <p:sldId id="1393" r:id="rId8"/>
    <p:sldId id="1690" r:id="rId9"/>
    <p:sldId id="1766" r:id="rId10"/>
    <p:sldId id="1707" r:id="rId11"/>
    <p:sldId id="1765" r:id="rId12"/>
    <p:sldId id="1518" r:id="rId13"/>
    <p:sldId id="1758" r:id="rId14"/>
    <p:sldId id="1771" r:id="rId15"/>
    <p:sldId id="1769" r:id="rId16"/>
    <p:sldId id="1775" r:id="rId17"/>
    <p:sldId id="1776" r:id="rId18"/>
    <p:sldId id="1777" r:id="rId19"/>
    <p:sldId id="1774" r:id="rId20"/>
    <p:sldId id="1778" r:id="rId21"/>
    <p:sldId id="1779" r:id="rId22"/>
    <p:sldId id="1615" r:id="rId23"/>
    <p:sldId id="1753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66"/>
            <p14:sldId id="1707"/>
            <p14:sldId id="1765"/>
            <p14:sldId id="1518"/>
            <p14:sldId id="1758"/>
            <p14:sldId id="1771"/>
            <p14:sldId id="1769"/>
            <p14:sldId id="1775"/>
            <p14:sldId id="1776"/>
            <p14:sldId id="1777"/>
            <p14:sldId id="1774"/>
            <p14:sldId id="1778"/>
            <p14:sldId id="1779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4/25/2024 11:59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7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07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1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0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4/25/2024 11:59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4/25/2024 11:59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4/25/2024 11:59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s://github.com/renatogroffe/APIGateways_DevOpsExperience-2024-04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Governança e Segurança em APIs REST</a:t>
            </a:r>
            <a:br>
              <a:rPr lang="pt-BR" sz="4800" b="1" dirty="0"/>
            </a:br>
            <a:r>
              <a:rPr lang="pt-BR" sz="4400" b="1" dirty="0"/>
              <a:t>Tirando o melhor proveito de APIs Gateways!</a:t>
            </a: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DA705A8-182B-2AAF-089D-482EE73BFDCA}"/>
              </a:ext>
            </a:extLst>
          </p:cNvPr>
          <p:cNvSpPr txBox="1">
            <a:spLocks/>
          </p:cNvSpPr>
          <p:nvPr/>
        </p:nvSpPr>
        <p:spPr bwMode="white">
          <a:xfrm>
            <a:off x="6523037" y="3146454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Walter </a:t>
            </a:r>
            <a:r>
              <a:rPr lang="en-US" b="1" dirty="0" err="1"/>
              <a:t>Coan</a:t>
            </a:r>
            <a:endParaRPr lang="en-US" b="1" dirty="0"/>
          </a:p>
          <a:p>
            <a:r>
              <a:rPr lang="en-US" sz="2800" dirty="0"/>
              <a:t>Microsoft MVP</a:t>
            </a:r>
          </a:p>
          <a:p>
            <a:r>
              <a:rPr lang="en-US" sz="2800" dirty="0"/>
              <a:t>linkedin.com/in/waltercoan/</a:t>
            </a:r>
            <a:br>
              <a:rPr lang="en-US" sz="2800" dirty="0"/>
            </a:br>
            <a:r>
              <a:rPr lang="en-US" sz="2800" dirty="0"/>
              <a:t>waltercoan.com.br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uma possível solução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Serviço para implementar todo um processo de </a:t>
            </a:r>
            <a:r>
              <a:rPr lang="pt-BR" sz="3200" b="1" dirty="0">
                <a:solidFill>
                  <a:srgbClr val="494949"/>
                </a:solidFill>
              </a:rPr>
              <a:t>governança em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Policies</a:t>
            </a:r>
            <a:r>
              <a:rPr lang="pt-BR" sz="3200" dirty="0">
                <a:solidFill>
                  <a:srgbClr val="494949"/>
                </a:solidFill>
              </a:rPr>
              <a:t> definindo os diferentes comportamentos esperados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Azure API Management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APIM</a:t>
            </a:r>
            <a:r>
              <a:rPr lang="pt-BR" sz="3200" dirty="0">
                <a:solidFill>
                  <a:srgbClr val="494949"/>
                </a:solidFill>
              </a:rPr>
              <a:t>), </a:t>
            </a:r>
            <a:r>
              <a:rPr lang="pt-BR" sz="3200" b="1" dirty="0">
                <a:solidFill>
                  <a:srgbClr val="494949"/>
                </a:solidFill>
              </a:rPr>
              <a:t>Kong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Amazon</a:t>
            </a:r>
            <a:r>
              <a:rPr lang="pt-BR" sz="3200" b="1" dirty="0">
                <a:solidFill>
                  <a:srgbClr val="494949"/>
                </a:solidFill>
              </a:rPr>
              <a:t> API Gateway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Apigee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Ocelot</a:t>
            </a:r>
            <a:r>
              <a:rPr lang="pt-BR" sz="3200" dirty="0">
                <a:solidFill>
                  <a:srgbClr val="494949"/>
                </a:solidFill>
              </a:rPr>
              <a:t> são exemplos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4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capacidades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53060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Exposição segura</a:t>
            </a:r>
            <a:r>
              <a:rPr lang="pt-BR" sz="3200" dirty="0">
                <a:solidFill>
                  <a:srgbClr val="494949"/>
                </a:solidFill>
              </a:rPr>
              <a:t>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Rate </a:t>
            </a:r>
            <a:r>
              <a:rPr lang="pt-BR" sz="3200" b="1" dirty="0" err="1">
                <a:solidFill>
                  <a:srgbClr val="494949"/>
                </a:solidFill>
              </a:rPr>
              <a:t>Limit</a:t>
            </a:r>
            <a:r>
              <a:rPr lang="pt-BR" sz="3200" dirty="0">
                <a:solidFill>
                  <a:srgbClr val="494949"/>
                </a:solidFill>
              </a:rPr>
              <a:t> x </a:t>
            </a:r>
            <a:r>
              <a:rPr lang="pt-BR" sz="3200" b="1" dirty="0">
                <a:solidFill>
                  <a:srgbClr val="494949"/>
                </a:solidFill>
              </a:rPr>
              <a:t>Monetização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Tratamento de falhas (</a:t>
            </a:r>
            <a:r>
              <a:rPr lang="pt-BR" sz="3200" b="1" dirty="0" err="1">
                <a:solidFill>
                  <a:srgbClr val="494949"/>
                </a:solidFill>
              </a:rPr>
              <a:t>Retry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Circuit-</a:t>
            </a:r>
            <a:r>
              <a:rPr lang="pt-BR" sz="3200" b="1" dirty="0" err="1">
                <a:solidFill>
                  <a:srgbClr val="494949"/>
                </a:solidFill>
              </a:rPr>
              <a:t>Breaker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Transformações</a:t>
            </a:r>
            <a:r>
              <a:rPr lang="pt-BR" sz="3200" dirty="0">
                <a:solidFill>
                  <a:srgbClr val="494949"/>
                </a:solidFill>
              </a:rPr>
              <a:t> de Requisições e Respostas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88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capacidades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CORS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Mock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Caching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Validação de </a:t>
            </a:r>
            <a:r>
              <a:rPr lang="pt-BR" sz="3200" b="1" dirty="0">
                <a:solidFill>
                  <a:srgbClr val="494949"/>
                </a:solidFill>
              </a:rPr>
              <a:t>tokens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Monitoramento, </a:t>
            </a:r>
            <a:r>
              <a:rPr lang="pt-BR" sz="3200" b="1" dirty="0" err="1">
                <a:solidFill>
                  <a:srgbClr val="494949"/>
                </a:solidFill>
              </a:rPr>
              <a:t>logging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>
                <a:solidFill>
                  <a:srgbClr val="494949"/>
                </a:solidFill>
              </a:rPr>
              <a:t>...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0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exemplo de arquitetura</a:t>
            </a:r>
          </a:p>
        </p:txBody>
      </p:sp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99254D71-A412-0810-9D59-9216127B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37" y="1212849"/>
            <a:ext cx="7483535" cy="4951084"/>
          </a:xfrm>
          <a:prstGeom prst="rect">
            <a:avLst/>
          </a:prstGeom>
        </p:spPr>
      </p:pic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52BE2E6F-16BC-D2D0-FE75-9C9AD7A17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3437" y="6240462"/>
            <a:ext cx="8839199" cy="461665"/>
          </a:xfrm>
        </p:spPr>
        <p:txBody>
          <a:bodyPr/>
          <a:lstStyle/>
          <a:p>
            <a:r>
              <a:rPr lang="pt-BR" sz="2000" dirty="0">
                <a:solidFill>
                  <a:srgbClr val="494949"/>
                </a:solidFill>
              </a:rPr>
              <a:t>Fonte: Azure </a:t>
            </a:r>
            <a:r>
              <a:rPr lang="pt-BR" sz="2000" dirty="0" err="1">
                <a:solidFill>
                  <a:srgbClr val="494949"/>
                </a:solidFill>
              </a:rPr>
              <a:t>Architecture</a:t>
            </a:r>
            <a:r>
              <a:rPr lang="pt-BR" sz="2000" dirty="0">
                <a:solidFill>
                  <a:srgbClr val="494949"/>
                </a:solidFill>
              </a:rPr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36751469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especificações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42226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OpenAPI</a:t>
            </a:r>
            <a:r>
              <a:rPr lang="pt-BR" sz="3200" b="1" dirty="0">
                <a:solidFill>
                  <a:srgbClr val="494949"/>
                </a:solidFill>
              </a:rPr>
              <a:t> (Swagger)</a:t>
            </a:r>
            <a:r>
              <a:rPr lang="pt-BR" sz="3200" dirty="0">
                <a:solidFill>
                  <a:srgbClr val="494949"/>
                </a:solidFill>
              </a:rPr>
              <a:t> como alternativa mais moderna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SOAP/XML</a:t>
            </a:r>
            <a:r>
              <a:rPr lang="pt-BR" sz="3200" dirty="0">
                <a:solidFill>
                  <a:srgbClr val="494949"/>
                </a:solidFill>
              </a:rPr>
              <a:t> comum em legados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Automações </a:t>
            </a:r>
            <a:r>
              <a:rPr lang="pt-BR" sz="3200" dirty="0">
                <a:solidFill>
                  <a:srgbClr val="494949"/>
                </a:solidFill>
              </a:rPr>
              <a:t>culminaram com o surgimento de práticas de </a:t>
            </a:r>
            <a:r>
              <a:rPr lang="pt-BR" sz="3200" b="1" dirty="0" err="1">
                <a:solidFill>
                  <a:srgbClr val="494949"/>
                </a:solidFill>
              </a:rPr>
              <a:t>APIOps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82ED716-3394-B433-EE96-F346D9BD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8037" y="1577946"/>
            <a:ext cx="2400350" cy="2354263"/>
          </a:xfrm>
          <a:prstGeom prst="rect">
            <a:avLst/>
          </a:prstGeom>
        </p:spPr>
      </p:pic>
      <p:pic>
        <p:nvPicPr>
          <p:cNvPr id="9" name="Imagem 8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44F8C182-32F2-9EBA-E75A-4A22E2A289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9665608" y="3649662"/>
            <a:ext cx="1581120" cy="15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15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formatos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gRPC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GraphQL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JSON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SOAP/XML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7E9FEEC-B6EB-7853-215C-DF529CCD5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0237" y="2756503"/>
            <a:ext cx="2062163" cy="884519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CD452D6-7344-6170-F5C5-272D5AF9D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684" y="4018289"/>
            <a:ext cx="1549410" cy="154941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32B87F2-25D7-0C8E-22C5-A7F8D90070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90037" y="1287462"/>
            <a:ext cx="2400350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373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https://github.com/renatogroffe/APIGateways_DevOpsExperience-2024-04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40431FFF-80FE-882A-8622-D217E703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402" y="2387933"/>
            <a:ext cx="1537027" cy="15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 e AWS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https://github.com/renatogroffe/APIGateways_DevOpsExperience-2024-04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471EF6DA-3E79-BF4A-B4BE-D0880C112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042" b="13294"/>
          <a:stretch/>
        </p:blipFill>
        <p:spPr>
          <a:xfrm>
            <a:off x="579437" y="5111176"/>
            <a:ext cx="1051722" cy="105218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C507BAB-D47B-DB4C-56B8-1BF20AFFC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370" y="5433881"/>
            <a:ext cx="1204911" cy="51682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4AB7D7F9-2ADB-D388-0350-D29B91969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319" y="4999599"/>
            <a:ext cx="1105507" cy="11055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4C1949D-9B35-FC3F-4028-3ECAB3327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7116" y="4627300"/>
            <a:ext cx="1644741" cy="1613162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26861B9-BA82-42A5-3A90-F47ADE63E4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295" y="4933165"/>
            <a:ext cx="1206596" cy="1206596"/>
          </a:xfrm>
          <a:prstGeom prst="rect">
            <a:avLst/>
          </a:prstGeom>
        </p:spPr>
      </p:pic>
      <p:pic>
        <p:nvPicPr>
          <p:cNvPr id="11" name="Imagem 10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F0249B7B-27AB-8F51-5029-FAAF66618A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7360" y="5063909"/>
            <a:ext cx="1073987" cy="94510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4D9044BE-7823-99BE-4679-E911411979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05152" y="5271803"/>
            <a:ext cx="1275685" cy="473601"/>
          </a:xfrm>
          <a:prstGeom prst="rect">
            <a:avLst/>
          </a:prstGeom>
        </p:spPr>
      </p:pic>
      <p:pic>
        <p:nvPicPr>
          <p:cNvPr id="13" name="Imagem 12" descr="Ícone, Seta&#10;&#10;Descrição gerada automaticamente">
            <a:extLst>
              <a:ext uri="{FF2B5EF4-FFF2-40B4-BE49-F238E27FC236}">
                <a16:creationId xmlns:a16="http://schemas.microsoft.com/office/drawing/2014/main" id="{DB92C6EC-D116-C95F-C871-F20FE8AEA9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50700" y="4994701"/>
            <a:ext cx="817298" cy="989259"/>
          </a:xfrm>
          <a:prstGeom prst="rect">
            <a:avLst/>
          </a:prstGeom>
        </p:spPr>
      </p:pic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5E49FB5D-FCC9-D203-A3FB-3D2B1DB885C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3291"/>
          <a:stretch/>
        </p:blipFill>
        <p:spPr>
          <a:xfrm>
            <a:off x="8274244" y="5079797"/>
            <a:ext cx="921588" cy="945109"/>
          </a:xfrm>
          <a:prstGeom prst="rect">
            <a:avLst/>
          </a:prstGeom>
        </p:spPr>
      </p:pic>
      <p:pic>
        <p:nvPicPr>
          <p:cNvPr id="16" name="Imagem 15" descr="Código QR&#10;&#10;Descrição gerada automaticamente">
            <a:extLst>
              <a:ext uri="{FF2B5EF4-FFF2-40B4-BE49-F238E27FC236}">
                <a16:creationId xmlns:a16="http://schemas.microsoft.com/office/drawing/2014/main" id="{F7D4E966-C007-E577-C055-B2FC365C06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3890" y="1192710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APIs REST e algumas preocupações comuns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 Gateways: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5" name="Imagem 4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146F0BE-7DB2-BBD1-8B20-FACF0072E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579437" y="5111176"/>
            <a:ext cx="1051722" cy="105218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E6649852-8E45-B6D9-9685-CF0F15594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370" y="5433881"/>
            <a:ext cx="1204911" cy="51682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DF10C6BB-C57F-BBF1-EB93-A09DAE787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319" y="4999599"/>
            <a:ext cx="1105507" cy="110550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BA2BB25-B689-D106-29EC-125017DC1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7116" y="4627300"/>
            <a:ext cx="1644741" cy="1613162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FC48FF0-FFDF-513C-CE4C-A6D8FE6E9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295" y="4933165"/>
            <a:ext cx="1206596" cy="1206596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8345CAE8-4A37-3E00-8CA0-DD60057A65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7360" y="5063909"/>
            <a:ext cx="1073987" cy="94510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DB70D498-3D7A-EDF4-F51C-600E9BF09A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5152" y="5271803"/>
            <a:ext cx="1275685" cy="473601"/>
          </a:xfrm>
          <a:prstGeom prst="rect">
            <a:avLst/>
          </a:prstGeom>
        </p:spPr>
      </p:pic>
      <p:pic>
        <p:nvPicPr>
          <p:cNvPr id="12" name="Imagem 11" descr="Ícone, Seta&#10;&#10;Descrição gerada automaticamente">
            <a:extLst>
              <a:ext uri="{FF2B5EF4-FFF2-40B4-BE49-F238E27FC236}">
                <a16:creationId xmlns:a16="http://schemas.microsoft.com/office/drawing/2014/main" id="{C3A53CA3-513F-B342-D641-1D375829D0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50700" y="4994701"/>
            <a:ext cx="817298" cy="989259"/>
          </a:xfrm>
          <a:prstGeom prst="rect">
            <a:avLst/>
          </a:prstGeom>
        </p:spPr>
      </p:pic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C894608E-C821-502B-AB21-D80E25D5BC6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3291"/>
          <a:stretch/>
        </p:blipFill>
        <p:spPr>
          <a:xfrm>
            <a:off x="8274244" y="5079797"/>
            <a:ext cx="921588" cy="9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APIs REST: preocupações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Segurança, Autenticação, Autorização, Monitoramento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Caching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definir </a:t>
            </a:r>
            <a:r>
              <a:rPr lang="pt-BR" sz="2800" b="1" dirty="0">
                <a:solidFill>
                  <a:srgbClr val="494949"/>
                </a:solidFill>
              </a:rPr>
              <a:t>limites de utilização</a:t>
            </a:r>
            <a:r>
              <a:rPr lang="pt-BR" sz="2800" dirty="0">
                <a:solidFill>
                  <a:srgbClr val="494949"/>
                </a:solidFill>
              </a:rPr>
              <a:t> (Rate </a:t>
            </a:r>
            <a:r>
              <a:rPr lang="pt-BR" sz="2800" dirty="0" err="1">
                <a:solidFill>
                  <a:srgbClr val="494949"/>
                </a:solidFill>
              </a:rPr>
              <a:t>Limit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Diferentes protocolos </a:t>
            </a:r>
            <a:r>
              <a:rPr lang="pt-BR" sz="2800" dirty="0">
                <a:solidFill>
                  <a:srgbClr val="494949"/>
                </a:solidFill>
              </a:rPr>
              <a:t>(legados ou não)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Transformações</a:t>
            </a:r>
            <a:r>
              <a:rPr lang="pt-BR" sz="2800" dirty="0">
                <a:solidFill>
                  <a:srgbClr val="494949"/>
                </a:solidFill>
              </a:rPr>
              <a:t> em requisições e respostas atendendo requisitos de integração</a:t>
            </a: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APIs REST: algumas considerações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52414"/>
            <a:ext cx="8839199" cy="461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APIs são um elemento central em soluções Web, arquiteturas baseadas em </a:t>
            </a:r>
            <a:r>
              <a:rPr lang="pt-BR" sz="3600" dirty="0" err="1">
                <a:solidFill>
                  <a:srgbClr val="494949"/>
                </a:solidFill>
              </a:rPr>
              <a:t>Microservices</a:t>
            </a:r>
            <a:r>
              <a:rPr lang="pt-BR" sz="3600" dirty="0">
                <a:solidFill>
                  <a:srgbClr val="494949"/>
                </a:solidFill>
              </a:rPr>
              <a:t> e até projetos 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Podemos atender todos os requisitos do slide anterior via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08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APIs REST: algumas considerações (continuação)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88391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 dezenas e até centenas de APIs, relegar toda a governança a nível de código pode demandar muito esforço 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Código disperso por múltiplos projetos pode se tornar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70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792</TotalTime>
  <Words>909</Words>
  <Application>Microsoft Office PowerPoint</Application>
  <PresentationFormat>Personalizar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Governança e Segurança em APIs REST Tirando o melhor proveito de APIs Gateways!</vt:lpstr>
      <vt:lpstr>Renato Groffe</vt:lpstr>
      <vt:lpstr>Walter Coan</vt:lpstr>
      <vt:lpstr>Participe de nossas iniciativas gratuitas</vt:lpstr>
      <vt:lpstr>Conteúdos desta apresentação</vt:lpstr>
      <vt:lpstr>Agenda</vt:lpstr>
      <vt:lpstr>APIs REST: preocupações comuns</vt:lpstr>
      <vt:lpstr>APIs REST: algumas considerações</vt:lpstr>
      <vt:lpstr>APIs REST: algumas considerações (continuação)</vt:lpstr>
      <vt:lpstr>API Gateways: uma possível solução</vt:lpstr>
      <vt:lpstr>API Gateways: capacidades</vt:lpstr>
      <vt:lpstr>API Gateways: capacidades</vt:lpstr>
      <vt:lpstr>API Gateways: exemplo de arquitetura</vt:lpstr>
      <vt:lpstr>API Gateways: especificações comuns</vt:lpstr>
      <vt:lpstr>API Gateways: formatos comuns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456</cp:revision>
  <dcterms:created xsi:type="dcterms:W3CDTF">2016-08-05T22:03:34Z</dcterms:created>
  <dcterms:modified xsi:type="dcterms:W3CDTF">2024-04-25T15:00:51Z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