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7"/>
  </p:notesMasterIdLst>
  <p:handoutMasterIdLst>
    <p:handoutMasterId r:id="rId18"/>
  </p:handoutMasterIdLst>
  <p:sldIdLst>
    <p:sldId id="1393" r:id="rId8"/>
    <p:sldId id="1466" r:id="rId9"/>
    <p:sldId id="1574" r:id="rId10"/>
    <p:sldId id="1518" r:id="rId11"/>
    <p:sldId id="1667" r:id="rId12"/>
    <p:sldId id="1674" r:id="rId13"/>
    <p:sldId id="1669" r:id="rId14"/>
    <p:sldId id="1517" r:id="rId15"/>
    <p:sldId id="1672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466"/>
            <p14:sldId id="1574"/>
            <p14:sldId id="1518"/>
            <p14:sldId id="1667"/>
            <p14:sldId id="1674"/>
            <p14:sldId id="1669"/>
            <p14:sldId id="1517"/>
          </p14:sldIdLst>
        </p14:section>
        <p14:section name="Finalizando" id="{CF622469-3E87-46BA-8ED6-912C47B00EF3}">
          <p14:sldIdLst>
            <p14:sldId id="16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292929"/>
    <a:srgbClr val="FE4A19"/>
    <a:srgbClr val="A80000"/>
    <a:srgbClr val="FFFFFF"/>
    <a:srgbClr val="F8F8F8"/>
    <a:srgbClr val="BAD80A"/>
    <a:srgbClr val="5C2D91"/>
    <a:srgbClr val="0078D7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5262" autoAdjust="0"/>
  </p:normalViewPr>
  <p:slideViewPr>
    <p:cSldViewPr>
      <p:cViewPr varScale="1">
        <p:scale>
          <a:sx n="81" d="100"/>
          <a:sy n="81" d="100"/>
        </p:scale>
        <p:origin x="46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9/13/2024 6:33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9/13/2024 6:33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9/13/2024 6:38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9/13/2024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3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9/13/2024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9/13/2024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9/13/2024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9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9/13/2024 6:33 PM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9/13/2024 6:33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65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54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0" y="677862"/>
            <a:ext cx="11828799" cy="2830569"/>
          </a:xfrm>
        </p:spPr>
        <p:txBody>
          <a:bodyPr/>
          <a:lstStyle/>
          <a:p>
            <a:r>
              <a:rPr lang="pt-BR" b="1" dirty="0"/>
              <a:t>Azure </a:t>
            </a:r>
            <a:r>
              <a:rPr lang="pt-BR" b="1" dirty="0" err="1"/>
              <a:t>Functions</a:t>
            </a:r>
            <a:r>
              <a:rPr lang="pt-BR" b="1" dirty="0"/>
              <a:t> + .NET</a:t>
            </a:r>
            <a:br>
              <a:rPr lang="pt-BR" sz="4800" b="1" dirty="0"/>
            </a:br>
            <a:r>
              <a:rPr lang="pt-BR" sz="4800" b="1" dirty="0"/>
              <a:t>Desenvolvimento </a:t>
            </a:r>
            <a:r>
              <a:rPr lang="pt-BR" sz="4800" b="1" dirty="0" err="1"/>
              <a:t>Serverless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634647"/>
            <a:ext cx="7315137" cy="1996215"/>
          </a:xfrm>
        </p:spPr>
        <p:txBody>
          <a:bodyPr/>
          <a:lstStyle/>
          <a:p>
            <a:r>
              <a:rPr lang="en-US" sz="3600" b="1" dirty="0"/>
              <a:t>Renato </a:t>
            </a:r>
            <a:r>
              <a:rPr lang="en-US" sz="3600" b="1" dirty="0" err="1"/>
              <a:t>Groffe</a:t>
            </a:r>
            <a:endParaRPr lang="en-US" sz="3600" b="1" dirty="0"/>
          </a:p>
          <a:p>
            <a:r>
              <a:rPr lang="en-US" dirty="0"/>
              <a:t>Microsoft MVP, MTAC</a:t>
            </a:r>
          </a:p>
        </p:txBody>
      </p:sp>
      <p:pic>
        <p:nvPicPr>
          <p:cNvPr id="10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22195FC-1E44-49F5-8BB3-1F57D62C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405B9AF-86F7-47F2-AB56-1B45D0764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20754"/>
            <a:ext cx="1981200" cy="8536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64B1E39-8711-451D-A197-4BA47F62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231" y="3634647"/>
            <a:ext cx="1506520" cy="150652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74F5389-5449-4814-910B-2DFF2C2C7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773" y="3634647"/>
            <a:ext cx="1392748" cy="1392748"/>
          </a:xfrm>
          <a:prstGeom prst="rect">
            <a:avLst/>
          </a:prstGeom>
        </p:spPr>
      </p:pic>
      <p:pic>
        <p:nvPicPr>
          <p:cNvPr id="2" name="Imagem 1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FDBBE24-32A6-A7B2-6233-FDE372065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806" y="3570853"/>
            <a:ext cx="1634108" cy="16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Mais de 15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Autor Técnico e Palestrante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dos organizadores do Canal .NET,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.NET São Paulo e Azure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Talks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https://renatogroffe.medium.com/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11" y="3122216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22001F-F44A-4AD0-8591-E9353C363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637" y="3068978"/>
            <a:ext cx="2169489" cy="9347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FF0FFC-FF96-4583-9F3F-BAF5F67CE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988" y="4171427"/>
            <a:ext cx="2059456" cy="98668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78DFDF6-E37E-424F-99B7-0E1CD3233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3032" y="4171427"/>
            <a:ext cx="1750075" cy="1098828"/>
          </a:xfrm>
          <a:prstGeom prst="rect">
            <a:avLst/>
          </a:prstGeom>
        </p:spPr>
      </p:pic>
      <p:pic>
        <p:nvPicPr>
          <p:cNvPr id="13" name="Imagem 19">
            <a:extLst>
              <a:ext uri="{FF2B5EF4-FFF2-40B4-BE49-F238E27FC236}">
                <a16:creationId xmlns:a16="http://schemas.microsoft.com/office/drawing/2014/main" id="{778FE797-939D-4352-AA16-FDD5354C3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4171" y="5379042"/>
            <a:ext cx="1576023" cy="10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Contatos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https://renatogroffe.medium.com/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915" y="1995088"/>
            <a:ext cx="2064045" cy="229020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9D3A151-A65C-47F3-8D26-9EF6083E5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4" y="2033571"/>
            <a:ext cx="543943" cy="543943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8D78DA-A839-468D-A544-BC9683FCFDEA}"/>
              </a:ext>
            </a:extLst>
          </p:cNvPr>
          <p:cNvSpPr txBox="1"/>
          <p:nvPr/>
        </p:nvSpPr>
        <p:spPr>
          <a:xfrm>
            <a:off x="1420515" y="2074709"/>
            <a:ext cx="28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/</a:t>
            </a:r>
            <a:r>
              <a:rPr lang="pt-BR" sz="2400" dirty="0" err="1">
                <a:solidFill>
                  <a:srgbClr val="002060"/>
                </a:solidFill>
              </a:rPr>
              <a:t>renatogroffe</a:t>
            </a:r>
            <a:endParaRPr lang="pt-BR" sz="2400" dirty="0">
              <a:solidFill>
                <a:srgbClr val="002060"/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151DECE-CA7E-4987-8DF8-5E96BE9BC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117" y="2074709"/>
            <a:ext cx="551737" cy="551737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E9CC8462-67E7-4965-AF99-F72C01E4637D}"/>
              </a:ext>
            </a:extLst>
          </p:cNvPr>
          <p:cNvSpPr txBox="1"/>
          <p:nvPr/>
        </p:nvSpPr>
        <p:spPr>
          <a:xfrm>
            <a:off x="4975459" y="2084534"/>
            <a:ext cx="28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/in/</a:t>
            </a:r>
            <a:r>
              <a:rPr lang="pt-BR" sz="2400" dirty="0" err="1">
                <a:solidFill>
                  <a:srgbClr val="002060"/>
                </a:solidFill>
              </a:rPr>
              <a:t>renatogroffe</a:t>
            </a:r>
            <a:endParaRPr lang="pt-BR" sz="2400" dirty="0">
              <a:solidFill>
                <a:srgbClr val="002060"/>
              </a:solidFill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982B1B98-3483-4C08-8BB2-7A1276645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79" y="3768184"/>
            <a:ext cx="543943" cy="543943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B24525DA-DBEA-441E-8B93-B3CE441095EA}"/>
              </a:ext>
            </a:extLst>
          </p:cNvPr>
          <p:cNvSpPr txBox="1"/>
          <p:nvPr/>
        </p:nvSpPr>
        <p:spPr>
          <a:xfrm>
            <a:off x="1413340" y="3809322"/>
            <a:ext cx="28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/</a:t>
            </a:r>
            <a:r>
              <a:rPr lang="pt-BR" sz="2400" dirty="0" err="1">
                <a:solidFill>
                  <a:srgbClr val="002060"/>
                </a:solidFill>
              </a:rPr>
              <a:t>canaldotnet</a:t>
            </a:r>
            <a:endParaRPr lang="pt-BR" sz="2400" dirty="0">
              <a:solidFill>
                <a:srgbClr val="002060"/>
              </a:solidFill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B89559FF-D6B6-48A6-A926-3E3B23A18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793" y="2887155"/>
            <a:ext cx="606914" cy="60691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4081F622-C1E4-41B5-AEB9-2A14C07631A1}"/>
              </a:ext>
            </a:extLst>
          </p:cNvPr>
          <p:cNvSpPr txBox="1"/>
          <p:nvPr/>
        </p:nvSpPr>
        <p:spPr>
          <a:xfrm>
            <a:off x="4975459" y="2991264"/>
            <a:ext cx="28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/</a:t>
            </a:r>
            <a:r>
              <a:rPr lang="pt-BR" sz="2400" dirty="0" err="1">
                <a:solidFill>
                  <a:srgbClr val="002060"/>
                </a:solidFill>
              </a:rPr>
              <a:t>renatogroffe</a:t>
            </a: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C4DB9F6-3707-40B9-A166-2ED2C41BCF95}"/>
              </a:ext>
            </a:extLst>
          </p:cNvPr>
          <p:cNvSpPr txBox="1"/>
          <p:nvPr/>
        </p:nvSpPr>
        <p:spPr>
          <a:xfrm>
            <a:off x="4975459" y="3754778"/>
            <a:ext cx="28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/</a:t>
            </a:r>
            <a:r>
              <a:rPr lang="pt-BR" sz="2400" dirty="0" err="1">
                <a:solidFill>
                  <a:srgbClr val="002060"/>
                </a:solidFill>
              </a:rPr>
              <a:t>canaldotnet</a:t>
            </a:r>
            <a:endParaRPr lang="pt-BR" sz="2400" dirty="0">
              <a:solidFill>
                <a:srgbClr val="00206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21F422B9-9F97-4BD8-AD80-042C93467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077" y="3639186"/>
            <a:ext cx="728345" cy="72834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94B71A6D-0A6B-4F00-BE9E-5F074CA9E6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389" y="2891294"/>
            <a:ext cx="629927" cy="628889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79D4E7-2E57-48A7-9D8D-F42678E79C73}"/>
              </a:ext>
            </a:extLst>
          </p:cNvPr>
          <p:cNvSpPr txBox="1"/>
          <p:nvPr/>
        </p:nvSpPr>
        <p:spPr>
          <a:xfrm>
            <a:off x="1398068" y="2988235"/>
            <a:ext cx="28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/</a:t>
            </a:r>
            <a:r>
              <a:rPr lang="pt-BR" sz="2400" dirty="0" err="1">
                <a:solidFill>
                  <a:srgbClr val="002060"/>
                </a:solidFill>
              </a:rPr>
              <a:t>renatogroff</a:t>
            </a:r>
            <a:endParaRPr 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8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Serverless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</a:t>
            </a:r>
            <a:r>
              <a:rPr lang="pt-BR" dirty="0" err="1">
                <a:solidFill>
                  <a:srgbClr val="494949"/>
                </a:solidFill>
              </a:rPr>
              <a:t>Functions</a:t>
            </a:r>
            <a:r>
              <a:rPr lang="pt-BR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Exemplos práticos em .NET</a:t>
            </a:r>
          </a:p>
        </p:txBody>
      </p:sp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Serverless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o que é?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534399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Deployment sem preocupações com infraestrutura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Escalabilidade, confiabilidade, produtividade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Lógica do lado do servidor, integrações, orientação a eventos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Azure </a:t>
            </a:r>
            <a:r>
              <a:rPr lang="pt-BR" sz="3200" b="1" dirty="0" err="1">
                <a:solidFill>
                  <a:srgbClr val="494949"/>
                </a:solidFill>
              </a:rPr>
              <a:t>Functions</a:t>
            </a:r>
            <a:r>
              <a:rPr lang="pt-BR" sz="3200" dirty="0">
                <a:solidFill>
                  <a:srgbClr val="494949"/>
                </a:solidFill>
              </a:rPr>
              <a:t> é um serviço baseado neste paradigma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74BEFA-450E-4738-999D-4503E146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37" y="2735262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24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Functions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534399" cy="57184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Arquitetura </a:t>
            </a:r>
            <a:r>
              <a:rPr lang="pt-BR" sz="2900" b="1" dirty="0" err="1">
                <a:solidFill>
                  <a:srgbClr val="494949"/>
                </a:solidFill>
              </a:rPr>
              <a:t>serverless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Desenvolvimento multiplataforma (</a:t>
            </a:r>
            <a:r>
              <a:rPr lang="pt-BR" sz="2900" b="1" dirty="0">
                <a:solidFill>
                  <a:srgbClr val="494949"/>
                </a:solidFill>
              </a:rPr>
              <a:t>Windows</a:t>
            </a:r>
            <a:r>
              <a:rPr lang="pt-BR" sz="2900" dirty="0">
                <a:solidFill>
                  <a:srgbClr val="494949"/>
                </a:solidFill>
              </a:rPr>
              <a:t>, </a:t>
            </a:r>
            <a:r>
              <a:rPr lang="pt-BR" sz="2900" b="1" dirty="0">
                <a:solidFill>
                  <a:srgbClr val="494949"/>
                </a:solidFill>
              </a:rPr>
              <a:t>Linux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>
                <a:solidFill>
                  <a:srgbClr val="494949"/>
                </a:solidFill>
              </a:rPr>
              <a:t>Mac</a:t>
            </a:r>
            <a:r>
              <a:rPr lang="pt-BR" sz="2900" dirty="0">
                <a:solidFill>
                  <a:srgbClr val="494949"/>
                </a:solidFill>
              </a:rPr>
              <a:t>) e orientado a eventos (uso de </a:t>
            </a:r>
            <a:r>
              <a:rPr lang="pt-BR" sz="2900" b="1" dirty="0">
                <a:solidFill>
                  <a:srgbClr val="494949"/>
                </a:solidFill>
              </a:rPr>
              <a:t>triggers</a:t>
            </a:r>
            <a:r>
              <a:rPr lang="pt-BR" sz="29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Baixo custo</a:t>
            </a:r>
          </a:p>
          <a:p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Implementação descomplicada em </a:t>
            </a:r>
            <a:r>
              <a:rPr lang="pt-BR" sz="2900" b="1" dirty="0">
                <a:solidFill>
                  <a:srgbClr val="494949"/>
                </a:solidFill>
              </a:rPr>
              <a:t>Visual Studio 2022</a:t>
            </a:r>
            <a:r>
              <a:rPr lang="pt-BR" sz="2900">
                <a:solidFill>
                  <a:srgbClr val="494949"/>
                </a:solidFill>
              </a:rPr>
              <a:t>, </a:t>
            </a:r>
            <a:r>
              <a:rPr lang="pt-BR" sz="2900" b="1">
                <a:solidFill>
                  <a:srgbClr val="494949"/>
                </a:solidFill>
              </a:rPr>
              <a:t>Visual </a:t>
            </a:r>
            <a:r>
              <a:rPr lang="pt-BR" sz="2900" b="1" dirty="0">
                <a:solidFill>
                  <a:srgbClr val="494949"/>
                </a:solidFill>
              </a:rPr>
              <a:t>Studio </a:t>
            </a:r>
            <a:r>
              <a:rPr lang="pt-BR" sz="2900" b="1" dirty="0" err="1">
                <a:solidFill>
                  <a:srgbClr val="494949"/>
                </a:solidFill>
              </a:rPr>
              <a:t>Code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583839-E181-4B37-8F6C-6AF57924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037" y="2468562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15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Functions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– Suporte</a:t>
            </a:r>
          </a:p>
        </p:txBody>
      </p:sp>
      <p:pic>
        <p:nvPicPr>
          <p:cNvPr id="10" name="Picture 2" descr="Java logo.png">
            <a:extLst>
              <a:ext uri="{FF2B5EF4-FFF2-40B4-BE49-F238E27FC236}">
                <a16:creationId xmlns:a16="http://schemas.microsoft.com/office/drawing/2014/main" id="{F334ACE9-1BCB-43EE-93E9-8D044E783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1" y="1396999"/>
            <a:ext cx="2176463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35A764-8D89-4D21-8142-0E7C3EFF5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93" y="4392613"/>
            <a:ext cx="3429000" cy="1714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F7DE521-D503-4068-8F0F-4C25FCD55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996" y="1951037"/>
            <a:ext cx="2311584" cy="1416049"/>
          </a:xfrm>
          <a:prstGeom prst="rect">
            <a:avLst/>
          </a:prstGeom>
        </p:spPr>
      </p:pic>
      <p:pic>
        <p:nvPicPr>
          <p:cNvPr id="8" name="Imagem 7" descr="Uma imagem contendo objeto, céu&#10;&#10;Descrição gerada automaticamente">
            <a:extLst>
              <a:ext uri="{FF2B5EF4-FFF2-40B4-BE49-F238E27FC236}">
                <a16:creationId xmlns:a16="http://schemas.microsoft.com/office/drawing/2014/main" id="{FE16952A-3E11-4A1C-B14C-39E245A38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837" y="4106861"/>
            <a:ext cx="1428749" cy="14287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AEB57B-C784-402D-BB35-568CFEDAD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7163" y="4640262"/>
            <a:ext cx="3143250" cy="7524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BCBB48-B0CB-45C7-A658-E35DB7425C68}"/>
              </a:ext>
            </a:extLst>
          </p:cNvPr>
          <p:cNvSpPr txBox="1"/>
          <p:nvPr/>
        </p:nvSpPr>
        <p:spPr>
          <a:xfrm>
            <a:off x="4667247" y="5392737"/>
            <a:ext cx="2655889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PowerShell</a:t>
            </a:r>
            <a:endParaRPr lang="pt-BR" sz="3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A689D93-0826-4F4F-A4A1-76E0DD9E9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793" y="16684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91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638" y="2772601"/>
            <a:ext cx="11887199" cy="1181862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13648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27806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2359B1-2227-4824-BC9A-15EB715057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4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8ff673fc-3231-4e3a-893b-6d7f7cd32766"/>
    <ds:schemaRef ds:uri="230e9df3-be65-4c73-a93b-d1236ebd677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01c77077-aee4-4b5f-bd4e-9cd40a6fff29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5239</TotalTime>
  <Words>419</Words>
  <Application>Microsoft Office PowerPoint</Application>
  <PresentationFormat>Personalizar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Azure Functions + .NET Desenvolvimento Serverless</vt:lpstr>
      <vt:lpstr>Renato Groffe</vt:lpstr>
      <vt:lpstr>Renato Groffe - Contatos</vt:lpstr>
      <vt:lpstr>Agenda</vt:lpstr>
      <vt:lpstr>Serverless: o que é?</vt:lpstr>
      <vt:lpstr>Azure Functions</vt:lpstr>
      <vt:lpstr>Azure Functions– Suporte</vt:lpstr>
      <vt:lpstr>EXEMPLOS PRÁTICOS</vt:lpstr>
      <vt:lpstr>OBRIGADO!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262</cp:revision>
  <dcterms:created xsi:type="dcterms:W3CDTF">2016-08-05T22:03:34Z</dcterms:created>
  <dcterms:modified xsi:type="dcterms:W3CDTF">2024-09-13T21:50:02Z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