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774" r:id="rId9"/>
    <p:sldId id="1765" r:id="rId10"/>
    <p:sldId id="1518" r:id="rId11"/>
    <p:sldId id="1758" r:id="rId12"/>
    <p:sldId id="1785" r:id="rId13"/>
    <p:sldId id="1752" r:id="rId14"/>
    <p:sldId id="1764" r:id="rId15"/>
    <p:sldId id="1766" r:id="rId16"/>
    <p:sldId id="1779" r:id="rId17"/>
    <p:sldId id="1781" r:id="rId18"/>
    <p:sldId id="1782" r:id="rId19"/>
    <p:sldId id="1787" r:id="rId20"/>
    <p:sldId id="1788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5"/>
            <p14:sldId id="1518"/>
            <p14:sldId id="1758"/>
            <p14:sldId id="1785"/>
            <p14:sldId id="1752"/>
            <p14:sldId id="1764"/>
            <p14:sldId id="1766"/>
            <p14:sldId id="1779"/>
            <p14:sldId id="1781"/>
            <p14:sldId id="1782"/>
          </p14:sldIdLst>
        </p14:section>
        <p14:section name="Finalizando" id="{CF622469-3E87-46BA-8ED6-912C47B00EF3}">
          <p14:sldIdLst>
            <p14:sldId id="1787"/>
            <p14:sldId id="17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5/10/2025 11:28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9AD95-7DE9-19A3-2B1D-773A9BC3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2B7F9D-9AE0-2903-E648-B3A863D0C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FD6685-AB12-461C-F983-070CDE670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93685AD-5655-AD18-7ABA-3E208A621A7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8BB352-9E99-748F-8D16-85DE1D71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8BCE39E-96C5-186F-DA26-8DDAF45C64B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6FC642-ECB7-04F9-E571-8A843964D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6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4DBC-804D-502D-1608-1B3359144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704DB2-AA5E-63DE-A9F9-DAC350FFB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4AD7FD-C59A-8AD8-E6F9-FB517FD88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A38C367-4B74-DBAE-095A-F8D8DEA4854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946478-4BA8-75B4-0B03-26678BBE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1BB29B9-46C6-5F18-B1AA-5108292996A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5968C3-553C-0FB1-6F41-C26C41E2D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0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D4C38-C2FA-35F9-FA45-68EBE9B5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3BEB6E-DBB9-B333-95F6-061E429BA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E1A6029-F5BF-B6C8-FDCE-809B4772E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7C278EA-776F-458B-C139-9D824C2602D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44395-FBE1-7BDF-0A5E-7D6DA106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B88F7F5-2AFB-46C9-8D24-AE1D47BB788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88240C-0C04-060C-5E0A-99F19A8F3F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92D9-EAD3-7559-57A5-EEB990915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BF41B7-E740-2568-81F5-44B7BD71F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D056AE-B453-9226-ACB4-5AC8CFB42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FDCD3D8-FEF8-F7E4-0ACA-7987AA030B4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72EA7-E835-3539-C944-B8D2B226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005E6BD-E8E7-8841-2861-0B23CB53AD0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11:38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67577E-70F0-1164-CD43-BD974E9FAB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4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5EC82-5440-4E6C-EC9D-2E8711C7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C68546-FD86-3CA2-9456-847CFDAD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403A59-7B43-0F94-37DF-61C39E8DE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8EB7931-75F0-ADAB-4C6A-E4D7AD7F6C3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359B4-C936-BC1D-0DFA-FEA94CF5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6F1A697-2704-3B14-8B51-50201A7C9D5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11:38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081B37-6E09-0A25-C5D7-6BFCB15C33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1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CD4D-62D5-36BF-69C8-03D0668D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ED9F94-8BD2-A6BF-E160-E9CF383A9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723A02-3298-44B6-427E-3E2D2F2B7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3BAB816-1C4E-B535-32EB-5FB477AEA6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14B402-36F5-3F62-C751-59AE5EB9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66502AA-0661-B9A3-156D-3787AD48E3C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181E2E-6C0E-BCED-F317-805AB12E22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30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3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5/10/2025 11:28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6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/>
              <a:t>Azure </a:t>
            </a:r>
            <a:r>
              <a:rPr lang="pt-BR" sz="4400" b="1" dirty="0" err="1"/>
              <a:t>Managed</a:t>
            </a:r>
            <a:r>
              <a:rPr lang="pt-BR" sz="4400" b="1" dirty="0"/>
              <a:t> </a:t>
            </a:r>
            <a:r>
              <a:rPr lang="pt-BR" sz="4400" b="1" dirty="0" err="1"/>
              <a:t>Grafana</a:t>
            </a:r>
            <a:r>
              <a:rPr lang="pt-BR" sz="4400" b="1" dirty="0"/>
              <a:t>: monitoramento na nuvem com eficiência e flexibilidade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7607" y="3377817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62932DE-A0ED-97ED-DD85-51CE4540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856" y="3454018"/>
            <a:ext cx="2064489" cy="206448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0305999F-CAD5-845F-30A2-998A814AA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2256" y="1860906"/>
            <a:ext cx="2837657" cy="28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AB28-2F6D-4A1A-910F-DADBF3B1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535C-90CC-B442-C9EE-29C915A4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Integração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Azure +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3EB21A3E-A5AB-4C63-AD5C-DCE88327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1212849"/>
            <a:ext cx="90868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33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8BC89-B02D-5BFD-CDAF-357FE683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07C60-B6A0-BA8F-A182-18C37112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Azure Managed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1FFB3E-3200-6157-BA9E-C3DB409A6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Serviço gerenciado</a:t>
            </a:r>
            <a:r>
              <a:rPr lang="pt-BR" sz="3600" dirty="0">
                <a:solidFill>
                  <a:srgbClr val="494949"/>
                </a:solidFill>
              </a:rPr>
              <a:t> na nuvem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Segurança integrada com o </a:t>
            </a:r>
            <a:r>
              <a:rPr lang="pt-BR" sz="3600" b="1" dirty="0">
                <a:solidFill>
                  <a:srgbClr val="494949"/>
                </a:solidFill>
              </a:rPr>
              <a:t>Microsoft Entra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Otimizações integrando dashboards a recursos como </a:t>
            </a:r>
            <a:r>
              <a:rPr lang="pt-BR" sz="3600" b="1" dirty="0">
                <a:solidFill>
                  <a:srgbClr val="494949"/>
                </a:solidFill>
              </a:rPr>
              <a:t>Azure Monitor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b="1" dirty="0">
                <a:solidFill>
                  <a:srgbClr val="494949"/>
                </a:solidFill>
              </a:rPr>
              <a:t>Log </a:t>
            </a:r>
            <a:r>
              <a:rPr lang="pt-BR" sz="3600" b="1" dirty="0" err="1">
                <a:solidFill>
                  <a:srgbClr val="494949"/>
                </a:solidFill>
              </a:rPr>
              <a:t>Analytics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Application</a:t>
            </a:r>
            <a:r>
              <a:rPr lang="pt-BR" sz="3600" b="1" dirty="0">
                <a:solidFill>
                  <a:srgbClr val="494949"/>
                </a:solidFill>
              </a:rPr>
              <a:t> Insights</a:t>
            </a:r>
            <a:r>
              <a:rPr lang="pt-BR" sz="3600" dirty="0">
                <a:solidFill>
                  <a:srgbClr val="494949"/>
                </a:solidFill>
              </a:rPr>
              <a:t>...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A8EE1EF-5B7E-E1CC-9F64-771EE8923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6909" y="143986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70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164C-10D0-7970-DF50-6AF21816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A6483-C370-A8DF-DB08-7947269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Azure Managed Grafana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923A3E-7B05-8A71-263A-E65E8F3E3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5522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Pode </a:t>
            </a:r>
            <a:r>
              <a:rPr lang="pt-BR" sz="3200" b="1" dirty="0">
                <a:solidFill>
                  <a:srgbClr val="494949"/>
                </a:solidFill>
              </a:rPr>
              <a:t>ir além das capacidades de serviços baseados no Azure Monitor</a:t>
            </a:r>
            <a:r>
              <a:rPr lang="pt-BR" sz="3200" dirty="0">
                <a:solidFill>
                  <a:srgbClr val="494949"/>
                </a:solidFill>
              </a:rPr>
              <a:t>, através do uso de </a:t>
            </a:r>
            <a:r>
              <a:rPr lang="pt-BR" sz="3200" b="1" dirty="0">
                <a:solidFill>
                  <a:srgbClr val="494949"/>
                </a:solidFill>
              </a:rPr>
              <a:t>dashboards mais específicos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</a:t>
            </a:r>
            <a:r>
              <a:rPr lang="pt-BR" sz="3200" b="1" dirty="0">
                <a:solidFill>
                  <a:srgbClr val="494949"/>
                </a:solidFill>
              </a:rPr>
              <a:t>uso de dashboards desenvolvidos pela comunidade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dirty="0">
                <a:solidFill>
                  <a:srgbClr val="494949"/>
                </a:solidFill>
              </a:rPr>
              <a:t>, muito útil em cenários envolvendo </a:t>
            </a:r>
            <a:r>
              <a:rPr lang="pt-BR" sz="3200" b="1" dirty="0">
                <a:solidFill>
                  <a:srgbClr val="494949"/>
                </a:solidFill>
              </a:rPr>
              <a:t>containers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tecnologias cloud </a:t>
            </a:r>
            <a:r>
              <a:rPr lang="pt-BR" sz="3200" b="1" dirty="0" err="1">
                <a:solidFill>
                  <a:srgbClr val="494949"/>
                </a:solidFill>
              </a:rPr>
              <a:t>native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15E6A52-B5C5-92F4-6A17-D637EB0C1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6909" y="1439862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0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73EEE-BC4B-50FB-034F-3D485F189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A5170-3419-6BFC-271D-C51A66AC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 práticos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415F6-EC49-E5F1-AAD8-EB9EB0FD7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437" y="3783798"/>
            <a:ext cx="9982201" cy="48936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2200" b="1" dirty="0">
                <a:solidFill>
                  <a:schemeClr val="bg1"/>
                </a:solidFill>
              </a:rPr>
              <a:t>github.com/renatogroffe/AzureGrafana_GlobalAzure2025-PortoAlegre</a:t>
            </a:r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BFEB080-B555-3A26-1F8A-2F59729F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5D86795-C539-A3FA-75DC-CB7FC52BB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AE83F9-4346-E402-261D-87F63E723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405" y="1173395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837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277CA-A092-C846-E9A2-0F656E50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FE65C-184C-6CF3-4755-BB561C73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Obrigado!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FEBA84-FF1B-3AF9-D5B5-FE9958252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437" y="3783798"/>
            <a:ext cx="9982201" cy="48936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2200" b="1" dirty="0">
                <a:solidFill>
                  <a:schemeClr val="bg1"/>
                </a:solidFill>
              </a:rPr>
              <a:t>github.com/renatogroffe/AzureGrafana_GlobalAzure2025-PortoAlegre</a:t>
            </a:r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F627DBA-F05D-3B33-7495-E263BC4A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2B56433-960E-69D0-4DFE-173844F4D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644CAE-5F79-803E-54A9-38B4C0926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405" y="1173395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618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1437" y="3783798"/>
            <a:ext cx="9982201" cy="48936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2200" b="1" dirty="0">
                <a:solidFill>
                  <a:schemeClr val="bg1"/>
                </a:solidFill>
              </a:rPr>
              <a:t>github.com/renatogroffe/AzureGrafana_GlobalAzure2025-PortoAlegre</a:t>
            </a:r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3EEB470-9C8E-1CB8-1C39-DB3A907A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2B8F407-C694-1B1D-A226-E8EA03A2E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3D0160F-B34C-0911-B031-DB96EEE3B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5405" y="1173395"/>
            <a:ext cx="2354263" cy="23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Monitoramento e </a:t>
            </a:r>
            <a:r>
              <a:rPr lang="pt-BR" sz="3600" dirty="0" err="1">
                <a:solidFill>
                  <a:srgbClr val="494949"/>
                </a:solidFill>
              </a:rPr>
              <a:t>Observabilidade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Grafana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</a:t>
            </a:r>
            <a:r>
              <a:rPr lang="pt-BR" sz="3600" dirty="0" err="1">
                <a:solidFill>
                  <a:srgbClr val="494949"/>
                </a:solidFill>
              </a:rPr>
              <a:t>Managed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12" name="Imagem 11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F9003F3-F49B-8A36-9862-902F778C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37" y="4535414"/>
            <a:ext cx="1828800" cy="18288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2F347D7-910B-6F15-F314-8864BB03E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9937" y="4373863"/>
            <a:ext cx="2064489" cy="20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Monitoramento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na nuvem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6934198" cy="461664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Acompanhamento de </a:t>
            </a:r>
            <a:r>
              <a:rPr lang="pt-BR" sz="3600" b="1" dirty="0">
                <a:solidFill>
                  <a:srgbClr val="494949"/>
                </a:solidFill>
              </a:rPr>
              <a:t>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Análise contínua visando </a:t>
            </a:r>
            <a:r>
              <a:rPr lang="pt-BR" sz="3600" b="1" dirty="0">
                <a:solidFill>
                  <a:srgbClr val="494949"/>
                </a:solidFill>
              </a:rPr>
              <a:t>oportunidades de melhorias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Inúmeras soluções</a:t>
            </a:r>
            <a:r>
              <a:rPr lang="pt-BR" sz="3600" dirty="0">
                <a:solidFill>
                  <a:srgbClr val="494949"/>
                </a:solidFill>
              </a:rPr>
              <a:t>, dificultando uma experiência unificada</a:t>
            </a:r>
          </a:p>
        </p:txBody>
      </p:sp>
      <p:pic>
        <p:nvPicPr>
          <p:cNvPr id="5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91092217-7F51-6342-4FBD-9D2A1DB32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E90F5-8F44-7EB8-1204-42EA6639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ED1F1-D73D-40A4-74FD-42E68B15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4E9B6C-3E76-4DC2-6B37-848F588E4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4E3BCB9D-5C29-B222-B4A6-0960D04F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5017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950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Flexibilidade, com suporte a diferentes tecnologias/fontes de dados </a:t>
            </a:r>
            <a:r>
              <a:rPr lang="pt-BR" sz="3600" b="1" dirty="0">
                <a:solidFill>
                  <a:srgbClr val="494949"/>
                </a:solidFill>
              </a:rPr>
              <a:t>(Data </a:t>
            </a:r>
            <a:r>
              <a:rPr lang="pt-BR" sz="3600" b="1" dirty="0" err="1">
                <a:solidFill>
                  <a:srgbClr val="494949"/>
                </a:solidFill>
              </a:rPr>
              <a:t>Sources</a:t>
            </a:r>
            <a:r>
              <a:rPr lang="pt-BR" sz="36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de possíveis Data </a:t>
            </a:r>
            <a:r>
              <a:rPr lang="pt-BR" sz="3600" dirty="0" err="1">
                <a:solidFill>
                  <a:srgbClr val="494949"/>
                </a:solidFill>
              </a:rPr>
              <a:t>Sources</a:t>
            </a:r>
            <a:r>
              <a:rPr lang="pt-BR" sz="3600" dirty="0">
                <a:solidFill>
                  <a:srgbClr val="494949"/>
                </a:solidFill>
              </a:rPr>
              <a:t>: </a:t>
            </a:r>
            <a:r>
              <a:rPr lang="pt-BR" sz="3600" b="1" dirty="0">
                <a:solidFill>
                  <a:srgbClr val="494949"/>
                </a:solidFill>
              </a:rPr>
              <a:t>Azure Monitor, AWS </a:t>
            </a:r>
            <a:r>
              <a:rPr lang="pt-BR" sz="3600" b="1" dirty="0" err="1">
                <a:solidFill>
                  <a:srgbClr val="494949"/>
                </a:solidFill>
              </a:rPr>
              <a:t>CloudWatch</a:t>
            </a:r>
            <a:r>
              <a:rPr lang="pt-BR" sz="3600" b="1" dirty="0">
                <a:solidFill>
                  <a:srgbClr val="494949"/>
                </a:solidFill>
              </a:rPr>
              <a:t>, </a:t>
            </a:r>
            <a:r>
              <a:rPr lang="pt-BR" sz="3600" b="1" dirty="0" err="1">
                <a:solidFill>
                  <a:srgbClr val="494949"/>
                </a:solidFill>
              </a:rPr>
              <a:t>Prometheus</a:t>
            </a:r>
            <a:r>
              <a:rPr lang="pt-BR" sz="3600" b="1" dirty="0">
                <a:solidFill>
                  <a:srgbClr val="494949"/>
                </a:solidFill>
              </a:rPr>
              <a:t>, SQL Server, PostgreSQL, Oracle...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12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94624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Visualização unificada </a:t>
            </a:r>
            <a:r>
              <a:rPr lang="pt-BR" sz="3200" dirty="0">
                <a:solidFill>
                  <a:srgbClr val="494949"/>
                </a:solidFill>
              </a:rPr>
              <a:t>de múltiplas fontes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Centenas de </a:t>
            </a:r>
            <a:r>
              <a:rPr lang="pt-BR" sz="3200" b="1" dirty="0">
                <a:solidFill>
                  <a:srgbClr val="494949"/>
                </a:solidFill>
              </a:rPr>
              <a:t>dashboards pré-definidos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Customização de dashboards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Facilidade de uso</a:t>
            </a:r>
            <a:r>
              <a:rPr lang="pt-BR" sz="3200" dirty="0">
                <a:solidFill>
                  <a:srgbClr val="494949"/>
                </a:solidFill>
              </a:rPr>
              <a:t>, com uma interface intuitiva e amigável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99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1719</TotalTime>
  <Words>763</Words>
  <Application>Microsoft Office PowerPoint</Application>
  <PresentationFormat>Personalizar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Azure Managed Grafana: monitoramento na nuvem com eficiência e flexibilidade</vt:lpstr>
      <vt:lpstr>Renato Groffe</vt:lpstr>
      <vt:lpstr>Conteúdos desta apresentação</vt:lpstr>
      <vt:lpstr>Agenda</vt:lpstr>
      <vt:lpstr>Monitoramento e Observabilidade na nuvem</vt:lpstr>
      <vt:lpstr>Pilares da Observabilidade</vt:lpstr>
      <vt:lpstr>Grafana: uma visão geral</vt:lpstr>
      <vt:lpstr>Grafana: uma visão geral</vt:lpstr>
      <vt:lpstr>Grafana: uma visão geral</vt:lpstr>
      <vt:lpstr>Integração Azure + Grafana</vt:lpstr>
      <vt:lpstr>Azure Managed Grafana</vt:lpstr>
      <vt:lpstr>Azure Managed Grafana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505</cp:revision>
  <dcterms:created xsi:type="dcterms:W3CDTF">2016-08-05T22:03:34Z</dcterms:created>
  <dcterms:modified xsi:type="dcterms:W3CDTF">2025-05-10T14:39:00Z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