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8"/>
  </p:notesMasterIdLst>
  <p:handoutMasterIdLst>
    <p:handoutMasterId r:id="rId19"/>
  </p:handoutMasterIdLst>
  <p:sldIdLst>
    <p:sldId id="1393" r:id="rId8"/>
    <p:sldId id="1690" r:id="rId9"/>
    <p:sldId id="1702" r:id="rId10"/>
    <p:sldId id="1518" r:id="rId11"/>
    <p:sldId id="1708" r:id="rId12"/>
    <p:sldId id="1794" r:id="rId13"/>
    <p:sldId id="1797" r:id="rId14"/>
    <p:sldId id="1799" r:id="rId15"/>
    <p:sldId id="1615" r:id="rId16"/>
    <p:sldId id="175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08"/>
            <p14:sldId id="1794"/>
            <p14:sldId id="1797"/>
            <p14:sldId id="1799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79472" autoAdjust="0"/>
  </p:normalViewPr>
  <p:slideViewPr>
    <p:cSldViewPr>
      <p:cViewPr varScale="1">
        <p:scale>
          <a:sx n="81" d="100"/>
          <a:sy n="81" d="100"/>
        </p:scale>
        <p:origin x="634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7/25/2024 7:11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7/25/2024 7:11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7:23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7/25/2024 7:11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7:22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7:19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7:15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7:16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8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7/25/2024 7:11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Diagramas de Arquitetura</a:t>
            </a:r>
            <a:br>
              <a:rPr lang="pt-BR" b="1" dirty="0"/>
            </a:br>
            <a:r>
              <a:rPr lang="pt-BR" b="1" dirty="0"/>
              <a:t>Opções de ferramentas e boas práticas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D103D42C-72E1-FDCB-F60B-279D5BEE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2737" y="3667021"/>
            <a:ext cx="1232629" cy="123262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345B4AB-0C8D-B072-3CC8-6703F3A62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1993" y="3667571"/>
            <a:ext cx="1232629" cy="123262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D198A05-8ED0-ABF3-1A9F-A81C70351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2437" y="3667021"/>
            <a:ext cx="1195388" cy="1195388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94CC052-08C5-F64F-3D94-2CA5C3059F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0437" y="2260597"/>
            <a:ext cx="1195389" cy="119538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6BB1190-5EFA-B4E6-17FC-3FFDDD673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79924" y="2167979"/>
            <a:ext cx="1380624" cy="13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Considerações importantes na elaboração de diagramas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Ferramentas </a:t>
            </a:r>
            <a:r>
              <a:rPr lang="en-US" sz="3600" dirty="0" err="1">
                <a:solidFill>
                  <a:srgbClr val="494949"/>
                </a:solidFill>
              </a:rPr>
              <a:t>gratuitas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Exemplos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práticos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EFEF686-E1E4-954E-7D1E-1830B851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6412" y="4335463"/>
            <a:ext cx="1485705" cy="148570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32FDE36-7B01-A898-588A-C54B4A94B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8824" y="4335462"/>
            <a:ext cx="1485705" cy="148570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E55208C4-4EFA-5472-CC5C-9E50BF6DCF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3837" y="4335462"/>
            <a:ext cx="1485704" cy="1485704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81E05EA-B374-758A-9700-797EE2B7D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1517" y="4383803"/>
            <a:ext cx="1332436" cy="133243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A82969D2-6AD8-896C-7181-A93E173D3F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7627" y="4249921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Elaboração de diagramas: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87462"/>
            <a:ext cx="7848598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Ferramentas online x versionamento de artefatos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do </a:t>
            </a:r>
            <a:r>
              <a:rPr lang="pt-BR" sz="2800" b="1" dirty="0">
                <a:solidFill>
                  <a:srgbClr val="494949"/>
                </a:solidFill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Facilidade de customização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Integração com soluções de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a </a:t>
            </a:r>
            <a:r>
              <a:rPr lang="pt-BR" sz="2800" b="1" dirty="0">
                <a:solidFill>
                  <a:srgbClr val="494949"/>
                </a:solidFill>
              </a:rPr>
              <a:t>resolução escolhida (preferencialmente .svg)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2B4141B-07A9-F2A2-3B88-9CFF76C87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3652811"/>
            <a:ext cx="1312601" cy="1312601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7322C2EA-3FD7-8802-4C9E-F24741916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6869" y="3770024"/>
            <a:ext cx="1195388" cy="119538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D79100A-8CA2-FF84-F1D9-7995755A3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62957" y="4965412"/>
            <a:ext cx="1195388" cy="1195388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B6C7325-2466-E8F4-C35C-6539095C4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0651" y="1928820"/>
            <a:ext cx="1332436" cy="1332436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0E020B3-DF64-8715-E817-5036D2DA7F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071" y="1866514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Excalidraw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180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Rascunhos (ou não)</a:t>
            </a:r>
            <a:r>
              <a:rPr lang="pt-BR" sz="3600" dirty="0">
                <a:solidFill>
                  <a:srgbClr val="494949"/>
                </a:solidFill>
              </a:rPr>
              <a:t> de diagramas de arquitetura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Conta com </a:t>
            </a:r>
            <a:r>
              <a:rPr lang="pt-BR" sz="3600" b="1" dirty="0">
                <a:solidFill>
                  <a:srgbClr val="494949"/>
                </a:solidFill>
              </a:rPr>
              <a:t>bibliotecas / extensões</a:t>
            </a:r>
            <a:endParaRPr lang="en-US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Site: </a:t>
            </a:r>
            <a:r>
              <a:rPr lang="en-US" sz="3600" dirty="0">
                <a:solidFill>
                  <a:srgbClr val="494949"/>
                </a:solidFill>
                <a:hlinkClick r:id="rId3"/>
              </a:rPr>
              <a:t>https://excalidraw.com/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4819911-FD60-535E-1ED9-B14C92A61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837" y="2125662"/>
            <a:ext cx="3192463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Mermaid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7008034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vários tipos de diagramas, incluindo artefatos </a:t>
            </a:r>
            <a:r>
              <a:rPr lang="pt-BR" sz="3200" b="1" dirty="0">
                <a:solidFill>
                  <a:srgbClr val="494949"/>
                </a:solidFill>
              </a:rPr>
              <a:t>UML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 com </a:t>
            </a:r>
            <a:r>
              <a:rPr lang="pt-BR" sz="3200" b="1" dirty="0">
                <a:solidFill>
                  <a:srgbClr val="494949"/>
                </a:solidFill>
              </a:rPr>
              <a:t>bibliotecas /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Fácil integração com </a:t>
            </a:r>
            <a:r>
              <a:rPr lang="pt-BR" sz="3200" b="1" dirty="0">
                <a:solidFill>
                  <a:srgbClr val="494949"/>
                </a:solidFill>
              </a:rPr>
              <a:t>GitHub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Markdown</a:t>
            </a:r>
            <a:endParaRPr lang="en-US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Site: </a:t>
            </a:r>
            <a:r>
              <a:rPr lang="en-US" sz="3200" dirty="0">
                <a:solidFill>
                  <a:srgbClr val="494949"/>
                </a:solidFill>
                <a:hlinkClick r:id="rId3"/>
              </a:rPr>
              <a:t>https://mermaid.js.org/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B60394-0126-8C90-A6F7-48F84C83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354262"/>
            <a:ext cx="2719388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52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Draw.io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180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ícones, cobrindo tecnologias em </a:t>
            </a:r>
            <a:r>
              <a:rPr lang="pt-BR" sz="3600" b="1" dirty="0">
                <a:solidFill>
                  <a:srgbClr val="494949"/>
                </a:solidFill>
              </a:rPr>
              <a:t>nuvem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b="1" dirty="0">
                <a:solidFill>
                  <a:srgbClr val="494949"/>
                </a:solidFill>
              </a:rPr>
              <a:t>infraestrutura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Uma ótima alternativa ao </a:t>
            </a:r>
            <a:r>
              <a:rPr lang="pt-BR" sz="3600" b="1" dirty="0">
                <a:solidFill>
                  <a:srgbClr val="494949"/>
                </a:solidFill>
              </a:rPr>
              <a:t>Visio</a:t>
            </a:r>
            <a:endParaRPr lang="en-US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Site: </a:t>
            </a:r>
            <a:r>
              <a:rPr lang="en-US" sz="3600" dirty="0">
                <a:solidFill>
                  <a:srgbClr val="494949"/>
                </a:solidFill>
                <a:hlinkClick r:id="rId3"/>
              </a:rPr>
              <a:t>https://excalidraw.com/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84F9459-A18D-1AE7-A4ED-EEA91068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37" y="2430462"/>
            <a:ext cx="2438399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23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1335</TotalTime>
  <Words>481</Words>
  <Application>Microsoft Office PowerPoint</Application>
  <PresentationFormat>Personalizar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Diagramas de Arquitetura Opções de ferramentas e boas práticas</vt:lpstr>
      <vt:lpstr>Renato Groffe</vt:lpstr>
      <vt:lpstr>Renato Groffe - Comunidades</vt:lpstr>
      <vt:lpstr>Agenda</vt:lpstr>
      <vt:lpstr>Elaboração de diagramas: pontos importantes</vt:lpstr>
      <vt:lpstr>Excalidraw</vt:lpstr>
      <vt:lpstr>Mermaid</vt:lpstr>
      <vt:lpstr>Draw.io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489</cp:revision>
  <dcterms:created xsi:type="dcterms:W3CDTF">2016-08-05T22:03:34Z</dcterms:created>
  <dcterms:modified xsi:type="dcterms:W3CDTF">2024-07-25T22:25:39Z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