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774" r:id="rId9"/>
    <p:sldId id="1766" r:id="rId10"/>
    <p:sldId id="1707" r:id="rId11"/>
    <p:sldId id="1771" r:id="rId12"/>
    <p:sldId id="1765" r:id="rId13"/>
    <p:sldId id="1518" r:id="rId14"/>
    <p:sldId id="1782" r:id="rId15"/>
    <p:sldId id="1767" r:id="rId16"/>
    <p:sldId id="1779" r:id="rId17"/>
    <p:sldId id="1706" r:id="rId18"/>
    <p:sldId id="1708" r:id="rId19"/>
    <p:sldId id="1777" r:id="rId20"/>
    <p:sldId id="1778" r:id="rId21"/>
    <p:sldId id="1755" r:id="rId22"/>
    <p:sldId id="1781" r:id="rId23"/>
    <p:sldId id="1783" r:id="rId24"/>
    <p:sldId id="1750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766"/>
            <p14:sldId id="1707"/>
            <p14:sldId id="1771"/>
            <p14:sldId id="1765"/>
            <p14:sldId id="1518"/>
            <p14:sldId id="1782"/>
            <p14:sldId id="1767"/>
            <p14:sldId id="1779"/>
            <p14:sldId id="1706"/>
            <p14:sldId id="1708"/>
            <p14:sldId id="1777"/>
            <p14:sldId id="1778"/>
            <p14:sldId id="1755"/>
            <p14:sldId id="1781"/>
            <p14:sldId id="1783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34" autoAdjust="0"/>
    <p:restoredTop sz="79472" autoAdjust="0"/>
  </p:normalViewPr>
  <p:slideViewPr>
    <p:cSldViewPr>
      <p:cViewPr varScale="1">
        <p:scale>
          <a:sx n="78" d="100"/>
          <a:sy n="78" d="100"/>
        </p:scale>
        <p:origin x="43" y="8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11/28/2024 4:20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781F8-4F9B-6866-F939-AEECCFEF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91D29A-FF8B-086D-0B23-23E74FFC0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D3CF37F-B149-FA87-04D4-C1BC200C6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24095C0-21CA-68FA-B82B-B7E38398A0C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9CD3B-BAF4-69CE-1354-610BA96E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542F06A-E841-8C02-193F-6F29BEBE4AE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CC17EC-6B85-A3CA-A176-4073C8143D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13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9DE4-0771-EF3E-C064-A781D25D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ADDD2D-803E-72DF-C3F1-7C04EF51F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364C3D-A55B-FBB7-0BD7-7EAA966C4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9172CCD-4195-01D4-826C-A76AB062F8B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91F7-AFD0-43D9-E721-1A3185E8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86A2ED0-43AB-59C5-A2E1-B19F809289C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DCD4DF-3E05-D972-0F79-0005569475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0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2B12-17C3-CD76-4831-33529317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3849DC-C4E7-0E83-C8FC-BB1C48666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FC12D6-6457-6E0E-C49E-DB9C68A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42071A2-5CE2-DD7D-A2D5-91E3936B858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A085BF-9FB9-4726-DAB8-627BE266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D048DA1-EFC0-C6EB-6ED7-F8B6C15D3F6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B252F-E492-1247-609F-291B5D4762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8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7751B-FAA8-9C89-2B7F-045E88D1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6C24D0-E871-6FF6-767A-5DE617496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B11A50-40C2-DB5E-E629-C82DF99A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A844E9E-AB19-0FD5-94ED-D661B93361E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7C45BF-2237-2442-4051-93CB78BE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0084D85-AD7A-1C24-95AF-BC9CC9DD9D6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C3EC1-F82B-2CA6-453B-46C7208552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0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11/28/2024 3:04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962E-E22A-1AD1-9A83-868939FD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78AAB8-5A22-0CD8-479E-7BCCF3254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F2379E-0CC8-AD00-A0CD-3CD5C87AE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05C9191-F4FE-3A13-D801-86918E8E21D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B803E-179C-C6BE-51D4-0EC463D4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55824-6CE1-2FF0-CA10-2FD8C425DE3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3:04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21F2A-15DE-1611-B4F0-07B03ACE9E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66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3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d.sigs.k8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9scli.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tb/kubect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hyperlink" Target="https://github.com/dotdc/grafana-dashboards-kubernetes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groffe/Docker-Kubernetes_DevOpsExperience-2024-11/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Docker e </a:t>
            </a:r>
            <a:r>
              <a:rPr lang="pt-BR" b="1" dirty="0" err="1"/>
              <a:t>Kubernetes</a:t>
            </a:r>
            <a:br>
              <a:rPr lang="pt-BR" sz="4400" b="1" dirty="0"/>
            </a:br>
            <a:r>
              <a:rPr lang="pt-BR" sz="3600" b="1" dirty="0"/>
              <a:t>Dicas e truques para descomplicar sua vida</a:t>
            </a:r>
            <a:br>
              <a:rPr lang="pt-BR" sz="3600" b="1" dirty="0"/>
            </a:br>
            <a:r>
              <a:rPr lang="pt-BR" sz="3600" b="1" dirty="0"/>
              <a:t>ao trabalhar com containers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1F3E0-E37D-ED1A-D0CC-85D52344122C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Walter </a:t>
            </a:r>
            <a:r>
              <a:rPr lang="en-US" sz="2800" b="1" dirty="0" err="1"/>
              <a:t>Coan</a:t>
            </a:r>
            <a:endParaRPr lang="en-US" sz="2800" b="1" dirty="0"/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linkedin.com/in/waltercoan/</a:t>
            </a:r>
            <a:br>
              <a:rPr lang="en-US" sz="2400" dirty="0"/>
            </a:br>
            <a:r>
              <a:rPr lang="en-US" sz="2400" dirty="0"/>
              <a:t>waltercoan.com.br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201D6DD-AF01-9F91-5B80-9492EDAF4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BEC2F40D-43DA-E908-1DC7-9C6F44E87D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4008437" y="5920754"/>
            <a:ext cx="2752086" cy="89929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C353829-066A-CDF2-7C87-82757FF19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8437" y="2187946"/>
            <a:ext cx="2261276" cy="178569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653E263-82D2-98A4-2DF4-F78A999EAF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358" r="31153" b="27022"/>
          <a:stretch/>
        </p:blipFill>
        <p:spPr>
          <a:xfrm>
            <a:off x="9342437" y="333038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Similar ao projeto </a:t>
            </a:r>
            <a:r>
              <a:rPr lang="pt-BR" sz="2800" b="1" dirty="0" err="1">
                <a:solidFill>
                  <a:srgbClr val="494949"/>
                </a:solidFill>
              </a:rPr>
              <a:t>Trivy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800" b="1" dirty="0">
                <a:solidFill>
                  <a:srgbClr val="494949"/>
                </a:solidFill>
              </a:rPr>
              <a:t>SARIF (</a:t>
            </a:r>
            <a:r>
              <a:rPr lang="pt-BR" sz="2800" b="1" dirty="0" err="1">
                <a:solidFill>
                  <a:srgbClr val="494949"/>
                </a:solidFill>
              </a:rPr>
              <a:t>Static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Analysis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Results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Interchange</a:t>
            </a:r>
            <a:r>
              <a:rPr lang="pt-BR" sz="2800" b="1" dirty="0">
                <a:solidFill>
                  <a:srgbClr val="494949"/>
                </a:solidFill>
              </a:rPr>
              <a:t> Format)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Markdown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kind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476438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criação de clusters </a:t>
            </a:r>
            <a:r>
              <a:rPr lang="pt-BR" sz="3200" b="1" dirty="0" err="1">
                <a:solidFill>
                  <a:srgbClr val="494949"/>
                </a:solidFill>
              </a:rPr>
              <a:t>Kubernetes</a:t>
            </a:r>
            <a:r>
              <a:rPr lang="pt-BR" sz="3200" b="1" dirty="0">
                <a:solidFill>
                  <a:srgbClr val="494949"/>
                </a:solidFill>
              </a:rPr>
              <a:t> locais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Cluster executando como um </a:t>
            </a:r>
            <a:r>
              <a:rPr lang="pt-BR" sz="32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Conta com </a:t>
            </a:r>
            <a:r>
              <a:rPr lang="pt-BR" sz="3200" b="1" dirty="0">
                <a:solidFill>
                  <a:srgbClr val="494949"/>
                </a:solidFill>
              </a:rPr>
              <a:t>ferramenta de linha de comando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https://kind.sigs.k8s.io/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EEB347B-94F6-2500-ACAC-CE0DA2118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80437" y="2054671"/>
            <a:ext cx="3404326" cy="20978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4C7FD9-A12D-72B2-D5B9-B0ADDDCAF6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8885237" y="4290124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8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k9s: monitoramento tempo real na linha de comando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565077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Multiplataforma (</a:t>
            </a:r>
            <a:r>
              <a:rPr lang="pt-BR" sz="3200" b="1" dirty="0">
                <a:solidFill>
                  <a:srgbClr val="494949"/>
                </a:solidFill>
              </a:rPr>
              <a:t>Windows, Linux, </a:t>
            </a:r>
            <a:r>
              <a:rPr lang="pt-BR" sz="3200" b="1" dirty="0" err="1">
                <a:solidFill>
                  <a:srgbClr val="494949"/>
                </a:solidFill>
              </a:rPr>
              <a:t>macOS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Visualização em </a:t>
            </a:r>
            <a:r>
              <a:rPr lang="pt-BR" sz="3200" b="1" dirty="0">
                <a:solidFill>
                  <a:srgbClr val="494949"/>
                </a:solidFill>
              </a:rPr>
              <a:t>tempo real</a:t>
            </a:r>
            <a:r>
              <a:rPr lang="pt-BR" sz="3200" dirty="0">
                <a:solidFill>
                  <a:srgbClr val="494949"/>
                </a:solidFill>
              </a:rPr>
              <a:t> de elementos de um cluster (</a:t>
            </a:r>
            <a:r>
              <a:rPr lang="pt-BR" sz="3200" b="1" dirty="0" err="1">
                <a:solidFill>
                  <a:srgbClr val="494949"/>
                </a:solidFill>
              </a:rPr>
              <a:t>Deployments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Pods</a:t>
            </a:r>
            <a:r>
              <a:rPr lang="pt-BR" sz="3200" b="1" dirty="0">
                <a:solidFill>
                  <a:srgbClr val="494949"/>
                </a:solidFill>
              </a:rPr>
              <a:t>, Nodes, logs gerados...)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https://k9scli.io/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6346F89B-FF07-92FE-8EB4-8144A3BC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437" y="2392361"/>
            <a:ext cx="4419604" cy="22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7CB2-7D80-4654-7013-A2B8603A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D5E01-11B8-640D-6CB7-1ED1E23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Kubernetes Templates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23F40-6D59-0B37-6C52-C94F1264E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39785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Extensão do </a:t>
            </a:r>
            <a:r>
              <a:rPr lang="pt-BR" sz="3600" b="1" dirty="0">
                <a:solidFill>
                  <a:srgbClr val="494949"/>
                </a:solidFill>
              </a:rPr>
              <a:t>Visual Studio </a:t>
            </a:r>
            <a:r>
              <a:rPr lang="pt-BR" sz="3600" b="1" dirty="0" err="1">
                <a:solidFill>
                  <a:srgbClr val="494949"/>
                </a:solidFill>
              </a:rPr>
              <a:t>Code</a:t>
            </a:r>
            <a:r>
              <a:rPr lang="pt-BR" sz="3600" b="1" dirty="0">
                <a:solidFill>
                  <a:srgbClr val="494949"/>
                </a:solidFill>
              </a:rPr>
              <a:t> </a:t>
            </a:r>
            <a:r>
              <a:rPr lang="pt-BR" sz="3600" dirty="0">
                <a:solidFill>
                  <a:srgbClr val="494949"/>
                </a:solidFill>
              </a:rPr>
              <a:t>para a criação de </a:t>
            </a:r>
            <a:r>
              <a:rPr lang="pt-BR" sz="3600" b="1" dirty="0">
                <a:solidFill>
                  <a:srgbClr val="494949"/>
                </a:solidFill>
              </a:rPr>
              <a:t>arquivos YAML </a:t>
            </a:r>
            <a:r>
              <a:rPr lang="pt-BR" sz="3600" dirty="0">
                <a:solidFill>
                  <a:srgbClr val="494949"/>
                </a:solidFill>
              </a:rPr>
              <a:t>com objetos do </a:t>
            </a:r>
            <a:r>
              <a:rPr lang="pt-BR" sz="3600" b="1" dirty="0" err="1">
                <a:solidFill>
                  <a:srgbClr val="494949"/>
                </a:solidFill>
              </a:rPr>
              <a:t>Kubernetes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Templates</a:t>
            </a:r>
            <a:r>
              <a:rPr lang="pt-BR" sz="3600" dirty="0">
                <a:solidFill>
                  <a:srgbClr val="494949"/>
                </a:solidFill>
              </a:rPr>
              <a:t> para a criação de </a:t>
            </a:r>
            <a:r>
              <a:rPr lang="pt-BR" sz="3600" b="1" dirty="0" err="1">
                <a:solidFill>
                  <a:srgbClr val="494949"/>
                </a:solidFill>
              </a:rPr>
              <a:t>Deployments</a:t>
            </a:r>
            <a:r>
              <a:rPr lang="pt-BR" sz="3600" b="1" dirty="0">
                <a:solidFill>
                  <a:srgbClr val="494949"/>
                </a:solidFill>
              </a:rPr>
              <a:t>, Services, </a:t>
            </a:r>
            <a:r>
              <a:rPr lang="pt-BR" sz="3600" b="1" dirty="0" err="1">
                <a:solidFill>
                  <a:srgbClr val="494949"/>
                </a:solidFill>
              </a:rPr>
              <a:t>CronJobs</a:t>
            </a:r>
            <a:r>
              <a:rPr lang="pt-BR" sz="36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749C2-32EA-D33E-C2F8-8EDE41A7A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58" r="31153" b="27022"/>
          <a:stretch/>
        </p:blipFill>
        <p:spPr>
          <a:xfrm>
            <a:off x="9418637" y="1592262"/>
            <a:ext cx="2367390" cy="2224278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F7BAC9A-E30E-3D5A-7F8E-6049ED347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637" y="3438950"/>
            <a:ext cx="17716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463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C819-9D73-1539-4AD7-488C04245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5B326-3F63-F811-E8A8-34AFE0A9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kubectx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kubens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AD79D4-383B-33EF-83DE-CCCE1476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6199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Ferramentas multiplataforma de linha de comando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Windows, Linux, </a:t>
            </a:r>
            <a:r>
              <a:rPr lang="pt-BR" sz="2800" b="1" dirty="0" err="1">
                <a:solidFill>
                  <a:srgbClr val="494949"/>
                </a:solidFill>
              </a:rPr>
              <a:t>macOS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494949"/>
                </a:solidFill>
              </a:rPr>
              <a:t>Permitem alternar rapidamente de um cluster para outro (</a:t>
            </a:r>
            <a:r>
              <a:rPr lang="pt-BR" sz="3000" b="1" dirty="0" err="1">
                <a:solidFill>
                  <a:srgbClr val="494949"/>
                </a:solidFill>
              </a:rPr>
              <a:t>kubectx</a:t>
            </a:r>
            <a:r>
              <a:rPr lang="pt-BR" sz="3000" dirty="0">
                <a:solidFill>
                  <a:srgbClr val="494949"/>
                </a:solidFill>
              </a:rPr>
              <a:t>) e de um </a:t>
            </a:r>
            <a:r>
              <a:rPr lang="pt-BR" sz="3000" dirty="0" err="1">
                <a:solidFill>
                  <a:srgbClr val="494949"/>
                </a:solidFill>
              </a:rPr>
              <a:t>namespace</a:t>
            </a:r>
            <a:r>
              <a:rPr lang="pt-BR" sz="3000" dirty="0">
                <a:solidFill>
                  <a:srgbClr val="494949"/>
                </a:solidFill>
              </a:rPr>
              <a:t> para outro (</a:t>
            </a:r>
            <a:r>
              <a:rPr lang="pt-BR" sz="3000" b="1" dirty="0" err="1">
                <a:solidFill>
                  <a:srgbClr val="494949"/>
                </a:solidFill>
              </a:rPr>
              <a:t>kubens</a:t>
            </a:r>
            <a:r>
              <a:rPr lang="pt-BR" sz="30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000" b="1" dirty="0">
                <a:solidFill>
                  <a:srgbClr val="494949"/>
                </a:solidFill>
              </a:rPr>
              <a:t>Site</a:t>
            </a:r>
            <a:r>
              <a:rPr lang="pt-BR" sz="3000" dirty="0">
                <a:solidFill>
                  <a:srgbClr val="494949"/>
                </a:solidFill>
              </a:rPr>
              <a:t>: </a:t>
            </a:r>
            <a:r>
              <a:rPr lang="pt-BR" sz="3000" dirty="0">
                <a:solidFill>
                  <a:srgbClr val="494949"/>
                </a:solidFill>
                <a:hlinkClick r:id="rId3"/>
              </a:rPr>
              <a:t>https://github.com/ahmetb/kubectx</a:t>
            </a:r>
            <a:endParaRPr lang="pt-BR" sz="30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DBD3C1-93AB-7950-2FD5-3AC2FB38E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53218" y="1490759"/>
            <a:ext cx="2367390" cy="222427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E782558-D1F5-6A24-B5F6-72886A31B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13080" y="3683697"/>
            <a:ext cx="1880276" cy="1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489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KEDA: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do mecanismo conhecido como </a:t>
            </a:r>
            <a:r>
              <a:rPr lang="pt-BR" sz="2800" b="1" dirty="0">
                <a:solidFill>
                  <a:srgbClr val="494949"/>
                </a:solidFill>
              </a:rPr>
              <a:t>HPA (Horizontal </a:t>
            </a:r>
            <a:r>
              <a:rPr lang="pt-BR" sz="2800" b="1" dirty="0" err="1">
                <a:solidFill>
                  <a:srgbClr val="494949"/>
                </a:solidFill>
              </a:rPr>
              <a:t>Pod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Autoscaler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Scalers</a:t>
            </a:r>
            <a:r>
              <a:rPr lang="pt-BR" sz="2800" dirty="0">
                <a:solidFill>
                  <a:srgbClr val="494949"/>
                </a:solidFill>
              </a:rPr>
              <a:t> permitem escalar aplicações que dependam de inúmeras tecnologias, através da utilização de alguma </a:t>
            </a:r>
            <a:r>
              <a:rPr lang="pt-BR" sz="2800" b="1" dirty="0">
                <a:solidFill>
                  <a:srgbClr val="494949"/>
                </a:solidFill>
              </a:rPr>
              <a:t>métrica</a:t>
            </a:r>
            <a:r>
              <a:rPr lang="pt-BR" sz="2800" dirty="0">
                <a:solidFill>
                  <a:srgbClr val="494949"/>
                </a:solidFill>
              </a:rPr>
              <a:t> suportada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Triggers</a:t>
            </a:r>
            <a:r>
              <a:rPr lang="pt-BR" sz="2800" dirty="0">
                <a:solidFill>
                  <a:srgbClr val="494949"/>
                </a:solidFill>
              </a:rPr>
              <a:t> para disparar o </a:t>
            </a:r>
            <a:r>
              <a:rPr lang="pt-BR" sz="2800" b="1" dirty="0" err="1">
                <a:solidFill>
                  <a:srgbClr val="494949"/>
                </a:solidFill>
              </a:rPr>
              <a:t>autoscaling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 err="1">
                <a:solidFill>
                  <a:srgbClr val="494949"/>
                </a:solidFill>
              </a:rPr>
              <a:t>deployments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https://keda.sh/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377B85E6-5D8F-4F72-98B8-3B4234FC0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07" y="2041382"/>
            <a:ext cx="2911759" cy="291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108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1F8B-403C-3F89-624E-10C6030A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7FA4F-DDB7-CDF5-E27F-2A9C065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projeto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grafana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-dashboards-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B8CC2-A0B5-96EF-17B4-405AFF793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9130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Dashboards gratuitos para </a:t>
            </a:r>
            <a:r>
              <a:rPr lang="pt-BR" sz="2800" b="1" dirty="0" err="1">
                <a:solidFill>
                  <a:srgbClr val="494949"/>
                </a:solidFill>
              </a:rPr>
              <a:t>observabilidade</a:t>
            </a:r>
            <a:r>
              <a:rPr lang="pt-BR" sz="2800" b="1" dirty="0">
                <a:solidFill>
                  <a:srgbClr val="494949"/>
                </a:solidFill>
              </a:rPr>
              <a:t>/monitoramento </a:t>
            </a:r>
            <a:r>
              <a:rPr lang="pt-BR" sz="2800" dirty="0">
                <a:solidFill>
                  <a:srgbClr val="494949"/>
                </a:solidFill>
              </a:rPr>
              <a:t>de </a:t>
            </a:r>
            <a:r>
              <a:rPr lang="pt-BR" sz="2800" b="1" dirty="0">
                <a:solidFill>
                  <a:srgbClr val="494949"/>
                </a:solidFill>
              </a:rPr>
              <a:t>clusters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 com 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métricas do </a:t>
            </a:r>
            <a:r>
              <a:rPr lang="pt-BR" sz="2800" b="1" dirty="0" err="1">
                <a:solidFill>
                  <a:srgbClr val="494949"/>
                </a:solidFill>
              </a:rPr>
              <a:t>Prometheus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Compatível com qualquer tipo </a:t>
            </a:r>
            <a:r>
              <a:rPr lang="pt-BR" sz="2800" b="1" dirty="0">
                <a:solidFill>
                  <a:srgbClr val="494949"/>
                </a:solidFill>
              </a:rPr>
              <a:t>cluster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200" dirty="0">
                <a:solidFill>
                  <a:srgbClr val="494949"/>
                </a:solidFill>
                <a:hlinkClick r:id="rId3"/>
              </a:rPr>
              <a:t>https://github.com/dotdc/grafana-dashboards-kubernetes</a:t>
            </a:r>
            <a:r>
              <a:rPr lang="pt-BR" sz="2200" dirty="0">
                <a:solidFill>
                  <a:srgbClr val="494949"/>
                </a:solidFill>
              </a:rPr>
              <a:t> </a:t>
            </a:r>
            <a:endParaRPr lang="pt-BR" sz="2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44599C-6F05-3474-66D6-209B1BC2A2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58" r="31153" b="27022"/>
          <a:stretch/>
        </p:blipFill>
        <p:spPr>
          <a:xfrm>
            <a:off x="9396847" y="1716251"/>
            <a:ext cx="2367390" cy="222427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DABADCB-E91C-9262-C214-FD78F9CC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7837" y="3878262"/>
            <a:ext cx="1395435" cy="1376363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6A6C8DC-A5CF-B6CE-40D4-04F690AD1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1609" y="3972440"/>
            <a:ext cx="1671638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80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EBA7-441B-5F64-6D14-2749C574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96831-FCE3-D267-43D7-6E8B6FB4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FC8E6-B644-84E8-CEFD-08DD1904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09D7423-8C74-A458-092C-10B2D826F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99F54F-D323-CCC6-2AD0-F609727F0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C6318403-EB5E-397D-35F2-087770FD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251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324965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2935975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3934147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802062"/>
            <a:ext cx="1905000" cy="19050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06F26B8-365D-D997-ED41-5D7D50D10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342" y="5707062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 autorizado Microsoft (MCT), AWS e NVIDIA na Ka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Desenvolvedor de software na CDB Data Solution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Professor universitário na UNIVILLE – Joinville/SC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Walter Coan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https://www.waltercoan.com.br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Foto em preto e branco de homem com óculos de grau&#10;&#10;Descrição gerada automaticamente">
            <a:extLst>
              <a:ext uri="{FF2B5EF4-FFF2-40B4-BE49-F238E27FC236}">
                <a16:creationId xmlns:a16="http://schemas.microsoft.com/office/drawing/2014/main" id="{2953D49F-2520-9C1F-DE3E-6F3952798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010" y="685239"/>
            <a:ext cx="2182638" cy="21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725862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https://github.com/renatogroffe/Docker-Kubernetes_DevOpsExperience-2024-11/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8C504E-4007-22AA-1FF2-D4717856C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9FCB7-04B9-5761-1804-E77361B004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1AE44545-8BE5-004F-7FCC-E45CF0C27A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917" y="1150955"/>
            <a:ext cx="2461117" cy="246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Ferramentas, projetos open </a:t>
            </a:r>
            <a:r>
              <a:rPr lang="pt-BR" sz="3600" dirty="0" err="1">
                <a:solidFill>
                  <a:srgbClr val="494949"/>
                </a:solidFill>
              </a:rPr>
              <a:t>source</a:t>
            </a:r>
            <a:r>
              <a:rPr lang="pt-BR" sz="3600" dirty="0">
                <a:solidFill>
                  <a:srgbClr val="494949"/>
                </a:solidFill>
              </a:rPr>
              <a:t>, recomendações...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é o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Radius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3344862"/>
            <a:ext cx="11277598" cy="1514261"/>
          </a:xfrm>
        </p:spPr>
        <p:txBody>
          <a:bodyPr/>
          <a:lstStyle/>
          <a:p>
            <a:pPr algn="ctr"/>
            <a:r>
              <a:rPr lang="pt-BR" sz="3200" dirty="0" err="1">
                <a:solidFill>
                  <a:srgbClr val="494949"/>
                </a:solidFill>
              </a:rPr>
              <a:t>Radius</a:t>
            </a:r>
            <a:r>
              <a:rPr lang="pt-BR" sz="3200" dirty="0">
                <a:solidFill>
                  <a:srgbClr val="494949"/>
                </a:solidFill>
              </a:rPr>
              <a:t> é uma plataforma de aplicativo nativo de nuvem. Ela permite que desenvolvedores e operadores de TI colaborem na entrega e no gerenciamento de aplicativos nativos de nuvem.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16976D-46F1-EFA2-EF00-20E72DC3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99" y="1371243"/>
            <a:ext cx="5444875" cy="16688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CBEEF-D959-5599-D08C-CD5AE496F72D}"/>
              </a:ext>
            </a:extLst>
          </p:cNvPr>
          <p:cNvSpPr txBox="1"/>
          <p:nvPr/>
        </p:nvSpPr>
        <p:spPr>
          <a:xfrm>
            <a:off x="2672187" y="5249862"/>
            <a:ext cx="6787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https://www.cncf.io/projects/radius/</a:t>
            </a:r>
          </a:p>
        </p:txBody>
      </p:sp>
    </p:spTree>
    <p:extLst>
      <p:ext uri="{BB962C8B-B14F-4D97-AF65-F5344CB8AC3E}">
        <p14:creationId xmlns:p14="http://schemas.microsoft.com/office/powerpoint/2010/main" val="11175193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A48AD-95CD-D1DF-6692-4D8370D1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2F768-587A-C4BA-382A-45760CF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 que são as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Recipes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4218B-C3DC-4143-5603-751ED479D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887" y="4716462"/>
            <a:ext cx="11277598" cy="1569660"/>
          </a:xfrm>
        </p:spPr>
        <p:txBody>
          <a:bodyPr/>
          <a:lstStyle/>
          <a:p>
            <a:pPr algn="ctr"/>
            <a:r>
              <a:rPr lang="pt-BR" sz="2000" dirty="0">
                <a:solidFill>
                  <a:srgbClr val="494949"/>
                </a:solidFill>
              </a:rPr>
              <a:t>As receitas permitem uma separação de preocupações entre operadores de TI e desenvolvedores ao automatizar a implantação de infraestrutura. Os desenvolvedores selecionam o recurso que desejam em seu aplicativo (Mongo Database, Redis Cache, Dapr State Store, etc.), e os operadores de TI codificam em seu ambiente como esses recursos devem ser implantados e configurados (contêineres leves, recursos do Azure, recursos da AWS, etc.)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BFD30-A5F5-6424-B6ED-0D093DFB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7" y="1441590"/>
            <a:ext cx="7244498" cy="304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591A92B-CFC1-2209-A0E9-FC8DB013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384" y="295274"/>
            <a:ext cx="2461452" cy="75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13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1468</TotalTime>
  <Words>1106</Words>
  <Application>Microsoft Office PowerPoint</Application>
  <PresentationFormat>Personalizar</PresentationFormat>
  <Paragraphs>154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Docker e Kubernetes Dicas e truques para descomplicar sua vida ao trabalhar com containers</vt:lpstr>
      <vt:lpstr>Renato Groffe</vt:lpstr>
      <vt:lpstr>Walter Coan</vt:lpstr>
      <vt:lpstr>Participe de nossas iniciativas gratuitas</vt:lpstr>
      <vt:lpstr>Participe também no WhatsApp (Grupo de Divulgação)</vt:lpstr>
      <vt:lpstr>Conteúdos desta apresentação</vt:lpstr>
      <vt:lpstr>Agenda</vt:lpstr>
      <vt:lpstr>O que é o Radius?</vt:lpstr>
      <vt:lpstr>O que são as Recipes?</vt:lpstr>
      <vt:lpstr>Docker Scout</vt:lpstr>
      <vt:lpstr>O projeto kind</vt:lpstr>
      <vt:lpstr>k9s: monitoramento tempo real na linha de comando</vt:lpstr>
      <vt:lpstr>Kubernetes Templates</vt:lpstr>
      <vt:lpstr>kubectx e kubens</vt:lpstr>
      <vt:lpstr>O projeto KEDA: uma visão geral</vt:lpstr>
      <vt:lpstr>O projeto grafana-dashboards-kubernetes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501</cp:revision>
  <dcterms:created xsi:type="dcterms:W3CDTF">2016-08-05T22:03:34Z</dcterms:created>
  <dcterms:modified xsi:type="dcterms:W3CDTF">2024-11-28T19:26:33Z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