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6"/>
  </p:notesMasterIdLst>
  <p:handoutMasterIdLst>
    <p:handoutMasterId r:id="rId27"/>
  </p:handoutMasterIdLst>
  <p:sldIdLst>
    <p:sldId id="1393" r:id="rId8"/>
    <p:sldId id="1690" r:id="rId9"/>
    <p:sldId id="1702" r:id="rId10"/>
    <p:sldId id="1768" r:id="rId11"/>
    <p:sldId id="1518" r:id="rId12"/>
    <p:sldId id="1708" r:id="rId13"/>
    <p:sldId id="1753" r:id="rId14"/>
    <p:sldId id="1758" r:id="rId15"/>
    <p:sldId id="1754" r:id="rId16"/>
    <p:sldId id="1770" r:id="rId17"/>
    <p:sldId id="1771" r:id="rId18"/>
    <p:sldId id="1751" r:id="rId19"/>
    <p:sldId id="1762" r:id="rId20"/>
    <p:sldId id="1761" r:id="rId21"/>
    <p:sldId id="1763" r:id="rId22"/>
    <p:sldId id="1769" r:id="rId23"/>
    <p:sldId id="1615" r:id="rId24"/>
    <p:sldId id="1750" r:id="rId2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2"/>
            <p14:sldId id="1768"/>
            <p14:sldId id="1518"/>
            <p14:sldId id="1708"/>
            <p14:sldId id="1753"/>
            <p14:sldId id="1758"/>
            <p14:sldId id="1754"/>
            <p14:sldId id="1770"/>
            <p14:sldId id="1771"/>
            <p14:sldId id="1751"/>
            <p14:sldId id="1762"/>
            <p14:sldId id="1761"/>
            <p14:sldId id="1763"/>
          </p14:sldIdLst>
        </p14:section>
        <p14:section name="Finalizando" id="{CF622469-3E87-46BA-8ED6-912C47B00EF3}">
          <p14:sldIdLst>
            <p14:sldId id="1769"/>
            <p14:sldId id="1615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8" autoAdjust="0"/>
    <p:restoredTop sz="79472" autoAdjust="0"/>
  </p:normalViewPr>
  <p:slideViewPr>
    <p:cSldViewPr>
      <p:cViewPr>
        <p:scale>
          <a:sx n="66" d="100"/>
          <a:sy n="66" d="100"/>
        </p:scale>
        <p:origin x="490" y="389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2/29/2024 1:39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2/29/2024 1:39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2/29/2024 1:39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69304-88CE-578C-89A3-AA99667CD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256693C-66B2-EBEA-A3F9-E2C34C9062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9D13B1C-DF4A-1427-F61F-A34BE0AEE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9400BE3D-664A-1E63-40B0-2BBFBA9F1C2A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A28273-D0F0-E2F2-B035-B22512D3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D9DEEC-ADF6-BAE7-BF6F-FDBDA32D4E5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2/29/2024 3:19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EC74CA-8D4D-AD20-50DD-CF62D04B903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4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C2FED-7571-7BB2-3263-E2D526E3E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7403EE0-5B62-7FF4-3E3D-B0E21EAD60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65A3E58-46E1-166E-547A-46AA72C97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513CFAE-204B-04AA-0A60-4B5296C00C79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A137C9-6FD0-4D6E-AF2D-C12D17AE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D4B8377-CB1B-E509-6893-AFA43363B6C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2/29/2024 3:19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351F7A-E902-4158-2F88-3720AD2791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67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2/29/2024 2:16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52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87542-C24E-D032-FCB3-61CF7D522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00B2CCF-BB8A-D422-9BCA-B1EA2CED7E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DCA38C1-6E93-B13A-5EC8-17B8E0CE6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2422F0D8-4D02-F9AB-E4B9-5403E1503C8C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504ADD-C527-263B-2A2E-C5748F1C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504EAD6-E3FC-8D7A-0237-C8A3733E619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2/29/2024 2:32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44C2C9-A603-21C4-E5DF-A04544F698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56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21C90-3769-05E5-D0F2-BF95A1948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E91CD5A-AC93-238F-72B8-5383E90C3D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E716DDB-FE0E-E71A-2637-ED148A93B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CC5C9849-0202-9EA2-1D78-20AACCA5D80C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F4E85C-08C4-AF2B-4C7D-1AE32A01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EB83AF5-E3F2-DE03-9623-E9E75173B40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2/29/2024 2:20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606C85-2063-1A05-3999-4124D099AE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35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E79F8-9304-B489-CB7C-2925F1488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CB58F5B-0725-6994-240E-812F03D02E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2A7AF5B-69DB-5E35-90C7-380C5BFEC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5CB42521-C471-7445-FB00-7AE786696ED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09BCAC-09E1-7630-EDD2-0FFD28F2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AE1D3AD-AD47-787F-E5E1-E95C8BEBEC6B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2/29/2024 2:40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802272-3D49-CFE9-51FE-5BF964C02C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19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5639-B6BE-D0C5-7B6D-CF87244FA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1D5ADA-6AE4-B3F6-C83F-404B3329F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26BCE4-1D94-F697-751C-17A7BF76F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9BB3D03-EEE3-5287-60CA-4202846D072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F48C61-164F-83F2-56AC-2E544A8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BE2228F-6B49-4599-7275-B696C8D51F2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2/29/2024 3:15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979304-98C1-DED5-A0BC-536B799B33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84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2/29/2024 1:39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2/29/2024 1:39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2/29/2024 3:09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16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2/29/2024 2:05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2/29/2024 1:39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2/29/2024 1:39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08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345E9-2116-33FF-6098-9A4419F01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2B78100-2883-4EAE-468B-0FD304D9EC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90C74BB-D63F-123F-E7F3-38AB5F7EF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6D0CD96B-212A-A623-5E84-7284E16293D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16D5CF-CB6A-C2E3-758A-94E33177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B2B1800-3F3A-B2A7-288E-08EC29BAB34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2/29/2024 1:39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A762FD-9C38-3896-BA88-A079927970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95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2/29/2024 1:39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3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pt/observability/application-performance-monito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jp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394849"/>
            <a:ext cx="11201400" cy="2297169"/>
          </a:xfrm>
        </p:spPr>
        <p:txBody>
          <a:bodyPr/>
          <a:lstStyle/>
          <a:p>
            <a:r>
              <a:rPr lang="pt-BR" sz="4800" b="1" dirty="0"/>
              <a:t>Monitoramento Eficiente de Aplicações</a:t>
            </a:r>
            <a:br>
              <a:rPr lang="pt-BR" sz="4800" b="1" dirty="0"/>
            </a:br>
            <a:r>
              <a:rPr lang="pt-BR" sz="4800" b="1" dirty="0"/>
              <a:t>com </a:t>
            </a:r>
            <a:r>
              <a:rPr lang="pt-BR" sz="4800" b="1" dirty="0" err="1"/>
              <a:t>Elastic</a:t>
            </a:r>
            <a:r>
              <a:rPr lang="pt-BR" sz="4800" b="1" dirty="0"/>
              <a:t> APM</a:t>
            </a:r>
            <a:endParaRPr lang="pt-BR" sz="36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EBBD7B-35A1-4BE2-9F49-F4BD57DCE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5946344"/>
            <a:ext cx="1675417" cy="802691"/>
          </a:xfrm>
          <a:prstGeom prst="rect">
            <a:avLst/>
          </a:prstGeom>
        </p:spPr>
      </p:pic>
      <p:pic>
        <p:nvPicPr>
          <p:cNvPr id="9" name="Imagem 8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97BFF5E5-5269-C40B-2B35-083E89980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237" y="5874212"/>
            <a:ext cx="2789238" cy="881399"/>
          </a:xfrm>
          <a:prstGeom prst="rect">
            <a:avLst/>
          </a:prstGeom>
        </p:spPr>
      </p:pic>
      <p:pic>
        <p:nvPicPr>
          <p:cNvPr id="12" name="Imagem 11" descr="Forma&#10;&#10;Descrição gerada automaticamente">
            <a:extLst>
              <a:ext uri="{FF2B5EF4-FFF2-40B4-BE49-F238E27FC236}">
                <a16:creationId xmlns:a16="http://schemas.microsoft.com/office/drawing/2014/main" id="{9A2267C6-6BF1-0BC2-8351-2B5F7455D8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5437" y="3268662"/>
            <a:ext cx="1295400" cy="12954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D5A29F32-721D-B11C-5FCB-8465E92FCE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94655" y="23923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7C61C-2D13-A5CD-FEE6-E17FF0CF5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BF42626-D955-7FE5-0A3A-8EB8EDDEA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49" y="-1"/>
            <a:ext cx="12434711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379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C35A8-7673-5233-5CBD-AAAF25A2D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9329859-7805-DCA5-F755-26562A9CC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" y="0"/>
            <a:ext cx="12434711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157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Elastic APM: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9217834" cy="44689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APM: </a:t>
            </a:r>
            <a:r>
              <a:rPr lang="pt-BR" sz="2800" b="1" dirty="0" err="1">
                <a:solidFill>
                  <a:srgbClr val="494949"/>
                </a:solidFill>
              </a:rPr>
              <a:t>Application</a:t>
            </a:r>
            <a:r>
              <a:rPr lang="pt-BR" sz="2800" b="1" dirty="0">
                <a:solidFill>
                  <a:srgbClr val="494949"/>
                </a:solidFill>
              </a:rPr>
              <a:t> Performance </a:t>
            </a:r>
            <a:r>
              <a:rPr lang="pt-BR" sz="2800" b="1" dirty="0" err="1">
                <a:solidFill>
                  <a:srgbClr val="494949"/>
                </a:solidFill>
              </a:rPr>
              <a:t>Monitoring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Parte integrante da </a:t>
            </a:r>
            <a:r>
              <a:rPr lang="pt-BR" sz="2800" b="1" dirty="0" err="1">
                <a:solidFill>
                  <a:srgbClr val="494949"/>
                </a:solidFill>
              </a:rPr>
              <a:t>Elastic</a:t>
            </a:r>
            <a:r>
              <a:rPr lang="pt-BR" sz="2800" b="1" dirty="0">
                <a:solidFill>
                  <a:srgbClr val="494949"/>
                </a:solidFill>
              </a:rPr>
              <a:t> Stack</a:t>
            </a:r>
            <a:r>
              <a:rPr lang="pt-BR" sz="2800" dirty="0">
                <a:solidFill>
                  <a:srgbClr val="494949"/>
                </a:solidFill>
              </a:rPr>
              <a:t>, que inclui </a:t>
            </a:r>
            <a:r>
              <a:rPr lang="pt-BR" sz="2800" b="1" dirty="0" err="1">
                <a:solidFill>
                  <a:srgbClr val="494949"/>
                </a:solidFill>
              </a:rPr>
              <a:t>Elasticsearch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 err="1">
                <a:solidFill>
                  <a:srgbClr val="494949"/>
                </a:solidFill>
              </a:rPr>
              <a:t>Kibana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Rastreamento, análise e solução de problemas</a:t>
            </a:r>
            <a:r>
              <a:rPr lang="pt-BR" sz="2800" dirty="0">
                <a:solidFill>
                  <a:srgbClr val="494949"/>
                </a:solidFill>
              </a:rPr>
              <a:t> relacionados ao desempenho de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</a:t>
            </a:r>
            <a:br>
              <a:rPr lang="pt-BR" sz="2800" dirty="0">
                <a:solidFill>
                  <a:srgbClr val="494949"/>
                </a:solidFill>
              </a:rPr>
            </a:br>
            <a:r>
              <a:rPr lang="pt-BR" sz="2000" dirty="0">
                <a:solidFill>
                  <a:srgbClr val="494949"/>
                </a:solidFill>
                <a:hlinkClick r:id="rId3"/>
              </a:rPr>
              <a:t>https://www.elastic.co/pt/observability/application-performance-monitoring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EA62DC7F-9EF9-504E-0EB4-324EC0F4D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437" y="3952465"/>
            <a:ext cx="1435919" cy="1435919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1E2F1ECA-6891-9343-D15F-AA9F4D3968F9}"/>
              </a:ext>
            </a:extLst>
          </p:cNvPr>
          <p:cNvGrpSpPr/>
          <p:nvPr/>
        </p:nvGrpSpPr>
        <p:grpSpPr>
          <a:xfrm>
            <a:off x="9647237" y="2201862"/>
            <a:ext cx="1752600" cy="1750603"/>
            <a:chOff x="1899467" y="3802062"/>
            <a:chExt cx="1981200" cy="19812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C74ABF7-2805-7659-8E11-08815C60F7EA}"/>
                </a:ext>
              </a:extLst>
            </p:cNvPr>
            <p:cNvSpPr/>
            <p:nvPr/>
          </p:nvSpPr>
          <p:spPr bwMode="auto">
            <a:xfrm>
              <a:off x="1899467" y="3802062"/>
              <a:ext cx="1981200" cy="1981200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CDF12E0C-0A47-9B75-0150-F3815AD8C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55837" y="4259262"/>
              <a:ext cx="1143000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16847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22B9B-11DD-F5D4-9755-25BB83A9D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A350A-7E0E-1A54-5829-7075FC8E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Elastic APM: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4A6E46E-470B-9237-5732-8ADC45512379}"/>
              </a:ext>
            </a:extLst>
          </p:cNvPr>
          <p:cNvGrpSpPr/>
          <p:nvPr/>
        </p:nvGrpSpPr>
        <p:grpSpPr>
          <a:xfrm>
            <a:off x="960437" y="1439862"/>
            <a:ext cx="10239375" cy="4933950"/>
            <a:chOff x="960437" y="1439862"/>
            <a:chExt cx="10239375" cy="4933950"/>
          </a:xfrm>
        </p:grpSpPr>
        <p:pic>
          <p:nvPicPr>
            <p:cNvPr id="11" name="Imagem 10" descr="Diagrama&#10;&#10;Descrição gerada automaticamente">
              <a:extLst>
                <a:ext uri="{FF2B5EF4-FFF2-40B4-BE49-F238E27FC236}">
                  <a16:creationId xmlns:a16="http://schemas.microsoft.com/office/drawing/2014/main" id="{8D776399-78B3-ECE5-F21D-1DD5D788A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75"/>
            <a:stretch/>
          </p:blipFill>
          <p:spPr>
            <a:xfrm>
              <a:off x="960437" y="1439862"/>
              <a:ext cx="10239375" cy="4933950"/>
            </a:xfrm>
            <a:prstGeom prst="rect">
              <a:avLst/>
            </a:prstGeom>
          </p:spPr>
        </p:pic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11C82ABD-7959-763B-2016-F2576A82A0F8}"/>
                </a:ext>
              </a:extLst>
            </p:cNvPr>
            <p:cNvGrpSpPr/>
            <p:nvPr/>
          </p:nvGrpSpPr>
          <p:grpSpPr>
            <a:xfrm>
              <a:off x="2245898" y="3927957"/>
              <a:ext cx="457200" cy="455203"/>
              <a:chOff x="1899467" y="3802062"/>
              <a:chExt cx="1981200" cy="1981200"/>
            </a:xfrm>
          </p:grpSpPr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EE4E4CC9-AAD3-E47F-EF3D-2E5F2B640090}"/>
                  </a:ext>
                </a:extLst>
              </p:cNvPr>
              <p:cNvSpPr/>
              <p:nvPr/>
            </p:nvSpPr>
            <p:spPr bwMode="auto">
              <a:xfrm>
                <a:off x="1899467" y="3802062"/>
                <a:ext cx="1981200" cy="1981200"/>
              </a:xfrm>
              <a:prstGeom prst="ellipse">
                <a:avLst/>
              </a:prstGeom>
              <a:solidFill>
                <a:schemeClr val="accent4">
                  <a:lumMod val="1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pt-BR" sz="20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14" name="Gráfico 13">
                <a:extLst>
                  <a:ext uri="{FF2B5EF4-FFF2-40B4-BE49-F238E27FC236}">
                    <a16:creationId xmlns:a16="http://schemas.microsoft.com/office/drawing/2014/main" id="{4F897EA9-7ABF-E8AB-2387-95112A0628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55837" y="4259262"/>
                <a:ext cx="1143000" cy="1143000"/>
              </a:xfrm>
              <a:prstGeom prst="rect">
                <a:avLst/>
              </a:prstGeom>
            </p:spPr>
          </p:pic>
        </p:grpSp>
        <p:pic>
          <p:nvPicPr>
            <p:cNvPr id="15" name="Imagem 14" descr="Forma&#10;&#10;Descrição gerada automaticamente">
              <a:extLst>
                <a:ext uri="{FF2B5EF4-FFF2-40B4-BE49-F238E27FC236}">
                  <a16:creationId xmlns:a16="http://schemas.microsoft.com/office/drawing/2014/main" id="{A29BDE08-20F6-FE6C-A10E-C3793CAF6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0020" y="5243862"/>
              <a:ext cx="443322" cy="443322"/>
            </a:xfrm>
            <a:prstGeom prst="rect">
              <a:avLst/>
            </a:prstGeom>
          </p:spPr>
        </p:pic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3048CA69-16CF-8BBC-D3FF-6B1BCECA8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42951" y="3878262"/>
              <a:ext cx="575286" cy="575286"/>
            </a:xfrm>
            <a:prstGeom prst="rect">
              <a:avLst/>
            </a:prstGeom>
          </p:spPr>
        </p:pic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5C085798-8882-C93A-5148-34107AFC9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04470" y="3880506"/>
              <a:ext cx="575286" cy="575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709303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F4252-515B-2716-912B-85C05B362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22883-D0B0-D6F0-0AE6-20EC162F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Elastic APM: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1752F3-EF4E-0EF9-CDFB-1DE16A5AE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2" y="1820862"/>
            <a:ext cx="9259249" cy="411805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APM: </a:t>
            </a:r>
            <a:r>
              <a:rPr lang="pt-BR" sz="3600" b="1" dirty="0" err="1">
                <a:solidFill>
                  <a:srgbClr val="494949"/>
                </a:solidFill>
              </a:rPr>
              <a:t>Application</a:t>
            </a:r>
            <a:r>
              <a:rPr lang="pt-BR" sz="3600" b="1" dirty="0">
                <a:solidFill>
                  <a:srgbClr val="494949"/>
                </a:solidFill>
              </a:rPr>
              <a:t> Performance </a:t>
            </a:r>
            <a:r>
              <a:rPr lang="pt-BR" sz="3600" b="1" dirty="0" err="1">
                <a:solidFill>
                  <a:srgbClr val="494949"/>
                </a:solidFill>
              </a:rPr>
              <a:t>Monitoring</a:t>
            </a: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Integração com </a:t>
            </a:r>
            <a:r>
              <a:rPr lang="pt-BR" sz="3600" dirty="0" err="1">
                <a:solidFill>
                  <a:srgbClr val="494949"/>
                </a:solidFill>
              </a:rPr>
              <a:t>stacks</a:t>
            </a:r>
            <a:r>
              <a:rPr lang="pt-BR" sz="3600" dirty="0">
                <a:solidFill>
                  <a:srgbClr val="494949"/>
                </a:solidFill>
              </a:rPr>
              <a:t> como </a:t>
            </a:r>
            <a:r>
              <a:rPr lang="pt-BR" sz="3600" b="1" dirty="0">
                <a:solidFill>
                  <a:srgbClr val="494949"/>
                </a:solidFill>
              </a:rPr>
              <a:t>.NET, Java, Node, Python...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Suporte do </a:t>
            </a:r>
            <a:r>
              <a:rPr lang="pt-BR" sz="3600" b="1" dirty="0" err="1">
                <a:solidFill>
                  <a:srgbClr val="494949"/>
                </a:solidFill>
              </a:rPr>
              <a:t>OpenTelemetry</a:t>
            </a:r>
            <a:endParaRPr lang="pt-BR" sz="36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F4AA8FAA-1837-CE57-3096-DE9606BCC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198" y="3952465"/>
            <a:ext cx="1435919" cy="1435919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9B36AF74-9F61-62D3-81BB-F120B8C04380}"/>
              </a:ext>
            </a:extLst>
          </p:cNvPr>
          <p:cNvGrpSpPr/>
          <p:nvPr/>
        </p:nvGrpSpPr>
        <p:grpSpPr>
          <a:xfrm>
            <a:off x="9647237" y="2201862"/>
            <a:ext cx="1752600" cy="1750603"/>
            <a:chOff x="1899467" y="3802062"/>
            <a:chExt cx="1981200" cy="19812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3979D6F-F489-DC65-70C4-09CFF85AC24E}"/>
                </a:ext>
              </a:extLst>
            </p:cNvPr>
            <p:cNvSpPr/>
            <p:nvPr/>
          </p:nvSpPr>
          <p:spPr bwMode="auto">
            <a:xfrm>
              <a:off x="1899467" y="3802062"/>
              <a:ext cx="1981200" cy="1981200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0A8FB0D6-0FBE-3380-9E23-F7742740D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5837" y="4259262"/>
              <a:ext cx="1143000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206867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4B403-3E4E-7DD9-83DB-E3F587B39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83923-19AB-1F20-70FE-F9EA6567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Elastic APM: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72F828-3AE4-2D28-BC71-4EA7C86588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9217834" cy="46166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Alternativa a outras soluções como </a:t>
            </a:r>
            <a:r>
              <a:rPr lang="pt-BR" sz="3600" b="1" dirty="0">
                <a:solidFill>
                  <a:srgbClr val="494949"/>
                </a:solidFill>
              </a:rPr>
              <a:t>Jaeger, </a:t>
            </a:r>
            <a:r>
              <a:rPr lang="pt-BR" sz="3600" b="1" dirty="0" err="1">
                <a:solidFill>
                  <a:srgbClr val="494949"/>
                </a:solidFill>
              </a:rPr>
              <a:t>Zipkin</a:t>
            </a:r>
            <a:r>
              <a:rPr lang="pt-BR" sz="3600" b="1" dirty="0">
                <a:solidFill>
                  <a:srgbClr val="494949"/>
                </a:solidFill>
              </a:rPr>
              <a:t>, </a:t>
            </a:r>
            <a:r>
              <a:rPr lang="pt-BR" sz="3600" b="1" dirty="0" err="1">
                <a:solidFill>
                  <a:srgbClr val="494949"/>
                </a:solidFill>
              </a:rPr>
              <a:t>Dynatrace</a:t>
            </a:r>
            <a:r>
              <a:rPr lang="pt-BR" sz="3600" b="1" dirty="0">
                <a:solidFill>
                  <a:srgbClr val="494949"/>
                </a:solidFill>
              </a:rPr>
              <a:t>, New </a:t>
            </a:r>
            <a:r>
              <a:rPr lang="pt-BR" sz="3600" b="1" dirty="0" err="1">
                <a:solidFill>
                  <a:srgbClr val="494949"/>
                </a:solidFill>
              </a:rPr>
              <a:t>Relic</a:t>
            </a:r>
            <a:r>
              <a:rPr lang="pt-BR" sz="36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Excelente para </a:t>
            </a:r>
            <a:r>
              <a:rPr lang="pt-BR" sz="3600" b="1" dirty="0">
                <a:solidFill>
                  <a:srgbClr val="494949"/>
                </a:solidFill>
              </a:rPr>
              <a:t>arquiteturas de </a:t>
            </a:r>
            <a:r>
              <a:rPr lang="pt-BR" sz="3600" b="1" dirty="0" err="1">
                <a:solidFill>
                  <a:srgbClr val="494949"/>
                </a:solidFill>
              </a:rPr>
              <a:t>microsserviços</a:t>
            </a:r>
            <a:r>
              <a:rPr lang="pt-BR" sz="3600" dirty="0">
                <a:solidFill>
                  <a:srgbClr val="494949"/>
                </a:solidFill>
              </a:rPr>
              <a:t> e </a:t>
            </a:r>
            <a:r>
              <a:rPr lang="pt-BR" sz="3600" b="1" dirty="0">
                <a:solidFill>
                  <a:srgbClr val="494949"/>
                </a:solidFill>
              </a:rPr>
              <a:t>sistemas distribuídos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Identificação de </a:t>
            </a:r>
            <a:r>
              <a:rPr lang="pt-BR" sz="3600" b="1" dirty="0">
                <a:solidFill>
                  <a:srgbClr val="494949"/>
                </a:solidFill>
              </a:rPr>
              <a:t>gargalos de performance</a:t>
            </a:r>
            <a:r>
              <a:rPr lang="pt-BR" sz="3600" dirty="0">
                <a:solidFill>
                  <a:srgbClr val="494949"/>
                </a:solidFill>
              </a:rPr>
              <a:t> e </a:t>
            </a:r>
            <a:r>
              <a:rPr lang="pt-BR" sz="3600" b="1" dirty="0">
                <a:solidFill>
                  <a:srgbClr val="494949"/>
                </a:solidFill>
              </a:rPr>
              <a:t>pontos de melhoria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53A4F130-D15C-E46A-89C8-A9A40664B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198" y="3952465"/>
            <a:ext cx="1435919" cy="1435919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2D02A633-0DE2-5BD4-8885-BB93AE525D61}"/>
              </a:ext>
            </a:extLst>
          </p:cNvPr>
          <p:cNvGrpSpPr/>
          <p:nvPr/>
        </p:nvGrpSpPr>
        <p:grpSpPr>
          <a:xfrm>
            <a:off x="9647237" y="2201862"/>
            <a:ext cx="1752600" cy="1750603"/>
            <a:chOff x="1899467" y="3802062"/>
            <a:chExt cx="1981200" cy="19812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FE17661-2673-A4E4-B5B0-8BDDB73C95FF}"/>
                </a:ext>
              </a:extLst>
            </p:cNvPr>
            <p:cNvSpPr/>
            <p:nvPr/>
          </p:nvSpPr>
          <p:spPr bwMode="auto">
            <a:xfrm>
              <a:off x="1899467" y="3802062"/>
              <a:ext cx="1981200" cy="1981200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4FCF355B-EBEE-E337-1436-453E086DD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5837" y="4259262"/>
              <a:ext cx="1143000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086767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0A402-A681-AAB8-87F7-3F744774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5B2F6-ED3E-210B-8BAD-4647C868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Download dos materiais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6CCD85-C464-1FC1-3FF8-2C4B1C335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754" y="1836896"/>
            <a:ext cx="11810999" cy="627864"/>
          </a:xfrm>
        </p:spPr>
        <p:txBody>
          <a:bodyPr/>
          <a:lstStyle/>
          <a:p>
            <a:r>
              <a:rPr lang="pt-BR" sz="3200" b="1" dirty="0">
                <a:solidFill>
                  <a:srgbClr val="494949"/>
                </a:solidFill>
              </a:rPr>
              <a:t>github.com/</a:t>
            </a:r>
            <a:r>
              <a:rPr lang="pt-BR" sz="3200" b="1" dirty="0" err="1">
                <a:solidFill>
                  <a:srgbClr val="494949"/>
                </a:solidFill>
              </a:rPr>
              <a:t>renatogroffe</a:t>
            </a:r>
            <a:r>
              <a:rPr lang="pt-BR" sz="3200" b="1" dirty="0">
                <a:solidFill>
                  <a:srgbClr val="494949"/>
                </a:solidFill>
              </a:rPr>
              <a:t>/ElasticAPM_DevOpsExperience-Fev2024</a:t>
            </a:r>
          </a:p>
        </p:txBody>
      </p:sp>
      <p:pic>
        <p:nvPicPr>
          <p:cNvPr id="7" name="Imagem 6" descr="Forma&#10;&#10;Descrição gerada automaticamente">
            <a:extLst>
              <a:ext uri="{FF2B5EF4-FFF2-40B4-BE49-F238E27FC236}">
                <a16:creationId xmlns:a16="http://schemas.microsoft.com/office/drawing/2014/main" id="{CE91706E-F506-9BE3-638F-7EA1CE2E3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237" y="4871632"/>
            <a:ext cx="1435919" cy="1435919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B6B861B4-7D91-59D3-FC02-333FDDA9CF93}"/>
              </a:ext>
            </a:extLst>
          </p:cNvPr>
          <p:cNvGrpSpPr/>
          <p:nvPr/>
        </p:nvGrpSpPr>
        <p:grpSpPr>
          <a:xfrm>
            <a:off x="9190037" y="3121029"/>
            <a:ext cx="1752600" cy="1750603"/>
            <a:chOff x="1899467" y="3802062"/>
            <a:chExt cx="1981200" cy="198120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CB58609-7356-388C-9D5A-53BF9A5B51C8}"/>
                </a:ext>
              </a:extLst>
            </p:cNvPr>
            <p:cNvSpPr/>
            <p:nvPr/>
          </p:nvSpPr>
          <p:spPr bwMode="auto">
            <a:xfrm>
              <a:off x="1899467" y="3802062"/>
              <a:ext cx="1981200" cy="1981200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A43248E7-6F43-E737-00A9-8C921A5B8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5837" y="4259262"/>
              <a:ext cx="1143000" cy="1143000"/>
            </a:xfrm>
            <a:prstGeom prst="rect">
              <a:avLst/>
            </a:prstGeom>
          </p:spPr>
        </p:pic>
      </p:grpSp>
      <p:pic>
        <p:nvPicPr>
          <p:cNvPr id="12" name="Imagem 11" descr="Código QR&#10;&#10;Descrição gerada automaticamente">
            <a:extLst>
              <a:ext uri="{FF2B5EF4-FFF2-40B4-BE49-F238E27FC236}">
                <a16:creationId xmlns:a16="http://schemas.microsoft.com/office/drawing/2014/main" id="{2F7F0B83-E26C-CAC3-7B38-967DD08FC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1837" y="3382962"/>
            <a:ext cx="2293605" cy="229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1914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049462"/>
            <a:ext cx="4876800" cy="301344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8957810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112" y="1135062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Download dos materiais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754" y="1836896"/>
            <a:ext cx="11810999" cy="627864"/>
          </a:xfrm>
        </p:spPr>
        <p:txBody>
          <a:bodyPr/>
          <a:lstStyle/>
          <a:p>
            <a:r>
              <a:rPr lang="pt-BR" sz="3200" b="1" dirty="0">
                <a:solidFill>
                  <a:srgbClr val="494949"/>
                </a:solidFill>
              </a:rPr>
              <a:t>github.com/</a:t>
            </a:r>
            <a:r>
              <a:rPr lang="pt-BR" sz="3200" b="1" dirty="0" err="1">
                <a:solidFill>
                  <a:srgbClr val="494949"/>
                </a:solidFill>
              </a:rPr>
              <a:t>renatogroffe</a:t>
            </a:r>
            <a:r>
              <a:rPr lang="pt-BR" sz="3200" b="1" dirty="0">
                <a:solidFill>
                  <a:srgbClr val="494949"/>
                </a:solidFill>
              </a:rPr>
              <a:t>/ElasticAPM_DevOpsExperience-Fev2024</a:t>
            </a:r>
          </a:p>
        </p:txBody>
      </p:sp>
      <p:pic>
        <p:nvPicPr>
          <p:cNvPr id="7" name="Imagem 6" descr="Forma&#10;&#10;Descrição gerada automaticamente">
            <a:extLst>
              <a:ext uri="{FF2B5EF4-FFF2-40B4-BE49-F238E27FC236}">
                <a16:creationId xmlns:a16="http://schemas.microsoft.com/office/drawing/2014/main" id="{17BCA356-158E-530B-47F7-E6699CA1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237" y="4871632"/>
            <a:ext cx="1435919" cy="1435919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375AF4E6-55F0-7C71-B811-F4770563FDC4}"/>
              </a:ext>
            </a:extLst>
          </p:cNvPr>
          <p:cNvGrpSpPr/>
          <p:nvPr/>
        </p:nvGrpSpPr>
        <p:grpSpPr>
          <a:xfrm>
            <a:off x="9190037" y="3121029"/>
            <a:ext cx="1752600" cy="1750603"/>
            <a:chOff x="1899467" y="3802062"/>
            <a:chExt cx="1981200" cy="198120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DD8AD9E3-35C7-D6B2-B98B-A42A8AB76B69}"/>
                </a:ext>
              </a:extLst>
            </p:cNvPr>
            <p:cNvSpPr/>
            <p:nvPr/>
          </p:nvSpPr>
          <p:spPr bwMode="auto">
            <a:xfrm>
              <a:off x="1899467" y="3802062"/>
              <a:ext cx="1981200" cy="1981200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001294E0-B0A7-2AC9-5DF9-7F7872343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5837" y="4259262"/>
              <a:ext cx="1143000" cy="1143000"/>
            </a:xfrm>
            <a:prstGeom prst="rect">
              <a:avLst/>
            </a:prstGeom>
          </p:spPr>
        </p:pic>
      </p:grpSp>
      <p:pic>
        <p:nvPicPr>
          <p:cNvPr id="12" name="Imagem 11" descr="Código QR&#10;&#10;Descrição gerada automaticamente">
            <a:extLst>
              <a:ext uri="{FF2B5EF4-FFF2-40B4-BE49-F238E27FC236}">
                <a16:creationId xmlns:a16="http://schemas.microsoft.com/office/drawing/2014/main" id="{A275DA9C-87FC-97C1-3F9B-FDC0C53B7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1837" y="3382962"/>
            <a:ext cx="2293605" cy="229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530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053046"/>
            <a:ext cx="11810999" cy="15204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Monitoramento e </a:t>
            </a:r>
            <a:r>
              <a:rPr lang="pt-BR" sz="2800" dirty="0" err="1">
                <a:solidFill>
                  <a:srgbClr val="494949"/>
                </a:solidFill>
              </a:rPr>
              <a:t>Tracing</a:t>
            </a:r>
            <a:r>
              <a:rPr lang="pt-BR" sz="2800" dirty="0">
                <a:solidFill>
                  <a:srgbClr val="494949"/>
                </a:solidFill>
              </a:rPr>
              <a:t> Distribuído: visão geral, importância...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Elastic</a:t>
            </a:r>
            <a:r>
              <a:rPr lang="pt-BR" sz="2800" dirty="0">
                <a:solidFill>
                  <a:srgbClr val="494949"/>
                </a:solidFill>
              </a:rPr>
              <a:t> APM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Exemplo prático</a:t>
            </a:r>
          </a:p>
        </p:txBody>
      </p:sp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42CC92D6-CCAE-D447-17D2-ACA10F1E8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37" y="4221162"/>
            <a:ext cx="1866900" cy="1866900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29887930-23FF-2079-7A62-692034B7CA57}"/>
              </a:ext>
            </a:extLst>
          </p:cNvPr>
          <p:cNvGrpSpPr/>
          <p:nvPr/>
        </p:nvGrpSpPr>
        <p:grpSpPr>
          <a:xfrm>
            <a:off x="3856037" y="4337459"/>
            <a:ext cx="1752600" cy="1750603"/>
            <a:chOff x="1899467" y="3802062"/>
            <a:chExt cx="1981200" cy="19812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B13E1507-E549-ED78-E1E8-CF4022E68AFA}"/>
                </a:ext>
              </a:extLst>
            </p:cNvPr>
            <p:cNvSpPr/>
            <p:nvPr/>
          </p:nvSpPr>
          <p:spPr bwMode="auto">
            <a:xfrm>
              <a:off x="1899467" y="3802062"/>
              <a:ext cx="1981200" cy="1981200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5C6FB8F7-C292-9A7C-6C21-71CB8C2FC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5837" y="4259262"/>
              <a:ext cx="1143000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Aplicações Distribuídas e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Microservices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: desafios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 importância da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Necessidade de monitorar a </a:t>
            </a:r>
            <a:r>
              <a:rPr lang="pt-BR" sz="3200" b="1" dirty="0">
                <a:solidFill>
                  <a:srgbClr val="494949"/>
                </a:solidFill>
              </a:rPr>
              <a:t>comunicação entre várias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Como analisar todo o caminho percorrido por um </a:t>
            </a:r>
            <a:r>
              <a:rPr lang="pt-BR" sz="3200" b="1" dirty="0">
                <a:solidFill>
                  <a:srgbClr val="494949"/>
                </a:solidFill>
              </a:rPr>
              <a:t>fluxo de negócio</a:t>
            </a:r>
            <a:r>
              <a:rPr lang="pt-BR" sz="3200" dirty="0">
                <a:solidFill>
                  <a:srgbClr val="494949"/>
                </a:solidFill>
              </a:rPr>
              <a:t>?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18DF229-4204-4297-8235-68F13208E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1837" y="2125662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Observabilidade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 seus pilares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279461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Métricas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Logs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Traces</a:t>
            </a:r>
          </a:p>
        </p:txBody>
      </p:sp>
      <p:pic>
        <p:nvPicPr>
          <p:cNvPr id="5" name="Imagem 4" descr="Colher em cima da mesa&#10;&#10;Descrição gerada automaticamente com confiança média">
            <a:extLst>
              <a:ext uri="{FF2B5EF4-FFF2-40B4-BE49-F238E27FC236}">
                <a16:creationId xmlns:a16="http://schemas.microsoft.com/office/drawing/2014/main" id="{773244FE-5BCA-058D-D881-48250E3ED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81"/>
          <a:stretch/>
        </p:blipFill>
        <p:spPr>
          <a:xfrm>
            <a:off x="8199437" y="1557260"/>
            <a:ext cx="3321999" cy="296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603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4817E-B1A8-F6FA-4CBF-50173334B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7249E-CFA5-6B06-2F0D-E1F979EF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Distributed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8958B9-642C-FB54-2990-B119FD4AFE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Monitoramento de transações</a:t>
            </a:r>
            <a:r>
              <a:rPr lang="pt-BR" sz="3200" dirty="0">
                <a:solidFill>
                  <a:srgbClr val="494949"/>
                </a:solidFill>
              </a:rPr>
              <a:t> em cenários de aplicações distribuídas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Comunicação entre </a:t>
            </a:r>
            <a:r>
              <a:rPr lang="pt-BR" sz="3200" b="1" dirty="0">
                <a:solidFill>
                  <a:srgbClr val="494949"/>
                </a:solidFill>
              </a:rPr>
              <a:t>diferentes sistemas, dependências...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Útil na detecção e resolução de problemas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A9B190A-1AD8-78C8-1F31-C502233B084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374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elementos e conceitos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447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Telemetria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494949"/>
                </a:solidFill>
              </a:rPr>
              <a:t>Span</a:t>
            </a: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Trace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Métricas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88B0960-19A0-06EB-7CF9-BAF23101B5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152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1162</TotalTime>
  <Words>855</Words>
  <Application>Microsoft Office PowerPoint</Application>
  <PresentationFormat>Personalizar</PresentationFormat>
  <Paragraphs>138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Monitoramento Eficiente de Aplicações com Elastic APM</vt:lpstr>
      <vt:lpstr>Renato Groffe</vt:lpstr>
      <vt:lpstr>Renato Groffe - Comunidades</vt:lpstr>
      <vt:lpstr>Download dos materiais desta apresentação</vt:lpstr>
      <vt:lpstr>Agenda</vt:lpstr>
      <vt:lpstr>Aplicações Distribuídas e Microservices: desafios</vt:lpstr>
      <vt:lpstr>Observabilidade e seus pilares</vt:lpstr>
      <vt:lpstr>Distributed Tracing: uma visão geral</vt:lpstr>
      <vt:lpstr>Tracing: elementos e conceitos importantes</vt:lpstr>
      <vt:lpstr>Apresentação do PowerPoint</vt:lpstr>
      <vt:lpstr>Apresentação do PowerPoint</vt:lpstr>
      <vt:lpstr>Elastic APM: uma visão geral</vt:lpstr>
      <vt:lpstr>Elastic APM: uma visão geral</vt:lpstr>
      <vt:lpstr>Elastic APM: uma visão geral</vt:lpstr>
      <vt:lpstr>Elastic APM: uma visão geral</vt:lpstr>
      <vt:lpstr>Download dos materiais desta apresentação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469</cp:revision>
  <dcterms:created xsi:type="dcterms:W3CDTF">2016-08-05T22:03:34Z</dcterms:created>
  <dcterms:modified xsi:type="dcterms:W3CDTF">2024-02-29T18:20:53Z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