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1"/>
  </p:notesMasterIdLst>
  <p:handoutMasterIdLst>
    <p:handoutMasterId r:id="rId22"/>
  </p:handoutMasterIdLst>
  <p:sldIdLst>
    <p:sldId id="1393" r:id="rId8"/>
    <p:sldId id="1765" r:id="rId9"/>
    <p:sldId id="1518" r:id="rId10"/>
    <p:sldId id="1758" r:id="rId11"/>
    <p:sldId id="1785" r:id="rId12"/>
    <p:sldId id="1752" r:id="rId13"/>
    <p:sldId id="1764" r:id="rId14"/>
    <p:sldId id="1766" r:id="rId15"/>
    <p:sldId id="1779" r:id="rId16"/>
    <p:sldId id="1781" r:id="rId17"/>
    <p:sldId id="1782" r:id="rId18"/>
    <p:sldId id="1615" r:id="rId19"/>
    <p:sldId id="1786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65"/>
            <p14:sldId id="1518"/>
            <p14:sldId id="1758"/>
            <p14:sldId id="1785"/>
            <p14:sldId id="1752"/>
            <p14:sldId id="1764"/>
            <p14:sldId id="1766"/>
            <p14:sldId id="1779"/>
            <p14:sldId id="1781"/>
            <p14:sldId id="1782"/>
          </p14:sldIdLst>
        </p14:section>
        <p14:section name="Finalizando" id="{CF622469-3E87-46BA-8ED6-912C47B00EF3}">
          <p14:sldIdLst>
            <p14:sldId id="1615"/>
            <p14:sldId id="1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>
        <p:scale>
          <a:sx n="66" d="100"/>
          <a:sy n="66" d="100"/>
        </p:scale>
        <p:origin x="490" y="389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1/16/2025 7:31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1/16/2025 7:31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1/17/2025 2:36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F4DBC-804D-502D-1608-1B3359144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5704DB2-AA5E-63DE-A9F9-DAC350FFB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4AD7FD-C59A-8AD8-E6F9-FB517FD88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A38C367-4B74-DBAE-095A-F8D8DEA4854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946478-4BA8-75B4-0B03-26678BBE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1BB29B9-46C6-5F18-B1AA-5108292996A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1/16/2025 11:27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5968C3-553C-0FB1-6F41-C26C41E2D2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00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D4C38-C2FA-35F9-FA45-68EBE9B5F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3BEB6E-DBB9-B333-95F6-061E429BA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E1A6029-F5BF-B6C8-FDCE-809B4772E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7C278EA-776F-458B-C139-9D824C2602D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44395-FBE1-7BDF-0A5E-7D6DA106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B88F7F5-2AFB-46C9-8D24-AE1D47BB788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1/17/2025 12:16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88240C-0C04-060C-5E0A-99F19A8F3F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1/17/2025 2:47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EA94F-B4E1-AF9A-E838-67A292E01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E8B3C1-B31F-88DD-6AF6-D439A4B0EC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F3147E-C740-D55F-78A4-CA8C0D83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727B100-3C0F-57A8-B2A1-E9F8AEA8A2E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0F4E-DBA6-BFA9-1EA0-736928A2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C13CF-6482-5DFA-A929-EDE6450232B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1/17/2025 2:50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D26C0-C60A-D91F-1F94-6CD03E8DFE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516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1/17/2025 2:37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1/17/2025 2:41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1/17/2025 2:39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CD4D-62D5-36BF-69C8-03D0668D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BED9F94-8BD2-A6BF-E160-E9CF383A9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723A02-3298-44B6-427E-3E2D2F2B7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93BAB816-1C4E-B535-32EB-5FB477AEA6A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4B402-36F5-3F62-C751-59AE5EB9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66502AA-0661-B9A3-156D-3787AD48E3C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1/17/2025 2:39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181E2E-6C0E-BCED-F317-805AB12E22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3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1/16/2025 7:31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1/16/2025 7:31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1/16/2025 7:31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9AD95-7DE9-19A3-2B1D-773A9BC3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02B7F9D-9AE0-2903-E648-B3A863D0C2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CFD6685-AB12-461C-F983-070CDE670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993685AD-5655-AD18-7ABA-3E208A621A7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BB352-9E99-748F-8D16-85DE1D71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8BCE39E-96C5-186F-DA26-8DDAF45C64B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1/16/2025 8:38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6FC642-ECB7-04F9-E571-8A843964D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6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8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pt-BR" sz="4400" b="1" dirty="0"/>
              <a:t>Azure </a:t>
            </a:r>
            <a:r>
              <a:rPr lang="pt-BR" sz="4400" b="1" dirty="0" err="1"/>
              <a:t>Managed</a:t>
            </a:r>
            <a:r>
              <a:rPr lang="pt-BR" sz="4400" b="1" dirty="0"/>
              <a:t> </a:t>
            </a:r>
            <a:r>
              <a:rPr lang="pt-BR" sz="4400" b="1" dirty="0" err="1"/>
              <a:t>Grafana</a:t>
            </a:r>
            <a:r>
              <a:rPr lang="pt-BR" sz="4400" b="1" dirty="0"/>
              <a:t>: monitoramento na nuvem com eficiência e flexibilidade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7607" y="2427364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</a:p>
          <a:p>
            <a:endParaRPr lang="en-US" sz="2400" dirty="0"/>
          </a:p>
          <a:p>
            <a:r>
              <a:rPr lang="en-US" sz="2800" b="1" dirty="0"/>
              <a:t>Milton Camara Gomes</a:t>
            </a:r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miltoncamara</a:t>
            </a:r>
            <a:br>
              <a:rPr lang="en-US" sz="2400" dirty="0"/>
            </a:br>
            <a:endParaRPr lang="en-US" sz="2400" dirty="0"/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162932DE-A0ED-97ED-DD85-51CE4540B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856" y="3454018"/>
            <a:ext cx="2064489" cy="206448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305999F-CAD5-845F-30A2-998A814AA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2256" y="1860906"/>
            <a:ext cx="2837657" cy="28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8BC89-B02D-5BFD-CDAF-357FE6835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07C60-B6A0-BA8F-A182-18C37112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Azure Managed Grafana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1FFB3E-3200-6157-BA9E-C3DB409A6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260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Serviço gerenciado</a:t>
            </a:r>
            <a:r>
              <a:rPr lang="pt-BR" sz="3600" dirty="0">
                <a:solidFill>
                  <a:srgbClr val="494949"/>
                </a:solidFill>
              </a:rPr>
              <a:t> na nuvem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Segurança integrada com o </a:t>
            </a:r>
            <a:r>
              <a:rPr lang="pt-BR" sz="3600" b="1" dirty="0">
                <a:solidFill>
                  <a:srgbClr val="494949"/>
                </a:solidFill>
              </a:rPr>
              <a:t>Microsoft Entra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Otimizações integrando dashboards a recursos como </a:t>
            </a:r>
            <a:r>
              <a:rPr lang="pt-BR" sz="3600" b="1" dirty="0">
                <a:solidFill>
                  <a:srgbClr val="494949"/>
                </a:solidFill>
              </a:rPr>
              <a:t>Azure Monitor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b="1" dirty="0">
                <a:solidFill>
                  <a:srgbClr val="494949"/>
                </a:solidFill>
              </a:rPr>
              <a:t>Log </a:t>
            </a:r>
            <a:r>
              <a:rPr lang="pt-BR" sz="3600" b="1" dirty="0" err="1">
                <a:solidFill>
                  <a:srgbClr val="494949"/>
                </a:solidFill>
              </a:rPr>
              <a:t>Analytics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Application</a:t>
            </a:r>
            <a:r>
              <a:rPr lang="pt-BR" sz="3600" b="1" dirty="0">
                <a:solidFill>
                  <a:srgbClr val="494949"/>
                </a:solidFill>
              </a:rPr>
              <a:t> Insights</a:t>
            </a:r>
            <a:r>
              <a:rPr lang="pt-BR" sz="3600" dirty="0">
                <a:solidFill>
                  <a:srgbClr val="494949"/>
                </a:solidFill>
              </a:rPr>
              <a:t>...</a:t>
            </a: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A8EE1EF-5B7E-E1CC-9F64-771EE8923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6909" y="143986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670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3164C-10D0-7970-DF50-6AF21816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A6483-C370-A8DF-DB08-79472697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Azure Managed Grafana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23A3E-7B05-8A71-263A-E65E8F3E3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55228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Pode </a:t>
            </a:r>
            <a:r>
              <a:rPr lang="pt-BR" sz="3200" b="1" dirty="0">
                <a:solidFill>
                  <a:srgbClr val="494949"/>
                </a:solidFill>
              </a:rPr>
              <a:t>ir além das capacidades de serviços baseados no Azure Monitor</a:t>
            </a:r>
            <a:r>
              <a:rPr lang="pt-BR" sz="3200" dirty="0">
                <a:solidFill>
                  <a:srgbClr val="494949"/>
                </a:solidFill>
              </a:rPr>
              <a:t>, através do uso de </a:t>
            </a:r>
            <a:r>
              <a:rPr lang="pt-BR" sz="3200" b="1" dirty="0">
                <a:solidFill>
                  <a:srgbClr val="494949"/>
                </a:solidFill>
              </a:rPr>
              <a:t>dashboards mais específicos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</a:t>
            </a:r>
            <a:r>
              <a:rPr lang="pt-BR" sz="3200" b="1" dirty="0">
                <a:solidFill>
                  <a:srgbClr val="494949"/>
                </a:solidFill>
              </a:rPr>
              <a:t>uso de dashboards desenvolvidos pela comunidade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Fácil Integração com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dirty="0">
                <a:solidFill>
                  <a:srgbClr val="494949"/>
                </a:solidFill>
              </a:rPr>
              <a:t>, muito útil em cenários envolvendo </a:t>
            </a:r>
            <a:r>
              <a:rPr lang="pt-BR" sz="3200" b="1" dirty="0">
                <a:solidFill>
                  <a:srgbClr val="494949"/>
                </a:solidFill>
              </a:rPr>
              <a:t>containers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tecnologias 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15E6A52-B5C5-92F4-6A17-D637EB0C1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6909" y="143986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0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237" y="1236483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3C610A-4695-4DD0-CEAB-CE759C856D7B}"/>
              </a:ext>
            </a:extLst>
          </p:cNvPr>
          <p:cNvSpPr txBox="1">
            <a:spLocks/>
          </p:cNvSpPr>
          <p:nvPr/>
        </p:nvSpPr>
        <p:spPr>
          <a:xfrm>
            <a:off x="1417637" y="3783799"/>
            <a:ext cx="9982201" cy="52889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solidFill>
                  <a:schemeClr val="tx1"/>
                </a:solidFill>
              </a:rPr>
              <a:t>github.com/</a:t>
            </a:r>
            <a:r>
              <a:rPr lang="pt-BR" sz="3200" b="1" dirty="0" err="1">
                <a:solidFill>
                  <a:schemeClr val="tx1"/>
                </a:solidFill>
              </a:rPr>
              <a:t>renatogroffe</a:t>
            </a:r>
            <a:r>
              <a:rPr lang="pt-BR" sz="3200" b="1" dirty="0">
                <a:solidFill>
                  <a:schemeClr val="tx1"/>
                </a:solidFill>
              </a:rPr>
              <a:t>/Grafana-Azure_ANP-2025-01</a:t>
            </a:r>
          </a:p>
        </p:txBody>
      </p:sp>
      <p:pic>
        <p:nvPicPr>
          <p:cNvPr id="4" name="Imagem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C63D94A-A996-2428-E1C9-299D014BD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7" y="4535414"/>
            <a:ext cx="1828800" cy="18288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6A705F83-6CC9-549C-8AD5-3CCD75907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9937" y="4373863"/>
            <a:ext cx="2064489" cy="206448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F51A4718-F9A7-C22D-1763-AF3962540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437" y="1259889"/>
            <a:ext cx="1950837" cy="19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38BD88-0616-40E6-EF17-1B5AB547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4A8EE2DA-9205-B86B-05CC-2AA95A666CD7}"/>
              </a:ext>
            </a:extLst>
          </p:cNvPr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7368AF8-8759-8704-D193-424B80CE9B92}"/>
                </a:ext>
              </a:extLst>
            </p:cNvPr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C5001BC-F318-199E-0397-4359D7716965}"/>
                </a:ext>
              </a:extLst>
            </p:cNvPr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6AB993B7-31F4-0EB5-2D5A-B4BBA560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237" y="1644376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D0C1C2-66CC-2365-5A66-844450DBDD76}"/>
              </a:ext>
            </a:extLst>
          </p:cNvPr>
          <p:cNvSpPr txBox="1">
            <a:spLocks/>
          </p:cNvSpPr>
          <p:nvPr/>
        </p:nvSpPr>
        <p:spPr>
          <a:xfrm>
            <a:off x="1417637" y="3783799"/>
            <a:ext cx="9982201" cy="52889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b="1" dirty="0">
                <a:solidFill>
                  <a:schemeClr val="tx1"/>
                </a:solidFill>
              </a:rPr>
              <a:t>github.com/</a:t>
            </a:r>
            <a:r>
              <a:rPr lang="pt-BR" sz="3200" b="1" dirty="0" err="1">
                <a:solidFill>
                  <a:schemeClr val="tx1"/>
                </a:solidFill>
              </a:rPr>
              <a:t>renatogroffe</a:t>
            </a:r>
            <a:r>
              <a:rPr lang="pt-BR" sz="3200" b="1" dirty="0">
                <a:solidFill>
                  <a:schemeClr val="tx1"/>
                </a:solidFill>
              </a:rPr>
              <a:t>/Grafana-Azure_ANP-2025-01</a:t>
            </a:r>
          </a:p>
        </p:txBody>
      </p:sp>
      <p:pic>
        <p:nvPicPr>
          <p:cNvPr id="4" name="Imagem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B379B518-A33E-B10A-1BC6-3CEC9C89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7" y="4535414"/>
            <a:ext cx="1828800" cy="18288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889F765-8669-6AEF-2753-48A510004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9937" y="4373863"/>
            <a:ext cx="2064489" cy="206448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C46937DB-740D-B980-354F-7A5ED833C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437" y="1259889"/>
            <a:ext cx="1950837" cy="19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0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1437" y="3783798"/>
            <a:ext cx="9982201" cy="627864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github.com/</a:t>
            </a:r>
            <a:r>
              <a:rPr lang="pt-BR" sz="3200" b="1" dirty="0" err="1">
                <a:solidFill>
                  <a:schemeClr val="bg1"/>
                </a:solidFill>
              </a:rPr>
              <a:t>renatogroffe</a:t>
            </a:r>
            <a:r>
              <a:rPr lang="pt-BR" sz="3200" b="1" dirty="0">
                <a:solidFill>
                  <a:schemeClr val="bg1"/>
                </a:solidFill>
              </a:rPr>
              <a:t>/Grafana-Azure_ANP-2025-01</a:t>
            </a:r>
          </a:p>
        </p:txBody>
      </p:sp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F3EEB470-9C8E-1CB8-1C39-DB3A907A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7" y="4535414"/>
            <a:ext cx="1828800" cy="18288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2B8F407-C694-1B1D-A226-E8EA03A2E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9937" y="4373863"/>
            <a:ext cx="2064489" cy="206448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A013363-DE3F-432A-1454-7FCF4827F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6687" y="1225319"/>
            <a:ext cx="2171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Monitoramento e </a:t>
            </a:r>
            <a:r>
              <a:rPr lang="pt-BR" sz="3600" dirty="0" err="1">
                <a:solidFill>
                  <a:srgbClr val="494949"/>
                </a:solidFill>
              </a:rPr>
              <a:t>Observabilidade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Grafana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Azure </a:t>
            </a:r>
            <a:r>
              <a:rPr lang="pt-BR" sz="3600" dirty="0" err="1">
                <a:solidFill>
                  <a:srgbClr val="494949"/>
                </a:solidFill>
              </a:rPr>
              <a:t>Managed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Grafana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12" name="Imagem 11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F9003F3-F49B-8A36-9862-902F778C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7" y="4535414"/>
            <a:ext cx="1828800" cy="18288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2F347D7-910B-6F15-F314-8864BB03E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9937" y="4373863"/>
            <a:ext cx="2064489" cy="20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Monitoramento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na nuvem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6934198" cy="46166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Acompanhamento de </a:t>
            </a:r>
            <a:r>
              <a:rPr lang="pt-BR" sz="3600" b="1" dirty="0">
                <a:solidFill>
                  <a:srgbClr val="494949"/>
                </a:solidFill>
              </a:rPr>
              <a:t>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Análise contínua visando </a:t>
            </a:r>
            <a:r>
              <a:rPr lang="pt-BR" sz="3600" b="1" dirty="0">
                <a:solidFill>
                  <a:srgbClr val="494949"/>
                </a:solidFill>
              </a:rPr>
              <a:t>oportunidades de melhorias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Inúmeras soluções</a:t>
            </a:r>
            <a:r>
              <a:rPr lang="pt-BR" sz="3600" dirty="0">
                <a:solidFill>
                  <a:srgbClr val="494949"/>
                </a:solidFill>
              </a:rPr>
              <a:t>, dificultando uma experiência unificada</a:t>
            </a:r>
          </a:p>
        </p:txBody>
      </p:sp>
      <p:pic>
        <p:nvPicPr>
          <p:cNvPr id="5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91092217-7F51-6342-4FBD-9D2A1DB3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E90F5-8F44-7EB8-1204-42EA66393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ED1F1-D73D-40A4-74FD-42E68B15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4E9B6C-3E76-4DC2-6B37-848F588E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4E3BCB9D-5C29-B222-B4A6-0960D04F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5017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1262"/>
            <a:ext cx="8379634" cy="4825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Monitoramento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 err="1">
                <a:solidFill>
                  <a:srgbClr val="494949"/>
                </a:solidFill>
              </a:rPr>
              <a:t>observabilidade</a:t>
            </a:r>
            <a:r>
              <a:rPr lang="pt-BR" sz="2900" dirty="0">
                <a:solidFill>
                  <a:srgbClr val="494949"/>
                </a:solidFill>
              </a:rPr>
              <a:t> de aplicações e infraestrutura</a:t>
            </a:r>
            <a:br>
              <a:rPr lang="pt-BR" sz="2900" b="1" dirty="0">
                <a:solidFill>
                  <a:srgbClr val="494949"/>
                </a:solidFill>
              </a:rPr>
            </a:b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Dashboards</a:t>
            </a:r>
            <a:r>
              <a:rPr lang="pt-BR" sz="2900" dirty="0">
                <a:solidFill>
                  <a:srgbClr val="494949"/>
                </a:solidFill>
              </a:rPr>
              <a:t> para visualização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Alertas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Open </a:t>
            </a:r>
            <a:r>
              <a:rPr lang="pt-BR" sz="2900" b="1" dirty="0" err="1">
                <a:solidFill>
                  <a:srgbClr val="494949"/>
                </a:solidFill>
              </a:rPr>
              <a:t>source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Site: </a:t>
            </a:r>
            <a:r>
              <a:rPr lang="pt-BR" sz="2900" dirty="0">
                <a:solidFill>
                  <a:srgbClr val="494949"/>
                </a:solidFill>
                <a:hlinkClick r:id="rId3"/>
              </a:rPr>
              <a:t>https://grafana.com/</a:t>
            </a:r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Flexibilidade, com suporte a diferentes tecnologias/fontes de dados </a:t>
            </a:r>
            <a:r>
              <a:rPr lang="pt-BR" sz="3600" b="1" dirty="0">
                <a:solidFill>
                  <a:srgbClr val="494949"/>
                </a:solidFill>
              </a:rPr>
              <a:t>(Data </a:t>
            </a:r>
            <a:r>
              <a:rPr lang="pt-BR" sz="3600" b="1" dirty="0" err="1">
                <a:solidFill>
                  <a:srgbClr val="494949"/>
                </a:solidFill>
              </a:rPr>
              <a:t>Sources</a:t>
            </a:r>
            <a:r>
              <a:rPr lang="pt-BR" sz="36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de possíveis Data </a:t>
            </a:r>
            <a:r>
              <a:rPr lang="pt-BR" sz="3600" dirty="0" err="1">
                <a:solidFill>
                  <a:srgbClr val="494949"/>
                </a:solidFill>
              </a:rPr>
              <a:t>Sources</a:t>
            </a:r>
            <a:r>
              <a:rPr lang="pt-BR" sz="3600" dirty="0">
                <a:solidFill>
                  <a:srgbClr val="494949"/>
                </a:solidFill>
              </a:rPr>
              <a:t>: </a:t>
            </a:r>
            <a:r>
              <a:rPr lang="pt-BR" sz="3600" b="1" dirty="0">
                <a:solidFill>
                  <a:srgbClr val="494949"/>
                </a:solidFill>
              </a:rPr>
              <a:t>Azure Monitor, AWS </a:t>
            </a:r>
            <a:r>
              <a:rPr lang="pt-BR" sz="3600" b="1" dirty="0" err="1">
                <a:solidFill>
                  <a:srgbClr val="494949"/>
                </a:solidFill>
              </a:rPr>
              <a:t>CloudWatch</a:t>
            </a:r>
            <a:r>
              <a:rPr lang="pt-BR" sz="3600" b="1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Prometheus</a:t>
            </a:r>
            <a:r>
              <a:rPr lang="pt-BR" sz="3600" b="1" dirty="0">
                <a:solidFill>
                  <a:srgbClr val="494949"/>
                </a:solidFill>
              </a:rPr>
              <a:t>, SQL Server, PostgreSQL, Oracle...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2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94624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Visualização unificada </a:t>
            </a:r>
            <a:r>
              <a:rPr lang="pt-BR" sz="3200" dirty="0">
                <a:solidFill>
                  <a:srgbClr val="494949"/>
                </a:solidFill>
              </a:rPr>
              <a:t>de múltiplas fontes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Centenas de </a:t>
            </a:r>
            <a:r>
              <a:rPr lang="pt-BR" sz="3200" b="1" dirty="0">
                <a:solidFill>
                  <a:srgbClr val="494949"/>
                </a:solidFill>
              </a:rPr>
              <a:t>dashboards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Customização de dashboards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Facilidade de uso</a:t>
            </a:r>
            <a:r>
              <a:rPr lang="pt-BR" sz="3200" dirty="0">
                <a:solidFill>
                  <a:srgbClr val="494949"/>
                </a:solidFill>
              </a:rPr>
              <a:t>, com uma interface intuitiva e amigável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99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5AB28-2F6D-4A1A-910F-DADBF3B11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1535C-90CC-B442-C9EE-29C915A4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Integração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Azure + Grafana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3EB21A3E-A5AB-4C63-AD5C-DCE88327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1212849"/>
            <a:ext cx="90868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33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1709</TotalTime>
  <Words>731</Words>
  <Application>Microsoft Office PowerPoint</Application>
  <PresentationFormat>Personalizar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Azure Managed Grafana: monitoramento na nuvem com eficiência e flexibilidade</vt:lpstr>
      <vt:lpstr>Conteúdos desta apresentação</vt:lpstr>
      <vt:lpstr>Agenda</vt:lpstr>
      <vt:lpstr>Monitoramento e Observabilidade na nuvem</vt:lpstr>
      <vt:lpstr>Pilares da Observabilidade</vt:lpstr>
      <vt:lpstr>Grafana: uma visão geral</vt:lpstr>
      <vt:lpstr>Grafana: uma visão geral</vt:lpstr>
      <vt:lpstr>Grafana: uma visão geral</vt:lpstr>
      <vt:lpstr>Integração Azure + Grafana</vt:lpstr>
      <vt:lpstr>Azure Managed Grafana</vt:lpstr>
      <vt:lpstr>Azure Managed Grafana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504</cp:revision>
  <dcterms:created xsi:type="dcterms:W3CDTF">2016-08-05T22:03:34Z</dcterms:created>
  <dcterms:modified xsi:type="dcterms:W3CDTF">2025-01-17T05:51:14Z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