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6"/>
  </p:notesMasterIdLst>
  <p:handoutMasterIdLst>
    <p:handoutMasterId r:id="rId27"/>
  </p:handoutMasterIdLst>
  <p:sldIdLst>
    <p:sldId id="1393" r:id="rId8"/>
    <p:sldId id="1707" r:id="rId9"/>
    <p:sldId id="1765" r:id="rId10"/>
    <p:sldId id="1518" r:id="rId11"/>
    <p:sldId id="1708" r:id="rId12"/>
    <p:sldId id="1758" r:id="rId13"/>
    <p:sldId id="1775" r:id="rId14"/>
    <p:sldId id="1752" r:id="rId15"/>
    <p:sldId id="1764" r:id="rId16"/>
    <p:sldId id="1766" r:id="rId17"/>
    <p:sldId id="1768" r:id="rId18"/>
    <p:sldId id="1780" r:id="rId19"/>
    <p:sldId id="1779" r:id="rId20"/>
    <p:sldId id="1777" r:id="rId21"/>
    <p:sldId id="1778" r:id="rId22"/>
    <p:sldId id="1782" r:id="rId23"/>
    <p:sldId id="1615" r:id="rId24"/>
    <p:sldId id="1750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07"/>
            <p14:sldId id="1765"/>
            <p14:sldId id="1518"/>
            <p14:sldId id="1708"/>
            <p14:sldId id="1758"/>
            <p14:sldId id="1775"/>
            <p14:sldId id="1752"/>
            <p14:sldId id="1764"/>
            <p14:sldId id="1766"/>
            <p14:sldId id="1768"/>
            <p14:sldId id="1780"/>
            <p14:sldId id="1779"/>
            <p14:sldId id="1777"/>
            <p14:sldId id="1778"/>
          </p14:sldIdLst>
        </p14:section>
        <p14:section name="Finalizando" id="{CF622469-3E87-46BA-8ED6-912C47B00EF3}">
          <p14:sldIdLst>
            <p14:sldId id="1782"/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>
        <p:scale>
          <a:sx n="59" d="100"/>
          <a:sy n="59" d="100"/>
        </p:scale>
        <p:origin x="1071" y="75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10/19/2024 12:36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10/19/2024 12:36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2:50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12:36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2:50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14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2:32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9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2:27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6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2:29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45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3:02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8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10/19/2024 12:36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10/19/2024 12:36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2:52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2:54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12:36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12:36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12:36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12:36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12:36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Grafana_SENAI-2024-10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Grafana_SENAI-2024-10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sz="4400" b="1" dirty="0"/>
              <a:t>Monitoramento e </a:t>
            </a:r>
            <a:r>
              <a:rPr lang="pt-BR" sz="4400" b="1" dirty="0" err="1"/>
              <a:t>Observabilidade</a:t>
            </a:r>
            <a:r>
              <a:rPr lang="pt-BR" sz="4400" b="1" dirty="0"/>
              <a:t> com </a:t>
            </a:r>
            <a:r>
              <a:rPr lang="pt-BR" sz="4400" b="1" dirty="0" err="1"/>
              <a:t>Grafana</a:t>
            </a:r>
            <a:br>
              <a:rPr lang="pt-BR" sz="4400" b="1" dirty="0"/>
            </a:br>
            <a:r>
              <a:rPr lang="pt-BR" sz="4000" b="1" dirty="0"/>
              <a:t>Visão geral e alternativas de dashboards para o Microsoft Azure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01164D4E-3261-D6DF-D0AC-34AAB0FF8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2437" y="1755831"/>
            <a:ext cx="2100599" cy="2184383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180190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7D1F3E0-E37D-ED1A-D0CC-85D52344122C}"/>
              </a:ext>
            </a:extLst>
          </p:cNvPr>
          <p:cNvSpPr txBox="1">
            <a:spLocks/>
          </p:cNvSpPr>
          <p:nvPr/>
        </p:nvSpPr>
        <p:spPr bwMode="white">
          <a:xfrm>
            <a:off x="849280" y="3769986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Milton Camara Gomes</a:t>
            </a:r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linkedin.com/in/waltercoan/</a:t>
            </a:r>
            <a:br>
              <a:rPr lang="en-US" sz="2400" dirty="0"/>
            </a:br>
            <a:r>
              <a:rPr lang="en-US" sz="2400" dirty="0"/>
              <a:t>waltercoan.com.br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Imagem 4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FF9A95C7-3F80-1145-FB5A-249152B7E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552" y="6003468"/>
            <a:ext cx="2052933" cy="648727"/>
          </a:xfrm>
          <a:prstGeom prst="rect">
            <a:avLst/>
          </a:prstGeom>
        </p:spPr>
      </p:pic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F3D9110-0615-FCF0-D743-A1C715158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5899" y="3040062"/>
            <a:ext cx="2184383" cy="21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Visualização unificada </a:t>
            </a:r>
            <a:r>
              <a:rPr lang="pt-BR" sz="3600" dirty="0">
                <a:solidFill>
                  <a:srgbClr val="494949"/>
                </a:solidFill>
              </a:rPr>
              <a:t>de múltiplas fontes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Centenas de </a:t>
            </a:r>
            <a:r>
              <a:rPr lang="pt-BR" sz="3600" b="1" dirty="0">
                <a:solidFill>
                  <a:srgbClr val="494949"/>
                </a:solidFill>
              </a:rPr>
              <a:t>dashboards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Customização de dashboards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9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5825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Facilidade de uso</a:t>
            </a:r>
            <a:r>
              <a:rPr lang="pt-BR" sz="3200" dirty="0">
                <a:solidFill>
                  <a:srgbClr val="494949"/>
                </a:solidFill>
              </a:rPr>
              <a:t>, com uma interface intuitiva e amigável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Principal componente de todo um </a:t>
            </a:r>
            <a:r>
              <a:rPr lang="pt-BR" sz="3200" b="1" dirty="0">
                <a:solidFill>
                  <a:srgbClr val="494949"/>
                </a:solidFill>
              </a:rPr>
              <a:t>ecossistema de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r>
              <a:rPr lang="pt-BR" sz="3200" b="1" dirty="0">
                <a:solidFill>
                  <a:srgbClr val="494949"/>
                </a:solidFill>
              </a:rPr>
              <a:t> 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03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Azure Managed Grafana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074834" cy="570002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Alternativa gerenciada para uso do </a:t>
            </a:r>
            <a:r>
              <a:rPr lang="pt-BR" sz="2800" b="1" dirty="0" err="1">
                <a:solidFill>
                  <a:srgbClr val="494949"/>
                </a:solidFill>
              </a:rPr>
              <a:t>Grafana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consultas baseadas em </a:t>
            </a:r>
            <a:r>
              <a:rPr lang="pt-BR" sz="2800" b="1" dirty="0">
                <a:solidFill>
                  <a:srgbClr val="494949"/>
                </a:solidFill>
              </a:rPr>
              <a:t>KQL (</a:t>
            </a:r>
            <a:r>
              <a:rPr lang="pt-BR" sz="2800" b="1" dirty="0" err="1">
                <a:solidFill>
                  <a:srgbClr val="494949"/>
                </a:solidFill>
              </a:rPr>
              <a:t>Kusto</a:t>
            </a:r>
            <a:r>
              <a:rPr lang="pt-BR" sz="2800" b="1" dirty="0">
                <a:solidFill>
                  <a:srgbClr val="494949"/>
                </a:solidFill>
              </a:rPr>
              <a:t> Query </a:t>
            </a:r>
            <a:r>
              <a:rPr lang="pt-BR" sz="2800" b="1" dirty="0" err="1">
                <a:solidFill>
                  <a:srgbClr val="494949"/>
                </a:solidFill>
              </a:rPr>
              <a:t>Language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Segurança integrada (</a:t>
            </a:r>
            <a:r>
              <a:rPr lang="pt-BR" sz="2800" b="1" dirty="0">
                <a:solidFill>
                  <a:srgbClr val="494949"/>
                </a:solidFill>
              </a:rPr>
              <a:t>Microsoft Entra ID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Vários </a:t>
            </a:r>
            <a:r>
              <a:rPr lang="pt-BR" sz="2800" b="1" dirty="0">
                <a:solidFill>
                  <a:srgbClr val="494949"/>
                </a:solidFill>
              </a:rPr>
              <a:t>dashboards</a:t>
            </a:r>
            <a:r>
              <a:rPr lang="pt-BR" sz="2800" dirty="0">
                <a:solidFill>
                  <a:srgbClr val="494949"/>
                </a:solidFill>
              </a:rPr>
              <a:t>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Monitoramento de recursos em nuvem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E46A17-E72D-3ED2-1CC8-9DD0D6FD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110" y="1331901"/>
            <a:ext cx="4309328" cy="2262397"/>
          </a:xfrm>
          <a:prstGeom prst="rect">
            <a:avLst/>
          </a:prstGeom>
        </p:spPr>
      </p:pic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5A1E4443-E263-9758-1058-AF387A33A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437" y="3878262"/>
            <a:ext cx="2547055" cy="254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567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Azure / API Management (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exemplo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AA1EF9-B664-0654-5B05-C90C03D5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37" y="1144588"/>
            <a:ext cx="8331994" cy="55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378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Azure / Container Apps / Aggregate View (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exemplo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B903D7-D355-2AC2-D991-294ED7CE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37" y="1074475"/>
            <a:ext cx="8446294" cy="56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578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Azure / Container Apps / Container App View (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exemplo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E26F42-F35F-8B5C-22C9-5B719780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37" y="1169988"/>
            <a:ext cx="8293894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587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https://github.com/renatogroffe/Grafana_SENAI-2024-10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9527389-0FC7-242C-19CA-8F8D6A61B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2191" y="4564062"/>
            <a:ext cx="1401965" cy="1457884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F0279511-F08E-09FA-4CF4-40FF5397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037" y="4438785"/>
            <a:ext cx="1727183" cy="17271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294294-CEF7-6694-D5D0-E41E2D97B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937" y="111333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595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https://github.com/renatogroffe/Grafana_SENAI-2024-10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9527389-0FC7-242C-19CA-8F8D6A61B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2191" y="4564062"/>
            <a:ext cx="1401965" cy="1457884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F0279511-F08E-09FA-4CF4-40FF5397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037" y="4438785"/>
            <a:ext cx="1727183" cy="17271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294294-CEF7-6694-D5D0-E41E2D97B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937" y="111333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Grafana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Azure </a:t>
            </a:r>
            <a:r>
              <a:rPr lang="pt-BR" sz="3600" dirty="0" err="1">
                <a:solidFill>
                  <a:srgbClr val="494949"/>
                </a:solidFill>
              </a:rPr>
              <a:t>Managed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A02BDC6-BD02-01F3-3018-130CB8B9E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191" y="4564062"/>
            <a:ext cx="1401965" cy="1457884"/>
          </a:xfrm>
          <a:prstGeom prst="rect">
            <a:avLst/>
          </a:prstGeom>
        </p:spPr>
      </p:pic>
      <p:pic>
        <p:nvPicPr>
          <p:cNvPr id="9" name="Imagem 8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C96B6715-BA56-1839-C173-6946A70B8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037" y="4438785"/>
            <a:ext cx="1727183" cy="17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C2C9-5A15-CF1D-B098-7059FBCE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5AB0BE-2593-33DE-987A-22DD60429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9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Flexibilidade, com suporte a diferentes tecnologias/fontes de dados </a:t>
            </a:r>
            <a:r>
              <a:rPr lang="pt-BR" sz="3600" b="1" dirty="0">
                <a:solidFill>
                  <a:srgbClr val="494949"/>
                </a:solidFill>
              </a:rPr>
              <a:t>(Data </a:t>
            </a:r>
            <a:r>
              <a:rPr lang="pt-BR" sz="3600" b="1" dirty="0" err="1">
                <a:solidFill>
                  <a:srgbClr val="494949"/>
                </a:solidFill>
              </a:rPr>
              <a:t>Sources</a:t>
            </a:r>
            <a:r>
              <a:rPr lang="pt-BR" sz="36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de possíveis Data </a:t>
            </a:r>
            <a:r>
              <a:rPr lang="pt-BR" sz="3600" dirty="0" err="1">
                <a:solidFill>
                  <a:srgbClr val="494949"/>
                </a:solidFill>
              </a:rPr>
              <a:t>Sources</a:t>
            </a:r>
            <a:r>
              <a:rPr lang="pt-BR" sz="3600" dirty="0">
                <a:solidFill>
                  <a:srgbClr val="494949"/>
                </a:solidFill>
              </a:rPr>
              <a:t>: </a:t>
            </a:r>
            <a:r>
              <a:rPr lang="pt-BR" sz="3600" b="1" dirty="0">
                <a:solidFill>
                  <a:srgbClr val="494949"/>
                </a:solidFill>
              </a:rPr>
              <a:t>Azure Monitor, AWS </a:t>
            </a:r>
            <a:r>
              <a:rPr lang="pt-BR" sz="3600" b="1" dirty="0" err="1">
                <a:solidFill>
                  <a:srgbClr val="494949"/>
                </a:solidFill>
              </a:rPr>
              <a:t>CloudWatch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Prometheus</a:t>
            </a:r>
            <a:r>
              <a:rPr lang="pt-BR" sz="3600" b="1" dirty="0">
                <a:solidFill>
                  <a:srgbClr val="494949"/>
                </a:solidFill>
              </a:rPr>
              <a:t>, SQL Server, PostgreSQL, Oracle...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2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1352</TotalTime>
  <Words>867</Words>
  <Application>Microsoft Office PowerPoint</Application>
  <PresentationFormat>Personalizar</PresentationFormat>
  <Paragraphs>132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Monitoramento e Observabilidade com Grafana Visão geral e alternativas de dashboards para o Microsoft Azure</vt:lpstr>
      <vt:lpstr>Participe de nossas iniciativas gratuitas</vt:lpstr>
      <vt:lpstr>Conteúdos desta apresentação</vt:lpstr>
      <vt:lpstr>Agenda</vt:lpstr>
      <vt:lpstr>Aplicações Distribuídas e Microservices: desafios</vt:lpstr>
      <vt:lpstr>Pilares da Observabilidade</vt:lpstr>
      <vt:lpstr>Apresentação do PowerPoint</vt:lpstr>
      <vt:lpstr>Grafana: uma visão geral</vt:lpstr>
      <vt:lpstr>Grafana: uma visão geral</vt:lpstr>
      <vt:lpstr>Grafana: uma visão geral</vt:lpstr>
      <vt:lpstr>Grafana: uma visão geral</vt:lpstr>
      <vt:lpstr>Azure Managed Grafana</vt:lpstr>
      <vt:lpstr>Azure / API Management (exemplo)</vt:lpstr>
      <vt:lpstr>Azure / Container Apps / Aggregate View (exemplo)</vt:lpstr>
      <vt:lpstr>Azure / Container Apps / Container App View (exemplo)</vt:lpstr>
      <vt:lpstr>Conteúdos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496</cp:revision>
  <dcterms:created xsi:type="dcterms:W3CDTF">2016-08-05T22:03:34Z</dcterms:created>
  <dcterms:modified xsi:type="dcterms:W3CDTF">2024-10-19T06:04:09Z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