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0"/>
  </p:notesMasterIdLst>
  <p:handoutMasterIdLst>
    <p:handoutMasterId r:id="rId21"/>
  </p:handoutMasterIdLst>
  <p:sldIdLst>
    <p:sldId id="1393" r:id="rId8"/>
    <p:sldId id="1750" r:id="rId9"/>
    <p:sldId id="1518" r:id="rId10"/>
    <p:sldId id="1708" r:id="rId11"/>
    <p:sldId id="1753" r:id="rId12"/>
    <p:sldId id="1752" r:id="rId13"/>
    <p:sldId id="1538" r:id="rId14"/>
    <p:sldId id="1755" r:id="rId15"/>
    <p:sldId id="1745" r:id="rId16"/>
    <p:sldId id="1747" r:id="rId17"/>
    <p:sldId id="1615" r:id="rId18"/>
    <p:sldId id="1754" r:id="rId1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50"/>
            <p14:sldId id="1518"/>
            <p14:sldId id="1708"/>
            <p14:sldId id="1753"/>
            <p14:sldId id="1752"/>
            <p14:sldId id="1538"/>
            <p14:sldId id="1755"/>
            <p14:sldId id="1745"/>
            <p14:sldId id="1747"/>
          </p14:sldIdLst>
        </p14:section>
        <p14:section name="Finalizando" id="{CF622469-3E87-46BA-8ED6-912C47B00EF3}">
          <p14:sldIdLst>
            <p14:sldId id="1615"/>
            <p14:sldId id="17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1" d="100"/>
          <a:sy n="81" d="100"/>
        </p:scale>
        <p:origin x="653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6/7/2024 7:43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6/7/2024 7:43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6/7/2024 7:43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6/7/2024 7:43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7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6/7/2024 7:43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6/7/2024 7:43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799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6/7/2024 7:43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6/7/2024 7:43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6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6/7/2024 7:43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58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6/7/2024 7:43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6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6/7/2024 7:43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84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6/7/2024 7:43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09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6/7/2024 7:43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637" y="221841"/>
            <a:ext cx="11201400" cy="1872045"/>
          </a:xfrm>
        </p:spPr>
        <p:txBody>
          <a:bodyPr/>
          <a:lstStyle/>
          <a:p>
            <a:r>
              <a:rPr lang="pt-BR" sz="6000" b="1" dirty="0" err="1"/>
              <a:t>Kubernetes</a:t>
            </a:r>
            <a:r>
              <a:rPr lang="pt-BR" sz="6000" b="1" dirty="0"/>
              <a:t>, Escalabilidade e KEDA</a:t>
            </a:r>
            <a:br>
              <a:rPr lang="pt-BR" sz="6000" b="1" dirty="0"/>
            </a:br>
            <a:r>
              <a:rPr lang="pt-BR" sz="4000" b="1" dirty="0"/>
              <a:t>Criando aplicações para processar</a:t>
            </a:r>
            <a:br>
              <a:rPr lang="pt-BR" sz="4000" b="1" dirty="0"/>
            </a:br>
            <a:r>
              <a:rPr lang="pt-BR" sz="4000" b="1" dirty="0"/>
              <a:t>milhares (ou milhões) de acessos simultâneos!</a:t>
            </a:r>
            <a:endParaRPr lang="pt-BR" sz="40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3814D94-6C3E-4E34-CFE5-E266E1D9D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58" r="31153" b="27022"/>
          <a:stretch/>
        </p:blipFill>
        <p:spPr>
          <a:xfrm>
            <a:off x="7437437" y="3421062"/>
            <a:ext cx="1905000" cy="1789839"/>
          </a:xfrm>
          <a:prstGeom prst="rect">
            <a:avLst/>
          </a:prstGeom>
        </p:spPr>
      </p:pic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E7D62D74-A213-3C86-AC76-0356B368CAD3}"/>
              </a:ext>
            </a:extLst>
          </p:cNvPr>
          <p:cNvSpPr txBox="1">
            <a:spLocks/>
          </p:cNvSpPr>
          <p:nvPr/>
        </p:nvSpPr>
        <p:spPr bwMode="white">
          <a:xfrm>
            <a:off x="655637" y="3649662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E96DCE9B-7AB1-8401-10EE-89ECA5EF9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837" y="323312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35531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Uso do mecanismo conhecido como </a:t>
            </a:r>
            <a:r>
              <a:rPr lang="pt-BR" sz="2800" b="1" dirty="0">
                <a:solidFill>
                  <a:srgbClr val="494949"/>
                </a:solidFill>
              </a:rPr>
              <a:t>HPA (Horizontal </a:t>
            </a:r>
            <a:r>
              <a:rPr lang="pt-BR" sz="2800" b="1" dirty="0" err="1">
                <a:solidFill>
                  <a:srgbClr val="494949"/>
                </a:solidFill>
              </a:rPr>
              <a:t>Pod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Autoscaler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Scalers</a:t>
            </a:r>
            <a:r>
              <a:rPr lang="pt-BR" sz="2800" dirty="0">
                <a:solidFill>
                  <a:srgbClr val="494949"/>
                </a:solidFill>
              </a:rPr>
              <a:t> permitem escalar aplicações que dependam de inúmeras tecnologias, através da utilização de alguma </a:t>
            </a:r>
            <a:r>
              <a:rPr lang="pt-BR" sz="2800" b="1" dirty="0">
                <a:solidFill>
                  <a:srgbClr val="494949"/>
                </a:solidFill>
              </a:rPr>
              <a:t>métrica</a:t>
            </a:r>
            <a:r>
              <a:rPr lang="pt-BR" sz="2800" dirty="0">
                <a:solidFill>
                  <a:srgbClr val="494949"/>
                </a:solidFill>
              </a:rPr>
              <a:t> suportada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Triggers</a:t>
            </a:r>
            <a:r>
              <a:rPr lang="pt-BR" sz="2800" dirty="0">
                <a:solidFill>
                  <a:srgbClr val="494949"/>
                </a:solidFill>
              </a:rPr>
              <a:t> para disparar o </a:t>
            </a:r>
            <a:r>
              <a:rPr lang="pt-BR" sz="2800" b="1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</a:t>
            </a:r>
            <a:r>
              <a:rPr lang="pt-BR" sz="2800" b="1" dirty="0" err="1">
                <a:solidFill>
                  <a:srgbClr val="494949"/>
                </a:solidFill>
              </a:rPr>
              <a:t>deployments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ScaledObject</a:t>
            </a:r>
            <a:r>
              <a:rPr lang="pt-BR" sz="2800" dirty="0">
                <a:solidFill>
                  <a:srgbClr val="494949"/>
                </a:solidFill>
              </a:rPr>
              <a:t>: estrutura com as </a:t>
            </a:r>
            <a:r>
              <a:rPr lang="pt-BR" sz="2800" b="1" dirty="0">
                <a:solidFill>
                  <a:srgbClr val="494949"/>
                </a:solidFill>
              </a:rPr>
              <a:t>regras + Trigger</a:t>
            </a:r>
            <a:r>
              <a:rPr lang="pt-BR" sz="2800" dirty="0">
                <a:solidFill>
                  <a:srgbClr val="494949"/>
                </a:solidFill>
              </a:rPr>
              <a:t> para efetuar o </a:t>
            </a:r>
            <a:r>
              <a:rPr lang="pt-BR" sz="2800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uma aplicação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782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1668462"/>
            <a:ext cx="4876800" cy="217905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7AE57A-B4D7-829F-D9C0-85E0454E93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187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Escalabilidade e aplicações modernas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Escalabilidade no </a:t>
            </a:r>
            <a:r>
              <a:rPr lang="pt-BR" sz="3600" dirty="0" err="1">
                <a:solidFill>
                  <a:srgbClr val="494949"/>
                </a:solidFill>
              </a:rPr>
              <a:t>Kubernetes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Um exemplo prático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BE6040-8E67-624B-E728-FFC3814B8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4846637" y="4030662"/>
            <a:ext cx="2412114" cy="226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39175"/>
            <a:ext cx="11889564" cy="917575"/>
          </a:xfrm>
        </p:spPr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Escalabilidade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DC7865B2-2A8F-8230-9B74-D5D6C224A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287462"/>
            <a:ext cx="75628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401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Aplicações modernas: alguns requisitos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39862"/>
            <a:ext cx="8839199" cy="436427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Alta disponibilidade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Escalabilidade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Comunicação assíncrona, Mensageria, Eventos...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Microservices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812010-5BB6-3BB7-1AA2-6C205409B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7" y="2811462"/>
            <a:ext cx="2378764" cy="18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60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Como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pode ser útil?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33362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Orquestração de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Autoscaling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Mecanismos de Health </a:t>
            </a:r>
            <a:r>
              <a:rPr lang="pt-BR" sz="3200" dirty="0" err="1">
                <a:solidFill>
                  <a:srgbClr val="494949"/>
                </a:solidFill>
              </a:rPr>
              <a:t>Check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E8B6C46-7777-B053-6033-96AA3AF6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9494837" y="2430462"/>
            <a:ext cx="2438400" cy="22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213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9601199" cy="46628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Também conhecido como </a:t>
            </a:r>
            <a:r>
              <a:rPr lang="pt-BR" sz="3000" b="1" dirty="0">
                <a:solidFill>
                  <a:srgbClr val="494949"/>
                </a:solidFill>
              </a:rPr>
              <a:t>K8s</a:t>
            </a:r>
            <a:r>
              <a:rPr lang="pt-BR" sz="3000" dirty="0">
                <a:solidFill>
                  <a:srgbClr val="494949"/>
                </a:solidFill>
              </a:rPr>
              <a:t> ou </a:t>
            </a:r>
            <a:r>
              <a:rPr lang="pt-BR" sz="3000" b="1" dirty="0" err="1">
                <a:solidFill>
                  <a:srgbClr val="494949"/>
                </a:solidFill>
              </a:rPr>
              <a:t>kube</a:t>
            </a:r>
            <a:endParaRPr lang="pt-BR" sz="30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Desenvolvido originalmente pela </a:t>
            </a:r>
            <a:r>
              <a:rPr lang="pt-BR" sz="3000" b="1" dirty="0">
                <a:solidFill>
                  <a:srgbClr val="494949"/>
                </a:solidFill>
              </a:rPr>
              <a:t>Google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Mantido pela </a:t>
            </a:r>
            <a:r>
              <a:rPr lang="pt-BR" sz="3000" b="1" dirty="0">
                <a:solidFill>
                  <a:srgbClr val="494949"/>
                </a:solidFill>
              </a:rPr>
              <a:t>Cloud </a:t>
            </a:r>
            <a:r>
              <a:rPr lang="pt-BR" sz="3000" b="1" dirty="0" err="1">
                <a:solidFill>
                  <a:srgbClr val="494949"/>
                </a:solidFill>
              </a:rPr>
              <a:t>Native</a:t>
            </a:r>
            <a:r>
              <a:rPr lang="pt-BR" sz="3000" b="1" dirty="0">
                <a:solidFill>
                  <a:srgbClr val="494949"/>
                </a:solidFill>
              </a:rPr>
              <a:t> </a:t>
            </a:r>
            <a:r>
              <a:rPr lang="pt-BR" sz="3000" b="1" dirty="0" err="1">
                <a:solidFill>
                  <a:srgbClr val="494949"/>
                </a:solidFill>
              </a:rPr>
              <a:t>Computing</a:t>
            </a:r>
            <a:r>
              <a:rPr lang="pt-BR" sz="3000" b="1" dirty="0">
                <a:solidFill>
                  <a:srgbClr val="494949"/>
                </a:solidFill>
              </a:rPr>
              <a:t>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Escrito em </a:t>
            </a:r>
            <a:r>
              <a:rPr lang="pt-BR" sz="3000" b="1" dirty="0">
                <a:solidFill>
                  <a:srgbClr val="494949"/>
                </a:solidFill>
              </a:rPr>
              <a:t>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rgbClr val="494949"/>
                </a:solidFill>
              </a:rPr>
              <a:t>Open </a:t>
            </a:r>
            <a:r>
              <a:rPr lang="pt-BR" sz="3000" b="1" dirty="0" err="1">
                <a:solidFill>
                  <a:srgbClr val="494949"/>
                </a:solidFill>
              </a:rPr>
              <a:t>source</a:t>
            </a:r>
            <a:endParaRPr lang="pt-BR" sz="3000" b="1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830E27-EFB5-43AD-BAD6-A1FB48D3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37" y="2582862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68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Kubernetes</a:t>
            </a:r>
            <a:r>
              <a:rPr lang="pt-BR" sz="3200" b="1" dirty="0">
                <a:solidFill>
                  <a:srgbClr val="494949"/>
                </a:solidFill>
              </a:rPr>
              <a:t> Event </a:t>
            </a:r>
            <a:r>
              <a:rPr lang="pt-BR" sz="3200" b="1" dirty="0" err="1">
                <a:solidFill>
                  <a:srgbClr val="494949"/>
                </a:solidFill>
              </a:rPr>
              <a:t>Driven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Autoscaling</a:t>
            </a:r>
            <a:br>
              <a:rPr lang="pt-BR" sz="3200" b="1" dirty="0">
                <a:solidFill>
                  <a:srgbClr val="494949"/>
                </a:solidFill>
              </a:rPr>
            </a:br>
            <a:r>
              <a:rPr lang="pt-BR" sz="3200" b="1" dirty="0">
                <a:solidFill>
                  <a:srgbClr val="494949"/>
                </a:solidFill>
                <a:hlinkClick r:id="rId3"/>
              </a:rPr>
              <a:t>https://keda.sh/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Escalabilidade horizontal</a:t>
            </a:r>
            <a:r>
              <a:rPr lang="pt-BR" sz="3200" dirty="0">
                <a:solidFill>
                  <a:srgbClr val="494949"/>
                </a:solidFill>
              </a:rPr>
              <a:t> de </a:t>
            </a:r>
            <a:r>
              <a:rPr lang="pt-BR" sz="3200" b="1" dirty="0">
                <a:solidFill>
                  <a:srgbClr val="494949"/>
                </a:solidFill>
              </a:rPr>
              <a:t>aplicações</a:t>
            </a:r>
            <a:r>
              <a:rPr lang="pt-BR" sz="3200" dirty="0">
                <a:solidFill>
                  <a:srgbClr val="494949"/>
                </a:solidFill>
              </a:rPr>
              <a:t> de forma descomplicada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 projeto open </a:t>
            </a:r>
            <a:r>
              <a:rPr lang="pt-BR" sz="3200" dirty="0" err="1">
                <a:solidFill>
                  <a:srgbClr val="494949"/>
                </a:solidFill>
              </a:rPr>
              <a:t>source</a:t>
            </a:r>
            <a:r>
              <a:rPr lang="pt-BR" sz="3200" dirty="0">
                <a:solidFill>
                  <a:srgbClr val="494949"/>
                </a:solidFill>
              </a:rPr>
              <a:t> apoiado pela </a:t>
            </a:r>
            <a:r>
              <a:rPr lang="pt-BR" sz="3200" b="1" dirty="0">
                <a:solidFill>
                  <a:srgbClr val="494949"/>
                </a:solidFill>
              </a:rPr>
              <a:t>Cloud </a:t>
            </a:r>
            <a:r>
              <a:rPr lang="pt-BR" sz="3200" b="1" dirty="0" err="1">
                <a:solidFill>
                  <a:srgbClr val="494949"/>
                </a:solidFill>
              </a:rPr>
              <a:t>Native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Computing</a:t>
            </a:r>
            <a:r>
              <a:rPr lang="pt-BR" sz="3200" b="1" dirty="0">
                <a:solidFill>
                  <a:srgbClr val="494949"/>
                </a:solidFill>
              </a:rPr>
              <a:t>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Instalável via </a:t>
            </a:r>
            <a:r>
              <a:rPr lang="pt-BR" sz="3200" b="1" dirty="0" err="1">
                <a:solidFill>
                  <a:srgbClr val="494949"/>
                </a:solidFill>
              </a:rPr>
              <a:t>Helm</a:t>
            </a:r>
            <a:endParaRPr lang="pt-BR" sz="32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759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3487188F-33D2-6D75-1CD5-290332A15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37" y="1233191"/>
            <a:ext cx="6957296" cy="53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975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1023</TotalTime>
  <Words>624</Words>
  <Application>Microsoft Office PowerPoint</Application>
  <PresentationFormat>Personalizar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Kubernetes, Escalabilidade e KEDA Criando aplicações para processar milhares (ou milhões) de acessos simultâneos!</vt:lpstr>
      <vt:lpstr>Renato Groffe</vt:lpstr>
      <vt:lpstr>Agenda</vt:lpstr>
      <vt:lpstr>Escalabilidade</vt:lpstr>
      <vt:lpstr>Aplicações modernas: alguns requisitos importantes</vt:lpstr>
      <vt:lpstr>Como o Kubernetes pode ser útil?</vt:lpstr>
      <vt:lpstr>Kubernetes: uma visão geral</vt:lpstr>
      <vt:lpstr>O projeto KEDA: uma visão geral</vt:lpstr>
      <vt:lpstr>O projeto KEDA: uma visão geral</vt:lpstr>
      <vt:lpstr>O projeto KEDA: uma visão geral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471</cp:revision>
  <dcterms:created xsi:type="dcterms:W3CDTF">2016-08-05T22:03:34Z</dcterms:created>
  <dcterms:modified xsi:type="dcterms:W3CDTF">2024-06-07T22:47:48Z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