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25"/>
  </p:notesMasterIdLst>
  <p:handoutMasterIdLst>
    <p:handoutMasterId r:id="rId26"/>
  </p:handoutMasterIdLst>
  <p:sldIdLst>
    <p:sldId id="1393" r:id="rId8"/>
    <p:sldId id="1750" r:id="rId9"/>
    <p:sldId id="1518" r:id="rId10"/>
    <p:sldId id="1753" r:id="rId11"/>
    <p:sldId id="1756" r:id="rId12"/>
    <p:sldId id="1752" r:id="rId13"/>
    <p:sldId id="1538" r:id="rId14"/>
    <p:sldId id="1755" r:id="rId15"/>
    <p:sldId id="1759" r:id="rId16"/>
    <p:sldId id="1758" r:id="rId17"/>
    <p:sldId id="1745" r:id="rId18"/>
    <p:sldId id="1747" r:id="rId19"/>
    <p:sldId id="1760" r:id="rId20"/>
    <p:sldId id="1761" r:id="rId21"/>
    <p:sldId id="1615" r:id="rId22"/>
    <p:sldId id="1762" r:id="rId23"/>
    <p:sldId id="1754" r:id="rId2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750"/>
            <p14:sldId id="1518"/>
            <p14:sldId id="1753"/>
            <p14:sldId id="1756"/>
            <p14:sldId id="1752"/>
            <p14:sldId id="1538"/>
            <p14:sldId id="1755"/>
            <p14:sldId id="1759"/>
            <p14:sldId id="1758"/>
            <p14:sldId id="1745"/>
            <p14:sldId id="1747"/>
            <p14:sldId id="1760"/>
            <p14:sldId id="1761"/>
          </p14:sldIdLst>
        </p14:section>
        <p14:section name="Finalizando" id="{CF622469-3E87-46BA-8ED6-912C47B00EF3}">
          <p14:sldIdLst>
            <p14:sldId id="1615"/>
            <p14:sldId id="1762"/>
            <p14:sldId id="17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79472" autoAdjust="0"/>
  </p:normalViewPr>
  <p:slideViewPr>
    <p:cSldViewPr>
      <p:cViewPr varScale="1">
        <p:scale>
          <a:sx n="81" d="100"/>
          <a:sy n="81" d="100"/>
        </p:scale>
        <p:origin x="653" y="58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7/17/2024 6:45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7/17/2024 6:44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7/17/2024 6:57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7/17/2024 6:44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41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7/17/2024 6:44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5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7/17/2024 6:44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7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7/17/2024 6:44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06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7/17/2024 6:44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486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7/17/2024 6:44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9973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7/17/2024 6:44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67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7/17/2024 6:44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17991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5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7/17/2024 6:44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7/17/2024 6:44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158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7/17/2024 6:44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91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7/17/2024 6:44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67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7/17/2024 6:44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84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7/17/2024 6:44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409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7/17/2024 6:44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94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17/07/2024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17/07/2024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00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90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  <p:sldLayoutId id="2147484479" r:id="rId20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eda.sh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5637" y="525462"/>
            <a:ext cx="11201400" cy="1872045"/>
          </a:xfrm>
        </p:spPr>
        <p:txBody>
          <a:bodyPr/>
          <a:lstStyle/>
          <a:p>
            <a:r>
              <a:rPr lang="pt-BR" b="1" dirty="0"/>
              <a:t>Orquestração de containers com</a:t>
            </a:r>
            <a:br>
              <a:rPr lang="pt-BR" sz="4800" b="1" dirty="0"/>
            </a:br>
            <a:r>
              <a:rPr lang="pt-BR" sz="6600" b="1" dirty="0" err="1"/>
              <a:t>Kubernetes</a:t>
            </a:r>
            <a:r>
              <a:rPr lang="pt-BR" sz="6600" b="1" dirty="0"/>
              <a:t>, KEDA e Kafka</a:t>
            </a:r>
            <a:endParaRPr lang="pt-BR" sz="48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3814D94-6C3E-4E34-CFE5-E266E1D9D4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358" r="31153" b="27022"/>
          <a:stretch/>
        </p:blipFill>
        <p:spPr>
          <a:xfrm>
            <a:off x="6502119" y="3438551"/>
            <a:ext cx="1905000" cy="1789839"/>
          </a:xfrm>
          <a:prstGeom prst="rect">
            <a:avLst/>
          </a:prstGeom>
        </p:spPr>
      </p:pic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E7D62D74-A213-3C86-AC76-0356B368CAD3}"/>
              </a:ext>
            </a:extLst>
          </p:cNvPr>
          <p:cNvSpPr txBox="1">
            <a:spLocks/>
          </p:cNvSpPr>
          <p:nvPr/>
        </p:nvSpPr>
        <p:spPr bwMode="white">
          <a:xfrm>
            <a:off x="655637" y="3649662"/>
            <a:ext cx="6111478" cy="1872045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Renato </a:t>
            </a:r>
            <a:r>
              <a:rPr lang="en-US" sz="2800" b="1" dirty="0" err="1"/>
              <a:t>Groffe</a:t>
            </a:r>
            <a:endParaRPr lang="en-US" sz="2800" b="1" dirty="0"/>
          </a:p>
          <a:p>
            <a:r>
              <a:rPr lang="en-US" sz="2400" dirty="0"/>
              <a:t>Microsoft MVP, MTAC</a:t>
            </a:r>
          </a:p>
          <a:p>
            <a:r>
              <a:rPr lang="en-US" sz="2400" dirty="0"/>
              <a:t>linkedin.com/in/</a:t>
            </a:r>
            <a:r>
              <a:rPr lang="en-US" sz="2400" dirty="0" err="1"/>
              <a:t>renatogroffe</a:t>
            </a:r>
            <a:br>
              <a:rPr lang="en-US" sz="2400" dirty="0"/>
            </a:br>
            <a:r>
              <a:rPr lang="en-US" sz="2400" dirty="0"/>
              <a:t>renatogroffe.medium.com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E96DCE9B-7AB1-8401-10EE-89ECA5EF9F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9519" y="3250615"/>
            <a:ext cx="1905000" cy="1905000"/>
          </a:xfrm>
          <a:prstGeom prst="rect">
            <a:avLst/>
          </a:prstGeom>
        </p:spPr>
      </p:pic>
      <p:pic>
        <p:nvPicPr>
          <p:cNvPr id="3" name="Imagem 2" descr="Uma imagem contendo placar, quarto&#10;&#10;Descrição gerada automaticamente">
            <a:extLst>
              <a:ext uri="{FF2B5EF4-FFF2-40B4-BE49-F238E27FC236}">
                <a16:creationId xmlns:a16="http://schemas.microsoft.com/office/drawing/2014/main" id="{D4542BD9-246F-65BF-E5C1-B62DB8D5976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580"/>
                    </a14:imgEffect>
                    <a14:imgEffect>
                      <a14:saturation sat="400000"/>
                    </a14:imgEffect>
                    <a14:imgEffect>
                      <a14:brightnessContrast bright="100000" contrast="-40000"/>
                    </a14:imgEffect>
                  </a14:imgLayer>
                </a14:imgProps>
              </a:ext>
            </a:extLst>
          </a:blip>
          <a:srcRect r="68882"/>
          <a:stretch/>
        </p:blipFill>
        <p:spPr>
          <a:xfrm>
            <a:off x="10693119" y="3438551"/>
            <a:ext cx="1068554" cy="156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projeto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KEDA: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520757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Instalável via </a:t>
            </a:r>
            <a:r>
              <a:rPr lang="pt-BR" sz="3200" b="1" dirty="0">
                <a:solidFill>
                  <a:srgbClr val="494949"/>
                </a:solidFill>
              </a:rPr>
              <a:t>Helm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Uso do mecanismo conhecido como </a:t>
            </a:r>
            <a:r>
              <a:rPr lang="pt-BR" sz="3200" b="1" dirty="0">
                <a:solidFill>
                  <a:srgbClr val="494949"/>
                </a:solidFill>
              </a:rPr>
              <a:t>HPA (Horizontal </a:t>
            </a:r>
            <a:r>
              <a:rPr lang="pt-BR" sz="3200" b="1" dirty="0" err="1">
                <a:solidFill>
                  <a:srgbClr val="494949"/>
                </a:solidFill>
              </a:rPr>
              <a:t>Pod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Autoscaler</a:t>
            </a:r>
            <a:r>
              <a:rPr lang="pt-BR" sz="3200" b="1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Scalers</a:t>
            </a:r>
            <a:r>
              <a:rPr lang="pt-BR" sz="3200" dirty="0">
                <a:solidFill>
                  <a:srgbClr val="494949"/>
                </a:solidFill>
              </a:rPr>
              <a:t> permitem escalar aplicações que dependam de inúmeras tecnologias, através da utilização de alguma </a:t>
            </a:r>
            <a:r>
              <a:rPr lang="pt-BR" sz="3200" b="1" dirty="0">
                <a:solidFill>
                  <a:srgbClr val="494949"/>
                </a:solidFill>
              </a:rPr>
              <a:t>métrica</a:t>
            </a:r>
            <a:r>
              <a:rPr lang="pt-BR" sz="3200" dirty="0">
                <a:solidFill>
                  <a:srgbClr val="494949"/>
                </a:solidFill>
              </a:rPr>
              <a:t> suportada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377B85E6-5D8F-4F72-98B8-3B4234FC0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2437" y="2430462"/>
            <a:ext cx="2378359" cy="237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0535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projeto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KEDA: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3487188F-33D2-6D75-1CD5-290332A15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637" y="1233191"/>
            <a:ext cx="6957296" cy="538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9755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projeto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KEDA: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488133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Triggers</a:t>
            </a:r>
            <a:r>
              <a:rPr lang="pt-BR" sz="2800" dirty="0">
                <a:solidFill>
                  <a:srgbClr val="494949"/>
                </a:solidFill>
              </a:rPr>
              <a:t> para disparar o </a:t>
            </a:r>
            <a:r>
              <a:rPr lang="pt-BR" sz="2800" b="1" dirty="0" err="1">
                <a:solidFill>
                  <a:srgbClr val="494949"/>
                </a:solidFill>
              </a:rPr>
              <a:t>autoscaling</a:t>
            </a:r>
            <a:r>
              <a:rPr lang="pt-BR" sz="2800" dirty="0">
                <a:solidFill>
                  <a:srgbClr val="494949"/>
                </a:solidFill>
              </a:rPr>
              <a:t> de </a:t>
            </a:r>
            <a:r>
              <a:rPr lang="pt-BR" sz="2800" b="1" dirty="0" err="1">
                <a:solidFill>
                  <a:srgbClr val="494949"/>
                </a:solidFill>
              </a:rPr>
              <a:t>deployments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494949"/>
                </a:solidFill>
              </a:rPr>
              <a:t>ScaledObject</a:t>
            </a:r>
            <a:r>
              <a:rPr lang="pt-BR" sz="2800" dirty="0">
                <a:solidFill>
                  <a:srgbClr val="494949"/>
                </a:solidFill>
              </a:rPr>
              <a:t>: estrutura com as </a:t>
            </a:r>
            <a:r>
              <a:rPr lang="pt-BR" sz="2800" b="1" dirty="0">
                <a:solidFill>
                  <a:srgbClr val="494949"/>
                </a:solidFill>
              </a:rPr>
              <a:t>regras + Trigger(s)</a:t>
            </a:r>
            <a:r>
              <a:rPr lang="pt-BR" sz="2800" dirty="0">
                <a:solidFill>
                  <a:srgbClr val="494949"/>
                </a:solidFill>
              </a:rPr>
              <a:t> para efetuar o </a:t>
            </a:r>
            <a:r>
              <a:rPr lang="pt-BR" sz="2800" dirty="0" err="1">
                <a:solidFill>
                  <a:srgbClr val="494949"/>
                </a:solidFill>
              </a:rPr>
              <a:t>autoscaling</a:t>
            </a:r>
            <a:r>
              <a:rPr lang="pt-BR" sz="2800" dirty="0">
                <a:solidFill>
                  <a:srgbClr val="494949"/>
                </a:solidFill>
              </a:rPr>
              <a:t> de uma aplicação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Configurações de segurança</a:t>
            </a:r>
            <a:r>
              <a:rPr lang="pt-BR" sz="2800" dirty="0">
                <a:solidFill>
                  <a:srgbClr val="494949"/>
                </a:solidFill>
              </a:rPr>
              <a:t> podem estar </a:t>
            </a:r>
            <a:r>
              <a:rPr lang="pt-BR" sz="2800" dirty="0" err="1">
                <a:solidFill>
                  <a:srgbClr val="494949"/>
                </a:solidFill>
              </a:rPr>
              <a:t>separaradas</a:t>
            </a:r>
            <a:r>
              <a:rPr lang="pt-BR" sz="2800" dirty="0">
                <a:solidFill>
                  <a:srgbClr val="494949"/>
                </a:solidFill>
              </a:rPr>
              <a:t> em um objeto do tipo </a:t>
            </a:r>
            <a:r>
              <a:rPr lang="pt-BR" sz="2800" b="1" dirty="0" err="1">
                <a:solidFill>
                  <a:srgbClr val="494949"/>
                </a:solidFill>
              </a:rPr>
              <a:t>TriggerAuthentication</a:t>
            </a:r>
            <a:r>
              <a:rPr lang="pt-BR" sz="2800" b="1" dirty="0">
                <a:solidFill>
                  <a:srgbClr val="494949"/>
                </a:solidFill>
              </a:rPr>
              <a:t>,</a:t>
            </a:r>
            <a:r>
              <a:rPr lang="pt-BR" sz="2800" dirty="0">
                <a:solidFill>
                  <a:srgbClr val="494949"/>
                </a:solidFill>
              </a:rPr>
              <a:t> com o mesmo referenciado por um </a:t>
            </a:r>
            <a:r>
              <a:rPr lang="pt-BR" sz="2800" b="1" dirty="0" err="1">
                <a:solidFill>
                  <a:srgbClr val="494949"/>
                </a:solidFill>
              </a:rPr>
              <a:t>ScaledObject</a:t>
            </a:r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377B85E6-5D8F-4F72-98B8-3B4234FC0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2437" y="2430462"/>
            <a:ext cx="2378359" cy="237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7827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projeto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KEDA: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0" name="Imagem 9" descr="Diagrama&#10;&#10;Descrição gerada automaticamente">
            <a:extLst>
              <a:ext uri="{FF2B5EF4-FFF2-40B4-BE49-F238E27FC236}">
                <a16:creationId xmlns:a16="http://schemas.microsoft.com/office/drawing/2014/main" id="{26C90421-7D33-21FA-AAB4-721EA35DF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524" y="1668462"/>
            <a:ext cx="37814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8970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projeto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KEDA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hoje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…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4D38B59-B25F-BC87-A36C-5E5F35322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037" y="1212849"/>
            <a:ext cx="9570156" cy="538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8925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1668462"/>
            <a:ext cx="4876800" cy="2179058"/>
          </a:xfrm>
        </p:spPr>
        <p:txBody>
          <a:bodyPr/>
          <a:lstStyle/>
          <a:p>
            <a:r>
              <a:rPr lang="pt-BR" dirty="0"/>
              <a:t>EXEMPLO PRÁTICO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A7AE57A-B4D7-829F-D9C0-85E0454E93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0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Exemplo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prático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com KEDA + Kafka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86D77C73-5689-2680-FF20-D185945B8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437" y="1212849"/>
            <a:ext cx="7146959" cy="557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7520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91877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66259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735" y="4120388"/>
            <a:ext cx="1733820" cy="17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7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190205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Escalabilidade no </a:t>
            </a:r>
            <a:r>
              <a:rPr lang="pt-BR" sz="3600" dirty="0" err="1">
                <a:solidFill>
                  <a:srgbClr val="494949"/>
                </a:solidFill>
              </a:rPr>
              <a:t>Kubernetes</a:t>
            </a:r>
            <a:r>
              <a:rPr lang="pt-BR" sz="3600" dirty="0">
                <a:solidFill>
                  <a:srgbClr val="494949"/>
                </a:solidFill>
              </a:rPr>
              <a:t>: uma visão geral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O projeto KEDA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Um exemplo prático utilizando Kafka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ABE6040-8E67-624B-E728-FFC3814B8C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58" r="31153" b="27022"/>
          <a:stretch/>
        </p:blipFill>
        <p:spPr>
          <a:xfrm>
            <a:off x="4846637" y="4030662"/>
            <a:ext cx="2412114" cy="226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Aplicações modernas: alguns requisitos importantes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39862"/>
            <a:ext cx="8839199" cy="436427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Alta disponibilidade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Escalabilidade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Comunicação assíncrona, Mensageria, Eventos</a:t>
            </a:r>
            <a:r>
              <a:rPr lang="pt-BR" sz="2800" dirty="0">
                <a:solidFill>
                  <a:srgbClr val="494949"/>
                </a:solidFill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Containers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94949"/>
                </a:solidFill>
              </a:rPr>
              <a:t>Microservices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812010-5BB6-3BB7-1AA2-6C205409B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37" y="2811462"/>
            <a:ext cx="2378764" cy="185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160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Alguns cenários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39862"/>
            <a:ext cx="8839199" cy="483824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E-</a:t>
            </a:r>
            <a:r>
              <a:rPr lang="pt-BR" sz="3600" dirty="0" err="1">
                <a:solidFill>
                  <a:srgbClr val="494949"/>
                </a:solidFill>
              </a:rPr>
              <a:t>commerces</a:t>
            </a:r>
            <a:r>
              <a:rPr lang="pt-BR" sz="3600" dirty="0">
                <a:solidFill>
                  <a:srgbClr val="494949"/>
                </a:solidFill>
              </a:rPr>
              <a:t> (Black Friday, Natal, promoções...)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Meios de pagamento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Portais de entretenimento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812010-5BB6-3BB7-1AA2-6C205409B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37" y="2811462"/>
            <a:ext cx="2378764" cy="185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1374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Como 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Kubernetes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pode ser útil?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39862"/>
            <a:ext cx="8839199" cy="251145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Escalando a infra necessária (</a:t>
            </a:r>
            <a:r>
              <a:rPr lang="pt-BR" sz="3600" b="1" dirty="0">
                <a:solidFill>
                  <a:srgbClr val="494949"/>
                </a:solidFill>
              </a:rPr>
              <a:t>Nodes</a:t>
            </a:r>
            <a:r>
              <a:rPr lang="pt-BR" sz="3600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Escalando aplicações (</a:t>
            </a:r>
            <a:r>
              <a:rPr lang="pt-BR" sz="3600" b="1" dirty="0" err="1">
                <a:solidFill>
                  <a:srgbClr val="494949"/>
                </a:solidFill>
              </a:rPr>
              <a:t>Pods</a:t>
            </a:r>
            <a:r>
              <a:rPr lang="pt-BR" sz="3600" dirty="0">
                <a:solidFill>
                  <a:srgbClr val="494949"/>
                </a:solidFill>
              </a:rPr>
              <a:t>)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E8B6C46-7777-B053-6033-96AA3AF61C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58" r="31153" b="27022"/>
          <a:stretch/>
        </p:blipFill>
        <p:spPr>
          <a:xfrm>
            <a:off x="9494837" y="2430462"/>
            <a:ext cx="2438400" cy="229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2130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Kubernetes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e Escalabilidade: algumas limitações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40" y="1815533"/>
            <a:ext cx="8762998" cy="378565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b="1" dirty="0">
                <a:solidFill>
                  <a:srgbClr val="494949"/>
                </a:solidFill>
              </a:rPr>
              <a:t>Serviços de mensageria, eventos</a:t>
            </a:r>
            <a:r>
              <a:rPr lang="pt-BR" sz="3000" dirty="0">
                <a:solidFill>
                  <a:srgbClr val="494949"/>
                </a:solidFill>
              </a:rPr>
              <a:t> e até </a:t>
            </a:r>
            <a:r>
              <a:rPr lang="pt-BR" sz="3000" b="1" dirty="0">
                <a:solidFill>
                  <a:srgbClr val="494949"/>
                </a:solidFill>
              </a:rPr>
              <a:t>métricas de soluções de monitoramento</a:t>
            </a:r>
            <a:r>
              <a:rPr lang="pt-BR" sz="3000" dirty="0">
                <a:solidFill>
                  <a:srgbClr val="494949"/>
                </a:solidFill>
              </a:rPr>
              <a:t> podem fornecer insights importantes para se escalar uma aplicação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0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b="1" dirty="0">
                <a:solidFill>
                  <a:srgbClr val="494949"/>
                </a:solidFill>
              </a:rPr>
              <a:t>Inexistência de meios nativos</a:t>
            </a:r>
            <a:r>
              <a:rPr lang="pt-BR" sz="3000" dirty="0">
                <a:solidFill>
                  <a:srgbClr val="494949"/>
                </a:solidFill>
              </a:rPr>
              <a:t> para escalar uma aplicação com base em uma métrica de um </a:t>
            </a:r>
            <a:r>
              <a:rPr lang="pt-BR" sz="3000" b="1" dirty="0">
                <a:solidFill>
                  <a:srgbClr val="494949"/>
                </a:solidFill>
              </a:rPr>
              <a:t>serviço de apoio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000" b="1" dirty="0">
              <a:solidFill>
                <a:srgbClr val="494949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830E27-EFB5-43AD-BAD6-A1FB48D3E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437" y="2582862"/>
            <a:ext cx="2250995" cy="225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2684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projeto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KEDA: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solução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….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377B85E6-5D8F-4F72-98B8-3B4234FC0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437" y="3344862"/>
            <a:ext cx="2683159" cy="268315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612F520-3452-83F4-A9CD-6376A4C5D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037" y="1668462"/>
            <a:ext cx="2784395" cy="278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7599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projeto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KEDA: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412420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Kubernetes</a:t>
            </a:r>
            <a:r>
              <a:rPr lang="pt-BR" sz="3200" b="1" dirty="0">
                <a:solidFill>
                  <a:srgbClr val="494949"/>
                </a:solidFill>
              </a:rPr>
              <a:t> Event </a:t>
            </a:r>
            <a:r>
              <a:rPr lang="pt-BR" sz="3200" b="1" dirty="0" err="1">
                <a:solidFill>
                  <a:srgbClr val="494949"/>
                </a:solidFill>
              </a:rPr>
              <a:t>Driven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Autoscaling</a:t>
            </a:r>
            <a:br>
              <a:rPr lang="pt-BR" sz="3200" b="1" dirty="0">
                <a:solidFill>
                  <a:srgbClr val="494949"/>
                </a:solidFill>
              </a:rPr>
            </a:br>
            <a:r>
              <a:rPr lang="pt-BR" sz="3200" b="1" dirty="0">
                <a:solidFill>
                  <a:srgbClr val="494949"/>
                </a:solidFill>
                <a:hlinkClick r:id="rId3"/>
              </a:rPr>
              <a:t>https://keda.sh/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Escalabilidade horizontal</a:t>
            </a:r>
            <a:r>
              <a:rPr lang="pt-BR" sz="3200" dirty="0">
                <a:solidFill>
                  <a:srgbClr val="494949"/>
                </a:solidFill>
              </a:rPr>
              <a:t> de </a:t>
            </a:r>
            <a:r>
              <a:rPr lang="pt-BR" sz="3200" b="1" dirty="0">
                <a:solidFill>
                  <a:srgbClr val="494949"/>
                </a:solidFill>
              </a:rPr>
              <a:t>aplicações</a:t>
            </a:r>
            <a:r>
              <a:rPr lang="pt-BR" sz="3200" dirty="0">
                <a:solidFill>
                  <a:srgbClr val="494949"/>
                </a:solidFill>
              </a:rPr>
              <a:t> de forma descomplicada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Um projeto open </a:t>
            </a:r>
            <a:r>
              <a:rPr lang="pt-BR" sz="3200" dirty="0" err="1">
                <a:solidFill>
                  <a:srgbClr val="494949"/>
                </a:solidFill>
              </a:rPr>
              <a:t>source</a:t>
            </a:r>
            <a:r>
              <a:rPr lang="pt-BR" sz="3200" dirty="0">
                <a:solidFill>
                  <a:srgbClr val="494949"/>
                </a:solidFill>
              </a:rPr>
              <a:t> apoiado pela </a:t>
            </a:r>
            <a:r>
              <a:rPr lang="pt-BR" sz="3200" b="1" dirty="0">
                <a:solidFill>
                  <a:srgbClr val="494949"/>
                </a:solidFill>
              </a:rPr>
              <a:t>Cloud </a:t>
            </a:r>
            <a:r>
              <a:rPr lang="pt-BR" sz="3200" b="1" dirty="0" err="1">
                <a:solidFill>
                  <a:srgbClr val="494949"/>
                </a:solidFill>
              </a:rPr>
              <a:t>Native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Computing</a:t>
            </a:r>
            <a:r>
              <a:rPr lang="pt-BR" sz="3200" b="1" dirty="0">
                <a:solidFill>
                  <a:srgbClr val="494949"/>
                </a:solidFill>
              </a:rPr>
              <a:t> Foundation</a:t>
            </a: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377B85E6-5D8F-4F72-98B8-3B4234FC0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2437" y="2430462"/>
            <a:ext cx="2378359" cy="237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9764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1230</TotalTime>
  <Words>878</Words>
  <Application>Microsoft Office PowerPoint</Application>
  <PresentationFormat>Personalizar</PresentationFormat>
  <Paragraphs>136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17</vt:i4>
      </vt:variant>
    </vt:vector>
  </HeadingPairs>
  <TitlesOfParts>
    <vt:vector size="26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Orquestração de containers com Kubernetes, KEDA e Kafka</vt:lpstr>
      <vt:lpstr>Renato Groffe</vt:lpstr>
      <vt:lpstr>Agenda</vt:lpstr>
      <vt:lpstr>Aplicações modernas: alguns requisitos importantes</vt:lpstr>
      <vt:lpstr>Alguns cenários</vt:lpstr>
      <vt:lpstr>Como o Kubernetes pode ser útil?</vt:lpstr>
      <vt:lpstr>Kubernetes e Escalabilidade: algumas limitações</vt:lpstr>
      <vt:lpstr>O projeto KEDA: uma solução….</vt:lpstr>
      <vt:lpstr>O projeto KEDA: uma visão geral</vt:lpstr>
      <vt:lpstr>O projeto KEDA: uma visão geral</vt:lpstr>
      <vt:lpstr>O projeto KEDA: uma visão geral</vt:lpstr>
      <vt:lpstr>O projeto KEDA: uma visão geral</vt:lpstr>
      <vt:lpstr>O projeto KEDA: uma visão geral</vt:lpstr>
      <vt:lpstr>O projeto KEDA hoje…</vt:lpstr>
      <vt:lpstr>EXEMPLO PRÁTICO</vt:lpstr>
      <vt:lpstr>Exemplo prático com KEDA + Kafka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483</cp:revision>
  <dcterms:created xsi:type="dcterms:W3CDTF">2016-08-05T22:03:34Z</dcterms:created>
  <dcterms:modified xsi:type="dcterms:W3CDTF">2024-07-17T22:06:49Z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