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04" r:id="rId5"/>
    <p:sldMasterId id="2147484428" r:id="rId6"/>
    <p:sldMasterId id="2147484455" r:id="rId7"/>
  </p:sldMasterIdLst>
  <p:notesMasterIdLst>
    <p:notesMasterId r:id="rId27"/>
  </p:notesMasterIdLst>
  <p:handoutMasterIdLst>
    <p:handoutMasterId r:id="rId28"/>
  </p:handoutMasterIdLst>
  <p:sldIdLst>
    <p:sldId id="1393" r:id="rId8"/>
    <p:sldId id="1750" r:id="rId9"/>
    <p:sldId id="1518" r:id="rId10"/>
    <p:sldId id="1763" r:id="rId11"/>
    <p:sldId id="1753" r:id="rId12"/>
    <p:sldId id="1756" r:id="rId13"/>
    <p:sldId id="1752" r:id="rId14"/>
    <p:sldId id="1538" r:id="rId15"/>
    <p:sldId id="1755" r:id="rId16"/>
    <p:sldId id="1759" r:id="rId17"/>
    <p:sldId id="1758" r:id="rId18"/>
    <p:sldId id="1745" r:id="rId19"/>
    <p:sldId id="1747" r:id="rId20"/>
    <p:sldId id="1760" r:id="rId21"/>
    <p:sldId id="1761" r:id="rId22"/>
    <p:sldId id="1615" r:id="rId23"/>
    <p:sldId id="1764" r:id="rId24"/>
    <p:sldId id="1762" r:id="rId25"/>
    <p:sldId id="1754" r:id="rId26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gnite 2016 Template Light" id="{A073DAE3-B461-442F-A3D3-6642BD875E45}">
          <p14:sldIdLst>
            <p14:sldId id="1393"/>
            <p14:sldId id="1750"/>
            <p14:sldId id="1518"/>
            <p14:sldId id="1763"/>
            <p14:sldId id="1753"/>
            <p14:sldId id="1756"/>
            <p14:sldId id="1752"/>
            <p14:sldId id="1538"/>
            <p14:sldId id="1755"/>
            <p14:sldId id="1759"/>
            <p14:sldId id="1758"/>
            <p14:sldId id="1745"/>
            <p14:sldId id="1747"/>
            <p14:sldId id="1760"/>
            <p14:sldId id="1761"/>
          </p14:sldIdLst>
        </p14:section>
        <p14:section name="Finalizando" id="{CF622469-3E87-46BA-8ED6-912C47B00EF3}">
          <p14:sldIdLst>
            <p14:sldId id="1615"/>
            <p14:sldId id="1764"/>
            <p14:sldId id="1762"/>
            <p14:sldId id="17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2B2B2"/>
    <a:srgbClr val="EAEAEA"/>
    <a:srgbClr val="F8F8F8"/>
    <a:srgbClr val="FFFFCC"/>
    <a:srgbClr val="CCECFF"/>
    <a:srgbClr val="3366CC"/>
    <a:srgbClr val="008080"/>
    <a:srgbClr val="FFFBD9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79472" autoAdjust="0"/>
  </p:normalViewPr>
  <p:slideViewPr>
    <p:cSldViewPr>
      <p:cViewPr varScale="1">
        <p:scale>
          <a:sx n="81" d="100"/>
          <a:sy n="81" d="100"/>
        </p:scale>
        <p:origin x="653" y="58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152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7/2/2024 8:02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7/2/2024 8:02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7/2/2024 8:02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7/2/2024 8:02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6946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7/2/2024 8:02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4417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7/2/2024 8:02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255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7/2/2024 8:02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171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7/2/2024 8:02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066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7/2/2024 8:02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4861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7/2/2024 8:02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099733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7/2/2024 8:04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486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7/2/2024 8:02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673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7/2/2024 8:02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17991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5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7/2/2024 8:02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7/2/2024 8:02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173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7/2/2024 8:02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158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7/2/2024 8:02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291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7/2/2024 8:02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367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7/2/2024 8:02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584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7/2/2024 8:02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409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87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1009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30022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aspnetConference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‬</a:t>
            </a:r>
          </a:p>
        </p:txBody>
      </p:sp>
    </p:spTree>
    <p:extLst>
      <p:ext uri="{BB962C8B-B14F-4D97-AF65-F5344CB8AC3E}">
        <p14:creationId xmlns:p14="http://schemas.microsoft.com/office/powerpoint/2010/main" val="234274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E4A1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02/07/2024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617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3750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069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12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62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6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67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7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6224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0888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7403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3245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0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22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75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851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847824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18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7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1700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94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0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8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8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7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983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279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43179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7779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573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52959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8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936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905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3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02/07/2024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909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72E4-1EB3-4AD0-8A8C-9ACF3E188437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DA7-AC71-4BF6-BCA0-0FC767D289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97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492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9039" y="2125663"/>
            <a:ext cx="10058400" cy="91281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8847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19607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712663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437103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14186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87067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77220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74249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24707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8956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4041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825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698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225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89232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6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15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69321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4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2002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21" Type="http://schemas.openxmlformats.org/officeDocument/2006/relationships/theme" Target="../theme/theme4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slideLayout" Target="../slideLayouts/slideLayout90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249" r:id="rId12"/>
    <p:sldLayoutId id="2147484301" r:id="rId13"/>
    <p:sldLayoutId id="2147484251" r:id="rId14"/>
    <p:sldLayoutId id="2147484252" r:id="rId15"/>
    <p:sldLayoutId id="2147484257" r:id="rId16"/>
    <p:sldLayoutId id="2147484258" r:id="rId17"/>
    <p:sldLayoutId id="2147484260" r:id="rId18"/>
    <p:sldLayoutId id="2147484299" r:id="rId19"/>
    <p:sldLayoutId id="2147484263" r:id="rId20"/>
    <p:sldLayoutId id="2147484403" r:id="rId21"/>
    <p:sldLayoutId id="2147484477" r:id="rId22"/>
    <p:sldLayoutId id="2147484478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2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  <p:sldLayoutId id="2147484417" r:id="rId13"/>
    <p:sldLayoutId id="2147484418" r:id="rId14"/>
    <p:sldLayoutId id="2147484419" r:id="rId15"/>
    <p:sldLayoutId id="2147484420" r:id="rId16"/>
    <p:sldLayoutId id="2147484421" r:id="rId17"/>
    <p:sldLayoutId id="2147484422" r:id="rId18"/>
    <p:sldLayoutId id="2147484423" r:id="rId19"/>
    <p:sldLayoutId id="2147484424" r:id="rId20"/>
    <p:sldLayoutId id="2147484425" r:id="rId21"/>
    <p:sldLayoutId id="2147484426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98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441" r:id="rId13"/>
    <p:sldLayoutId id="2147484442" r:id="rId14"/>
    <p:sldLayoutId id="2147484443" r:id="rId15"/>
    <p:sldLayoutId id="2147484444" r:id="rId16"/>
    <p:sldLayoutId id="2147484445" r:id="rId17"/>
    <p:sldLayoutId id="2147484446" r:id="rId18"/>
    <p:sldLayoutId id="2147484447" r:id="rId19"/>
    <p:sldLayoutId id="2147484448" r:id="rId20"/>
    <p:sldLayoutId id="2147484449" r:id="rId21"/>
    <p:sldLayoutId id="2147484450" r:id="rId22"/>
    <p:sldLayoutId id="2147484451" r:id="rId23"/>
    <p:sldLayoutId id="2147484452" r:id="rId24"/>
    <p:sldLayoutId id="2147484453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936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56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  <p:sldLayoutId id="2147484467" r:id="rId12"/>
    <p:sldLayoutId id="2147484468" r:id="rId13"/>
    <p:sldLayoutId id="2147484469" r:id="rId14"/>
    <p:sldLayoutId id="2147484470" r:id="rId15"/>
    <p:sldLayoutId id="2147484471" r:id="rId16"/>
    <p:sldLayoutId id="2147484472" r:id="rId17"/>
    <p:sldLayoutId id="2147484473" r:id="rId18"/>
    <p:sldLayoutId id="2147484474" r:id="rId19"/>
    <p:sldLayoutId id="2147484479" r:id="rId20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keda.sh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natogroffe/KEDA_DevOpsPro-2024-07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natogroffe/KEDA_DevOpsPro-2024-0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5637" y="221841"/>
            <a:ext cx="11201400" cy="1872045"/>
          </a:xfrm>
        </p:spPr>
        <p:txBody>
          <a:bodyPr/>
          <a:lstStyle/>
          <a:p>
            <a:r>
              <a:rPr lang="pt-BR" sz="6600" b="1" dirty="0" err="1"/>
              <a:t>Kubernetes</a:t>
            </a:r>
            <a:r>
              <a:rPr lang="pt-BR" sz="6600" b="1" dirty="0"/>
              <a:t> e KEDA</a:t>
            </a:r>
            <a:br>
              <a:rPr lang="pt-BR" sz="6600" b="1" dirty="0"/>
            </a:br>
            <a:r>
              <a:rPr lang="pt-BR" sz="4400" b="1" dirty="0"/>
              <a:t>Escalabilidade Orientada a Eventos</a:t>
            </a:r>
            <a:endParaRPr lang="pt-BR" sz="4400" dirty="0"/>
          </a:p>
        </p:txBody>
      </p:sp>
      <p:pic>
        <p:nvPicPr>
          <p:cNvPr id="13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915189BD-7EAE-4A0C-BD8E-B94BE30EF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5920754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03814D94-6C3E-4E34-CFE5-E266E1D9D4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358" r="31153" b="27022"/>
          <a:stretch/>
        </p:blipFill>
        <p:spPr>
          <a:xfrm>
            <a:off x="7437437" y="3421062"/>
            <a:ext cx="1905000" cy="1789839"/>
          </a:xfrm>
          <a:prstGeom prst="rect">
            <a:avLst/>
          </a:prstGeom>
        </p:spPr>
      </p:pic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E7D62D74-A213-3C86-AC76-0356B368CAD3}"/>
              </a:ext>
            </a:extLst>
          </p:cNvPr>
          <p:cNvSpPr txBox="1">
            <a:spLocks/>
          </p:cNvSpPr>
          <p:nvPr/>
        </p:nvSpPr>
        <p:spPr bwMode="white">
          <a:xfrm>
            <a:off x="655637" y="3649662"/>
            <a:ext cx="6111478" cy="1872045"/>
          </a:xfrm>
          <a:prstGeom prst="rect">
            <a:avLst/>
          </a:prstGeom>
          <a:noFill/>
        </p:spPr>
        <p:txBody>
          <a:bodyPr vert="horz" wrap="square" lIns="146304" tIns="109728" rIns="146304" bIns="109728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Renato </a:t>
            </a:r>
            <a:r>
              <a:rPr lang="en-US" sz="2800" b="1" dirty="0" err="1"/>
              <a:t>Groffe</a:t>
            </a:r>
            <a:endParaRPr lang="en-US" sz="2800" b="1" dirty="0"/>
          </a:p>
          <a:p>
            <a:r>
              <a:rPr lang="en-US" sz="2400" dirty="0"/>
              <a:t>Microsoft MVP, MTAC</a:t>
            </a:r>
          </a:p>
          <a:p>
            <a:r>
              <a:rPr lang="en-US" sz="2400" dirty="0"/>
              <a:t>linkedin.com/in/</a:t>
            </a:r>
            <a:r>
              <a:rPr lang="en-US" sz="2400" dirty="0" err="1"/>
              <a:t>renatogroffe</a:t>
            </a:r>
            <a:br>
              <a:rPr lang="en-US" sz="2400" dirty="0"/>
            </a:br>
            <a:r>
              <a:rPr lang="en-US" sz="2400" dirty="0"/>
              <a:t>renatogroffe.medium.com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E96DCE9B-7AB1-8401-10EE-89ECA5EF9F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4837" y="3233126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O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projeto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KEDA: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8379634" cy="412420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 err="1">
                <a:solidFill>
                  <a:srgbClr val="494949"/>
                </a:solidFill>
              </a:rPr>
              <a:t>Kubernetes</a:t>
            </a:r>
            <a:r>
              <a:rPr lang="pt-BR" sz="3200" b="1" dirty="0">
                <a:solidFill>
                  <a:srgbClr val="494949"/>
                </a:solidFill>
              </a:rPr>
              <a:t> Event </a:t>
            </a:r>
            <a:r>
              <a:rPr lang="pt-BR" sz="3200" b="1" dirty="0" err="1">
                <a:solidFill>
                  <a:srgbClr val="494949"/>
                </a:solidFill>
              </a:rPr>
              <a:t>Driven</a:t>
            </a:r>
            <a:r>
              <a:rPr lang="pt-BR" sz="3200" b="1" dirty="0">
                <a:solidFill>
                  <a:srgbClr val="494949"/>
                </a:solidFill>
              </a:rPr>
              <a:t> </a:t>
            </a:r>
            <a:r>
              <a:rPr lang="pt-BR" sz="3200" b="1" dirty="0" err="1">
                <a:solidFill>
                  <a:srgbClr val="494949"/>
                </a:solidFill>
              </a:rPr>
              <a:t>Autoscaling</a:t>
            </a:r>
            <a:br>
              <a:rPr lang="pt-BR" sz="3200" b="1" dirty="0">
                <a:solidFill>
                  <a:srgbClr val="494949"/>
                </a:solidFill>
              </a:rPr>
            </a:br>
            <a:r>
              <a:rPr lang="pt-BR" sz="3200" b="1" dirty="0">
                <a:solidFill>
                  <a:srgbClr val="494949"/>
                </a:solidFill>
                <a:hlinkClick r:id="rId3"/>
              </a:rPr>
              <a:t>https://keda.sh/</a:t>
            </a: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Escalabilidade horizontal</a:t>
            </a:r>
            <a:r>
              <a:rPr lang="pt-BR" sz="3200" dirty="0">
                <a:solidFill>
                  <a:srgbClr val="494949"/>
                </a:solidFill>
              </a:rPr>
              <a:t> de </a:t>
            </a:r>
            <a:r>
              <a:rPr lang="pt-BR" sz="3200" b="1" dirty="0">
                <a:solidFill>
                  <a:srgbClr val="494949"/>
                </a:solidFill>
              </a:rPr>
              <a:t>aplicações</a:t>
            </a:r>
            <a:r>
              <a:rPr lang="pt-BR" sz="3200" dirty="0">
                <a:solidFill>
                  <a:srgbClr val="494949"/>
                </a:solidFill>
              </a:rPr>
              <a:t> de forma descomplicada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Um projeto open </a:t>
            </a:r>
            <a:r>
              <a:rPr lang="pt-BR" sz="3200" dirty="0" err="1">
                <a:solidFill>
                  <a:srgbClr val="494949"/>
                </a:solidFill>
              </a:rPr>
              <a:t>source</a:t>
            </a:r>
            <a:r>
              <a:rPr lang="pt-BR" sz="3200" dirty="0">
                <a:solidFill>
                  <a:srgbClr val="494949"/>
                </a:solidFill>
              </a:rPr>
              <a:t> apoiado pela </a:t>
            </a:r>
            <a:r>
              <a:rPr lang="pt-BR" sz="3200" b="1" dirty="0">
                <a:solidFill>
                  <a:srgbClr val="494949"/>
                </a:solidFill>
              </a:rPr>
              <a:t>Cloud </a:t>
            </a:r>
            <a:r>
              <a:rPr lang="pt-BR" sz="3200" b="1" dirty="0" err="1">
                <a:solidFill>
                  <a:srgbClr val="494949"/>
                </a:solidFill>
              </a:rPr>
              <a:t>Native</a:t>
            </a:r>
            <a:r>
              <a:rPr lang="pt-BR" sz="3200" b="1" dirty="0">
                <a:solidFill>
                  <a:srgbClr val="494949"/>
                </a:solidFill>
              </a:rPr>
              <a:t> </a:t>
            </a:r>
            <a:r>
              <a:rPr lang="pt-BR" sz="3200" b="1" dirty="0" err="1">
                <a:solidFill>
                  <a:srgbClr val="494949"/>
                </a:solidFill>
              </a:rPr>
              <a:t>Computing</a:t>
            </a:r>
            <a:r>
              <a:rPr lang="pt-BR" sz="3200" b="1" dirty="0">
                <a:solidFill>
                  <a:srgbClr val="494949"/>
                </a:solidFill>
              </a:rPr>
              <a:t> Foundation</a:t>
            </a: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377B85E6-5D8F-4F72-98B8-3B4234FC0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2437" y="2430462"/>
            <a:ext cx="2378359" cy="237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9764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O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projeto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KEDA: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8379634" cy="520757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Instalável via </a:t>
            </a:r>
            <a:r>
              <a:rPr lang="pt-BR" sz="3200" b="1" dirty="0">
                <a:solidFill>
                  <a:srgbClr val="494949"/>
                </a:solidFill>
              </a:rPr>
              <a:t>Helm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Uso do mecanismo conhecido como </a:t>
            </a:r>
            <a:r>
              <a:rPr lang="pt-BR" sz="3200" b="1" dirty="0">
                <a:solidFill>
                  <a:srgbClr val="494949"/>
                </a:solidFill>
              </a:rPr>
              <a:t>HPA (Horizontal </a:t>
            </a:r>
            <a:r>
              <a:rPr lang="pt-BR" sz="3200" b="1" dirty="0" err="1">
                <a:solidFill>
                  <a:srgbClr val="494949"/>
                </a:solidFill>
              </a:rPr>
              <a:t>Pod</a:t>
            </a:r>
            <a:r>
              <a:rPr lang="pt-BR" sz="3200" b="1" dirty="0">
                <a:solidFill>
                  <a:srgbClr val="494949"/>
                </a:solidFill>
              </a:rPr>
              <a:t> </a:t>
            </a:r>
            <a:r>
              <a:rPr lang="pt-BR" sz="3200" b="1" dirty="0" err="1">
                <a:solidFill>
                  <a:srgbClr val="494949"/>
                </a:solidFill>
              </a:rPr>
              <a:t>Autoscaler</a:t>
            </a:r>
            <a:r>
              <a:rPr lang="pt-BR" sz="3200" b="1" dirty="0">
                <a:solidFill>
                  <a:srgbClr val="494949"/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 err="1">
                <a:solidFill>
                  <a:srgbClr val="494949"/>
                </a:solidFill>
              </a:rPr>
              <a:t>Scalers</a:t>
            </a:r>
            <a:r>
              <a:rPr lang="pt-BR" sz="3200" dirty="0">
                <a:solidFill>
                  <a:srgbClr val="494949"/>
                </a:solidFill>
              </a:rPr>
              <a:t> permitem escalar aplicações que dependam de inúmeras tecnologias, através da utilização de alguma </a:t>
            </a:r>
            <a:r>
              <a:rPr lang="pt-BR" sz="3200" b="1" dirty="0">
                <a:solidFill>
                  <a:srgbClr val="494949"/>
                </a:solidFill>
              </a:rPr>
              <a:t>métrica</a:t>
            </a:r>
            <a:r>
              <a:rPr lang="pt-BR" sz="3200" dirty="0">
                <a:solidFill>
                  <a:srgbClr val="494949"/>
                </a:solidFill>
              </a:rPr>
              <a:t> suportada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377B85E6-5D8F-4F72-98B8-3B4234FC0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2437" y="2430462"/>
            <a:ext cx="2378359" cy="237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80535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O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projeto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KEDA: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3487188F-33D2-6D75-1CD5-290332A15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637" y="1233191"/>
            <a:ext cx="6957296" cy="538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39755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O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projeto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KEDA: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8379634" cy="488133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Triggers</a:t>
            </a:r>
            <a:r>
              <a:rPr lang="pt-BR" sz="2800" dirty="0">
                <a:solidFill>
                  <a:srgbClr val="494949"/>
                </a:solidFill>
              </a:rPr>
              <a:t> para disparar o </a:t>
            </a:r>
            <a:r>
              <a:rPr lang="pt-BR" sz="2800" b="1" dirty="0" err="1">
                <a:solidFill>
                  <a:srgbClr val="494949"/>
                </a:solidFill>
              </a:rPr>
              <a:t>autoscaling</a:t>
            </a:r>
            <a:r>
              <a:rPr lang="pt-BR" sz="2800" dirty="0">
                <a:solidFill>
                  <a:srgbClr val="494949"/>
                </a:solidFill>
              </a:rPr>
              <a:t> de </a:t>
            </a:r>
            <a:r>
              <a:rPr lang="pt-BR" sz="2800" b="1" dirty="0" err="1">
                <a:solidFill>
                  <a:srgbClr val="494949"/>
                </a:solidFill>
              </a:rPr>
              <a:t>deployments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 err="1">
                <a:solidFill>
                  <a:srgbClr val="494949"/>
                </a:solidFill>
              </a:rPr>
              <a:t>ScaledObject</a:t>
            </a:r>
            <a:r>
              <a:rPr lang="pt-BR" sz="2800" dirty="0">
                <a:solidFill>
                  <a:srgbClr val="494949"/>
                </a:solidFill>
              </a:rPr>
              <a:t>: estrutura com as </a:t>
            </a:r>
            <a:r>
              <a:rPr lang="pt-BR" sz="2800" b="1" dirty="0">
                <a:solidFill>
                  <a:srgbClr val="494949"/>
                </a:solidFill>
              </a:rPr>
              <a:t>regras + Trigger(s)</a:t>
            </a:r>
            <a:r>
              <a:rPr lang="pt-BR" sz="2800" dirty="0">
                <a:solidFill>
                  <a:srgbClr val="494949"/>
                </a:solidFill>
              </a:rPr>
              <a:t> para efetuar o </a:t>
            </a:r>
            <a:r>
              <a:rPr lang="pt-BR" sz="2800" dirty="0" err="1">
                <a:solidFill>
                  <a:srgbClr val="494949"/>
                </a:solidFill>
              </a:rPr>
              <a:t>autoscaling</a:t>
            </a:r>
            <a:r>
              <a:rPr lang="pt-BR" sz="2800" dirty="0">
                <a:solidFill>
                  <a:srgbClr val="494949"/>
                </a:solidFill>
              </a:rPr>
              <a:t> de uma aplicação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Configurações de segurança</a:t>
            </a:r>
            <a:r>
              <a:rPr lang="pt-BR" sz="2800" dirty="0">
                <a:solidFill>
                  <a:srgbClr val="494949"/>
                </a:solidFill>
              </a:rPr>
              <a:t> podem estar </a:t>
            </a:r>
            <a:r>
              <a:rPr lang="pt-BR" sz="2800" dirty="0" err="1">
                <a:solidFill>
                  <a:srgbClr val="494949"/>
                </a:solidFill>
              </a:rPr>
              <a:t>separaradas</a:t>
            </a:r>
            <a:r>
              <a:rPr lang="pt-BR" sz="2800" dirty="0">
                <a:solidFill>
                  <a:srgbClr val="494949"/>
                </a:solidFill>
              </a:rPr>
              <a:t> em um objeto do tipo </a:t>
            </a:r>
            <a:r>
              <a:rPr lang="pt-BR" sz="2800" b="1" dirty="0" err="1">
                <a:solidFill>
                  <a:srgbClr val="494949"/>
                </a:solidFill>
              </a:rPr>
              <a:t>TriggerAuthentication</a:t>
            </a:r>
            <a:r>
              <a:rPr lang="pt-BR" sz="2800" b="1" dirty="0">
                <a:solidFill>
                  <a:srgbClr val="494949"/>
                </a:solidFill>
              </a:rPr>
              <a:t>,</a:t>
            </a:r>
            <a:r>
              <a:rPr lang="pt-BR" sz="2800" dirty="0">
                <a:solidFill>
                  <a:srgbClr val="494949"/>
                </a:solidFill>
              </a:rPr>
              <a:t> com o mesmo referenciado por um </a:t>
            </a:r>
            <a:r>
              <a:rPr lang="pt-BR" sz="2800" b="1" dirty="0" err="1">
                <a:solidFill>
                  <a:srgbClr val="494949"/>
                </a:solidFill>
              </a:rPr>
              <a:t>ScaledObject</a:t>
            </a:r>
            <a:endParaRPr lang="pt-BR" sz="2800" b="1" dirty="0">
              <a:solidFill>
                <a:srgbClr val="494949"/>
              </a:solidFill>
            </a:endParaRP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377B85E6-5D8F-4F72-98B8-3B4234FC0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2437" y="2430462"/>
            <a:ext cx="2378359" cy="237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7827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O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projeto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KEDA: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10" name="Imagem 9" descr="Diagrama&#10;&#10;Descrição gerada automaticamente">
            <a:extLst>
              <a:ext uri="{FF2B5EF4-FFF2-40B4-BE49-F238E27FC236}">
                <a16:creationId xmlns:a16="http://schemas.microsoft.com/office/drawing/2014/main" id="{26C90421-7D33-21FA-AAB4-721EA35DF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524" y="1668462"/>
            <a:ext cx="378142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68970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O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projeto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KEDA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hoje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…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4D38B59-B25F-BC87-A36C-5E5F35322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037" y="1212849"/>
            <a:ext cx="9570156" cy="538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38925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1668462"/>
            <a:ext cx="4876800" cy="2179058"/>
          </a:xfrm>
        </p:spPr>
        <p:txBody>
          <a:bodyPr/>
          <a:lstStyle/>
          <a:p>
            <a:r>
              <a:rPr lang="pt-BR" dirty="0"/>
              <a:t>EXEMPLO PRÁTICO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A7AE57A-B4D7-829F-D9C0-85E0454E93E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502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Download dos materiais desta apresentação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4792662"/>
            <a:ext cx="11810999" cy="683264"/>
          </a:xfrm>
        </p:spPr>
        <p:txBody>
          <a:bodyPr/>
          <a:lstStyle/>
          <a:p>
            <a:pPr algn="ctr"/>
            <a:r>
              <a:rPr lang="pt-BR" sz="3600" dirty="0">
                <a:solidFill>
                  <a:srgbClr val="494949"/>
                </a:solidFill>
                <a:hlinkClick r:id="rId3"/>
              </a:rPr>
              <a:t>github.com/renatogroffe/KEDA_DevOpsPro-2024-07</a:t>
            </a:r>
            <a:r>
              <a:rPr lang="pt-BR" sz="3600" dirty="0">
                <a:solidFill>
                  <a:srgbClr val="494949"/>
                </a:solidFill>
              </a:rPr>
              <a:t> </a:t>
            </a:r>
          </a:p>
        </p:txBody>
      </p:sp>
      <p:pic>
        <p:nvPicPr>
          <p:cNvPr id="5" name="Imagem 4" descr="Código QR&#10;&#10;Descrição gerada automaticamente">
            <a:extLst>
              <a:ext uri="{FF2B5EF4-FFF2-40B4-BE49-F238E27FC236}">
                <a16:creationId xmlns:a16="http://schemas.microsoft.com/office/drawing/2014/main" id="{17DE8933-49C0-AC4F-2E11-A0B329DE4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4237" y="1516062"/>
            <a:ext cx="2819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93562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Exemplo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prático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com KEDA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DB839B76-E596-002C-9471-CDC9100E4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3037" y="1472028"/>
            <a:ext cx="6663419" cy="523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7520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883852"/>
            <a:ext cx="4876800" cy="1181862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91877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238303"/>
            <a:ext cx="6625921" cy="518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Most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Valuable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Professional (MVP)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Multi-Plataform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Technical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Audience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Contributor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(MTAC)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Arquiteto de Soluções/Software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 anos de experiência na área de Tecnologia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Community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Leader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Autor Técnico e Palestrante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5541788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16374F2-EFE7-4775-AD13-95766DD4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614" y="472111"/>
            <a:ext cx="2064045" cy="2290202"/>
          </a:xfrm>
          <a:prstGeom prst="rect">
            <a:avLst/>
          </a:prstGeom>
        </p:spPr>
      </p:pic>
      <p:pic>
        <p:nvPicPr>
          <p:cNvPr id="9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942EB67-E85D-42B0-8C54-899E7CBF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726" y="3083121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Placa branca com texto preto sobre fundo azul&#10;&#10;Descrição gerada automaticamente">
            <a:extLst>
              <a:ext uri="{FF2B5EF4-FFF2-40B4-BE49-F238E27FC236}">
                <a16:creationId xmlns:a16="http://schemas.microsoft.com/office/drawing/2014/main" id="{A06A382F-CB5E-49D3-A714-BF89782F3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735" y="4120388"/>
            <a:ext cx="1733820" cy="173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47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11810999" cy="190205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Escalabilidade no </a:t>
            </a:r>
            <a:r>
              <a:rPr lang="pt-BR" sz="3600" dirty="0" err="1">
                <a:solidFill>
                  <a:srgbClr val="494949"/>
                </a:solidFill>
              </a:rPr>
              <a:t>Kubernetes</a:t>
            </a:r>
            <a:r>
              <a:rPr lang="pt-BR" sz="3600" dirty="0">
                <a:solidFill>
                  <a:srgbClr val="494949"/>
                </a:solidFill>
              </a:rPr>
              <a:t>: uma visão geral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O projeto KEDA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Um exemplo prático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ABE6040-8E67-624B-E728-FFC3814B8C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358" r="31153" b="27022"/>
          <a:stretch/>
        </p:blipFill>
        <p:spPr>
          <a:xfrm>
            <a:off x="4846637" y="4030662"/>
            <a:ext cx="2412114" cy="226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9069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Download dos materiais desta apresentação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4792662"/>
            <a:ext cx="11810999" cy="683264"/>
          </a:xfrm>
        </p:spPr>
        <p:txBody>
          <a:bodyPr/>
          <a:lstStyle/>
          <a:p>
            <a:pPr algn="ctr"/>
            <a:r>
              <a:rPr lang="pt-BR" sz="3600" dirty="0">
                <a:solidFill>
                  <a:srgbClr val="494949"/>
                </a:solidFill>
                <a:hlinkClick r:id="rId3"/>
              </a:rPr>
              <a:t>github.com/renatogroffe/KEDA_DevOpsPro-2024-07</a:t>
            </a:r>
            <a:r>
              <a:rPr lang="pt-BR" sz="3600" dirty="0">
                <a:solidFill>
                  <a:srgbClr val="494949"/>
                </a:solidFill>
              </a:rPr>
              <a:t> </a:t>
            </a:r>
          </a:p>
        </p:txBody>
      </p:sp>
      <p:pic>
        <p:nvPicPr>
          <p:cNvPr id="5" name="Imagem 4" descr="Código QR&#10;&#10;Descrição gerada automaticamente">
            <a:extLst>
              <a:ext uri="{FF2B5EF4-FFF2-40B4-BE49-F238E27FC236}">
                <a16:creationId xmlns:a16="http://schemas.microsoft.com/office/drawing/2014/main" id="{17DE8933-49C0-AC4F-2E11-A0B329DE4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4237" y="1516062"/>
            <a:ext cx="2819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94055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Aplicações modernas: alguns requisitos importantes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439862"/>
            <a:ext cx="8839199" cy="436427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Alta disponibilidade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Escalabilidade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Comunicação assíncrona, Mensageria, Eventos</a:t>
            </a:r>
            <a:r>
              <a:rPr lang="pt-BR" sz="2800" dirty="0">
                <a:solidFill>
                  <a:srgbClr val="494949"/>
                </a:solidFill>
              </a:rPr>
              <a:t>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Containers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rgbClr val="494949"/>
                </a:solidFill>
              </a:rPr>
              <a:t>Microservices</a:t>
            </a:r>
            <a:endParaRPr lang="pt-BR" sz="2800" dirty="0">
              <a:solidFill>
                <a:srgbClr val="494949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9812010-5BB6-3BB7-1AA2-6C205409B8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637" y="2811462"/>
            <a:ext cx="2378764" cy="185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81609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Alguns cenários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439862"/>
            <a:ext cx="8839199" cy="483824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E-</a:t>
            </a:r>
            <a:r>
              <a:rPr lang="pt-BR" sz="3600" dirty="0" err="1">
                <a:solidFill>
                  <a:srgbClr val="494949"/>
                </a:solidFill>
              </a:rPr>
              <a:t>commerces</a:t>
            </a:r>
            <a:r>
              <a:rPr lang="pt-BR" sz="3600" dirty="0">
                <a:solidFill>
                  <a:srgbClr val="494949"/>
                </a:solidFill>
              </a:rPr>
              <a:t> (Black Friday, Natal, promoções...)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Meios de pagamento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Portais de entretenimento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9812010-5BB6-3BB7-1AA2-6C205409B8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637" y="2811462"/>
            <a:ext cx="2378764" cy="185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41374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Como 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Kubernetes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pode ser útil?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439862"/>
            <a:ext cx="8839199" cy="2511457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Escalando a infra necessária (</a:t>
            </a:r>
            <a:r>
              <a:rPr lang="pt-BR" sz="3600" b="1" dirty="0">
                <a:solidFill>
                  <a:srgbClr val="494949"/>
                </a:solidFill>
              </a:rPr>
              <a:t>Nodes</a:t>
            </a:r>
            <a:r>
              <a:rPr lang="pt-BR" sz="3600" dirty="0">
                <a:solidFill>
                  <a:srgbClr val="494949"/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Escalando aplicações (</a:t>
            </a:r>
            <a:r>
              <a:rPr lang="pt-BR" sz="3600" b="1" dirty="0" err="1">
                <a:solidFill>
                  <a:srgbClr val="494949"/>
                </a:solidFill>
              </a:rPr>
              <a:t>Pods</a:t>
            </a:r>
            <a:r>
              <a:rPr lang="pt-BR" sz="3600" dirty="0">
                <a:solidFill>
                  <a:srgbClr val="494949"/>
                </a:solidFill>
              </a:rPr>
              <a:t>)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E8B6C46-7777-B053-6033-96AA3AF61C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358" r="31153" b="27022"/>
          <a:stretch/>
        </p:blipFill>
        <p:spPr>
          <a:xfrm>
            <a:off x="9494837" y="2430462"/>
            <a:ext cx="2438400" cy="229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62130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Kubernetes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e Escalabilidade: algumas limitações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40" y="1815533"/>
            <a:ext cx="8762998" cy="378565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000" b="1" dirty="0">
                <a:solidFill>
                  <a:srgbClr val="494949"/>
                </a:solidFill>
              </a:rPr>
              <a:t>Serviços de mensageria, eventos</a:t>
            </a:r>
            <a:r>
              <a:rPr lang="pt-BR" sz="3000" dirty="0">
                <a:solidFill>
                  <a:srgbClr val="494949"/>
                </a:solidFill>
              </a:rPr>
              <a:t> e até </a:t>
            </a:r>
            <a:r>
              <a:rPr lang="pt-BR" sz="3000" b="1" dirty="0">
                <a:solidFill>
                  <a:srgbClr val="494949"/>
                </a:solidFill>
              </a:rPr>
              <a:t>métricas de soluções de monitoramento</a:t>
            </a:r>
            <a:r>
              <a:rPr lang="pt-BR" sz="3000" dirty="0">
                <a:solidFill>
                  <a:srgbClr val="494949"/>
                </a:solidFill>
              </a:rPr>
              <a:t> podem fornecer insights importantes para se escalar uma aplicação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0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000" b="1" dirty="0">
                <a:solidFill>
                  <a:srgbClr val="494949"/>
                </a:solidFill>
              </a:rPr>
              <a:t>Inexistência de meios nativos</a:t>
            </a:r>
            <a:r>
              <a:rPr lang="pt-BR" sz="3000" dirty="0">
                <a:solidFill>
                  <a:srgbClr val="494949"/>
                </a:solidFill>
              </a:rPr>
              <a:t> para escalar uma aplicação com base em uma métrica de um </a:t>
            </a:r>
            <a:r>
              <a:rPr lang="pt-BR" sz="3000" b="1" dirty="0">
                <a:solidFill>
                  <a:srgbClr val="494949"/>
                </a:solidFill>
              </a:rPr>
              <a:t>serviço de apoio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000" b="1" dirty="0">
              <a:solidFill>
                <a:srgbClr val="494949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830E27-EFB5-43AD-BAD6-A1FB48D3E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3437" y="2582862"/>
            <a:ext cx="2250995" cy="225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92684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O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projeto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KEDA: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solução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….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377B85E6-5D8F-4F72-98B8-3B4234FC0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437" y="3344862"/>
            <a:ext cx="2683159" cy="268315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612F520-3452-83F4-A9CD-6376A4C5D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6037" y="1668462"/>
            <a:ext cx="2784395" cy="278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67599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2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08B3FEDF-27CE-477E-A1F2-9805036CC047}" vid="{CD0BEC05-913A-4A4A-B174-12DECD18D25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Michael Kelley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2016-09-28T04:00:00+00:00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BRK2158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dcmitype/"/>
    <ds:schemaRef ds:uri="230e9df3-be65-4c73-a93b-d1236ebd677e"/>
    <ds:schemaRef ds:uri="http://schemas.microsoft.com/office/infopath/2007/PartnerControls"/>
    <ds:schemaRef ds:uri="http://schemas.microsoft.com/office/2006/metadata/properties"/>
    <ds:schemaRef ds:uri="01c77077-aee4-4b5f-bd4e-9cd40a6fff29"/>
    <ds:schemaRef ds:uri="http://schemas.microsoft.com/sharepoint/v3"/>
    <ds:schemaRef ds:uri="8ff673fc-3231-4e3a-893b-6d7f7cd3276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Microsoft_Ignite_2016_16x9_Template</Template>
  <TotalTime>1087</TotalTime>
  <Words>966</Words>
  <Application>Microsoft Office PowerPoint</Application>
  <PresentationFormat>Personalizar</PresentationFormat>
  <Paragraphs>148</Paragraphs>
  <Slides>19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19</vt:i4>
      </vt:variant>
    </vt:vector>
  </HeadingPairs>
  <TitlesOfParts>
    <vt:vector size="28" baseType="lpstr">
      <vt:lpstr>Arial</vt:lpstr>
      <vt:lpstr>Consolas</vt:lpstr>
      <vt:lpstr>Segoe UI</vt:lpstr>
      <vt:lpstr>Segoe UI Light</vt:lpstr>
      <vt:lpstr>Wingdings</vt:lpstr>
      <vt:lpstr>5-50002_Ignite_Breakout_Template</vt:lpstr>
      <vt:lpstr>1_5-50002_Ignite_Breakout_Template</vt:lpstr>
      <vt:lpstr>5-30721_Build_2016_Template_Light</vt:lpstr>
      <vt:lpstr>5-30721_Build_2016_Template_Dark</vt:lpstr>
      <vt:lpstr>Kubernetes e KEDA Escalabilidade Orientada a Eventos</vt:lpstr>
      <vt:lpstr>Renato Groffe</vt:lpstr>
      <vt:lpstr>Agenda</vt:lpstr>
      <vt:lpstr>Download dos materiais desta apresentação</vt:lpstr>
      <vt:lpstr>Aplicações modernas: alguns requisitos importantes</vt:lpstr>
      <vt:lpstr>Alguns cenários</vt:lpstr>
      <vt:lpstr>Como o Kubernetes pode ser útil?</vt:lpstr>
      <vt:lpstr>Kubernetes e Escalabilidade: algumas limitações</vt:lpstr>
      <vt:lpstr>O projeto KEDA: uma solução….</vt:lpstr>
      <vt:lpstr>O projeto KEDA: uma visão geral</vt:lpstr>
      <vt:lpstr>O projeto KEDA: uma visão geral</vt:lpstr>
      <vt:lpstr>O projeto KEDA: uma visão geral</vt:lpstr>
      <vt:lpstr>O projeto KEDA: uma visão geral</vt:lpstr>
      <vt:lpstr>O projeto KEDA: uma visão geral</vt:lpstr>
      <vt:lpstr>O projeto KEDA hoje…</vt:lpstr>
      <vt:lpstr>EXEMPLO PRÁTICO</vt:lpstr>
      <vt:lpstr>Download dos materiais desta apresentação</vt:lpstr>
      <vt:lpstr>Exemplo prático com KEDA</vt:lpstr>
      <vt:lpstr>OBRIGADO!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why Microsoft loves Linux and Open Source</dc:title>
  <dc:subject>&lt;Speech title here&gt;</dc:subject>
  <dc:creator>Michael Kelley (OSTC)</dc:creator>
  <cp:keywords>Microsoft Ignite 2016</cp:keywords>
  <dc:description>Template: Mitchell Derrey, Silverfox Productions_x000d_
Formatting: _x000d_
Audience Type:</dc:description>
  <cp:lastModifiedBy>Renato Groffe</cp:lastModifiedBy>
  <cp:revision>480</cp:revision>
  <dcterms:created xsi:type="dcterms:W3CDTF">2016-08-05T22:03:34Z</dcterms:created>
  <dcterms:modified xsi:type="dcterms:W3CDTF">2024-07-02T23:05:06Z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