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56ABE-2AE3-8C46-8793-9330EBB9F1B0}" v="8" dt="2023-11-22T23:51:0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 snapToGrid="0" showGuides="1">
      <p:cViewPr varScale="1">
        <p:scale>
          <a:sx n="79" d="100"/>
          <a:sy n="79" d="100"/>
        </p:scale>
        <p:origin x="850" y="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30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 Adade" userId="966742d4-5394-4d85-9fa0-7be443cf84e4" providerId="ADAL" clId="{07E56ABE-2AE3-8C46-8793-9330EBB9F1B0}"/>
    <pc:docChg chg="addSld modSld">
      <pc:chgData name="Marcelo  Adade" userId="966742d4-5394-4d85-9fa0-7be443cf84e4" providerId="ADAL" clId="{07E56ABE-2AE3-8C46-8793-9330EBB9F1B0}" dt="2023-11-22T23:53:42.268" v="11" actId="20577"/>
      <pc:docMkLst>
        <pc:docMk/>
      </pc:docMkLst>
      <pc:sldChg chg="modSp mod">
        <pc:chgData name="Marcelo  Adade" userId="966742d4-5394-4d85-9fa0-7be443cf84e4" providerId="ADAL" clId="{07E56ABE-2AE3-8C46-8793-9330EBB9F1B0}" dt="2023-11-22T23:53:17.356" v="0" actId="1076"/>
        <pc:sldMkLst>
          <pc:docMk/>
          <pc:sldMk cId="3729887113" sldId="258"/>
        </pc:sldMkLst>
        <pc:picChg chg="mod">
          <ac:chgData name="Marcelo  Adade" userId="966742d4-5394-4d85-9fa0-7be443cf84e4" providerId="ADAL" clId="{07E56ABE-2AE3-8C46-8793-9330EBB9F1B0}" dt="2023-11-22T23:53:17.356" v="0" actId="1076"/>
          <ac:picMkLst>
            <pc:docMk/>
            <pc:sldMk cId="3729887113" sldId="258"/>
            <ac:picMk id="6" creationId="{A2D19566-6187-5D48-B238-A9C6CC5F61B5}"/>
          </ac:picMkLst>
        </pc:picChg>
      </pc:sldChg>
      <pc:sldChg chg="modSp add mod">
        <pc:chgData name="Marcelo  Adade" userId="966742d4-5394-4d85-9fa0-7be443cf84e4" providerId="ADAL" clId="{07E56ABE-2AE3-8C46-8793-9330EBB9F1B0}" dt="2023-11-22T23:53:42.268" v="11" actId="20577"/>
        <pc:sldMkLst>
          <pc:docMk/>
          <pc:sldMk cId="653696573" sldId="263"/>
        </pc:sldMkLst>
        <pc:spChg chg="mod">
          <ac:chgData name="Marcelo  Adade" userId="966742d4-5394-4d85-9fa0-7be443cf84e4" providerId="ADAL" clId="{07E56ABE-2AE3-8C46-8793-9330EBB9F1B0}" dt="2023-11-22T23:53:42.268" v="11" actId="20577"/>
          <ac:spMkLst>
            <pc:docMk/>
            <pc:sldMk cId="653696573" sldId="263"/>
            <ac:spMk id="2" creationId="{D57D5DD6-9056-0973-FAC6-C63A1532F5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8E1678-4CEF-1D14-6D34-25B3FA9D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CE8EF-A9CF-0343-178A-EA012610F8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6879F-9B2B-44CE-B2CD-3942B87FE23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DC6D-4070-9816-21B8-A26A7FD4D4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0FEB-A914-2E88-C609-D760B74604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14ED-16A7-4D6C-810B-947FB8657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35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A3B8-4747-A260-0875-28C0C49E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A5A7-AB0F-548F-4AD9-F28C4B31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E8F6-E5B0-7E54-D5B5-B9D3D04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5981-D8CF-6580-2BE5-AD7FAD69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40F6-06F3-CCAB-4433-D229C643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9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406-1770-E9BF-30AB-3A4D5008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6B9A-F7CF-5321-BC4E-99FE862C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7A06-851C-DF9A-852F-DEB4D1C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48C6-530F-3A2B-78A7-AAA869E9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1ACF-1217-F10B-3D5D-BCBA853A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2E720-374B-671F-27FC-18B902564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31AE0-F284-0351-F3E0-8881A73F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EDCE-4984-72D6-E025-4980E39D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E4BD-1445-E858-DEE0-C322B356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47B7-F60D-8A07-B6AB-D9FEF9E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C331-E85E-A968-4B14-FDB57B51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C23B-42E1-F24B-1E1F-07E8F424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10515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2A4F-807A-BBA8-415A-5E32B53B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053D-8FFA-832E-432C-5151E722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CD67-8714-2674-5FCE-B945D5D5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D4E2910-440E-D678-B6E8-C47263ADF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0" r="30787" b="21568"/>
          <a:stretch/>
        </p:blipFill>
        <p:spPr>
          <a:xfrm>
            <a:off x="9440742" y="6130708"/>
            <a:ext cx="2751257" cy="7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0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60-35C9-CC92-83DF-B09E94B0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E996-F393-54AF-1961-CD262F82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3D00-C2ED-D6BA-A0EC-2D971F2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EF4D-0755-6400-0575-C4F43EE5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63A0-BEE1-A7EC-369C-AA84B451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5E3-BE4C-63C3-BD67-AEDA4C1D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7CC8-5C09-FE7D-716E-4D987A39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F252-55BF-1259-82FB-7280ECE0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4213-371E-9D7D-0C8F-25B0AE27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9993-A0F9-6E3A-4C40-CD1A9444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7F77B-FC6A-BB34-9021-3885EC1E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5672-BE8F-3ECA-B079-F59FA253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3636-24D5-B989-24CC-183B776A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51E1-9D12-18DC-939A-30A50502B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E7BCE-BC28-6DB5-A669-47A171523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AE540-A162-FCEC-B490-19CCA7A9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50AD8-7CC4-5ACB-D69C-74B53ECD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258A-45A4-D4CB-F068-3180C321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073D3-562D-D33F-2B5C-FF9C5A5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76-767B-39B8-2376-4A1F4275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D44BC-94B1-A15E-46A5-CE824F3E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D43E-3A35-A815-E9BA-60D3065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DF65-1FF5-661A-3824-E9BCC1DF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A55F7-031A-4346-8598-1C32393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F799F-AAE6-781F-3417-0A4DB4B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6913-AF1D-DA32-EB22-1DC53CB2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BD00-3979-AF33-C97C-6C41A045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1D18-CF40-B241-6BD7-4AE2B705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822B-146B-42E0-E1D7-5FDAA2B83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5E98-DCE0-EBB8-1DF0-BF3553F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41828-C79D-101D-1EAB-3B89473A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4C27-FFC0-A2ED-D394-498AB71B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B57D-3E7F-90A2-C120-CB211C15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A8EC9-09A9-6D0D-2570-96BAC2C7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E2FF2-5B96-C497-D5BC-B65B1DFB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E924-A234-9A63-4B2F-60AE86DE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1AD2-1C81-A6C6-4393-DF2F3464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63C1-A255-FA0F-08CD-0FFBA88E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A211E-0C50-392C-EFA4-7ACAB00E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DE23-5B5A-1981-6B7B-D6F935F2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FD6E-55D1-79F6-38EA-6140CC3CB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233-F3CF-496B-BD60-D7064A106C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D55D-0035-E623-AAC1-FA955735C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7616-A0FB-4D46-AE30-3CE614963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6D26-C954-41A9-A8A4-EC79C336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renatogroffe.mediu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ridge with cables and lights&#10;&#10;Description automatically generated">
            <a:extLst>
              <a:ext uri="{FF2B5EF4-FFF2-40B4-BE49-F238E27FC236}">
                <a16:creationId xmlns:a16="http://schemas.microsoft.com/office/drawing/2014/main" id="{18883190-0BF8-C10B-41CC-D8BF7F92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4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66D7D-0B61-27B6-FD90-7876C7CE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30" y="1806026"/>
            <a:ext cx="10772999" cy="974581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Testes de Performance e Carga com Bancos de Dados</a:t>
            </a:r>
            <a:b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5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Frameworks, automações, dicas...</a:t>
            </a:r>
            <a:endParaRPr lang="en-US" sz="5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1715-D7B1-5207-F172-306B852B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09" y="3126898"/>
            <a:ext cx="4315691" cy="114030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Dirceu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Resende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Renato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Groffe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5BCB892-A019-33E6-D75F-15AEBAEA6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3" r="32221" b="18653"/>
          <a:stretch/>
        </p:blipFill>
        <p:spPr>
          <a:xfrm>
            <a:off x="6734394" y="5227244"/>
            <a:ext cx="5268097" cy="15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k6: uma visão geral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múltiplos protocolos e tecnologias como HTTP, AMQP, Kafka, SMTP, TCP e </a:t>
            </a:r>
            <a:r>
              <a:rPr lang="pt-BR" sz="2800" dirty="0" err="1">
                <a:solidFill>
                  <a:srgbClr val="494949"/>
                </a:solidFill>
              </a:rPr>
              <a:t>gRPC</a:t>
            </a:r>
            <a:r>
              <a:rPr lang="pt-BR" sz="2800" dirty="0">
                <a:solidFill>
                  <a:srgbClr val="494949"/>
                </a:solidFill>
              </a:rPr>
              <a:t>, SQL Server, PostgreSQL, MySQL, </a:t>
            </a:r>
            <a:r>
              <a:rPr lang="pt-BR" sz="2800" dirty="0" err="1">
                <a:solidFill>
                  <a:srgbClr val="494949"/>
                </a:solidFill>
              </a:rPr>
              <a:t>MongoDB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Executável multiplataforma (Windows, Linux, </a:t>
            </a:r>
            <a:r>
              <a:rPr lang="pt-BR" sz="2800" dirty="0" err="1">
                <a:solidFill>
                  <a:srgbClr val="494949"/>
                </a:solidFill>
              </a:rPr>
              <a:t>macOS</a:t>
            </a:r>
            <a:r>
              <a:rPr lang="pt-BR" sz="2800" dirty="0">
                <a:solidFill>
                  <a:srgbClr val="494949"/>
                </a:solidFill>
              </a:rPr>
              <a:t>) -&gt; 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Um segundo executável chamado xk6 pode ser utilizado para build do utilitário k6 com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Extensões que podem ser desenvolvidas em Go e </a:t>
            </a:r>
            <a:r>
              <a:rPr lang="pt-BR" sz="2800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4BA36B0-EBB3-33A0-0D9B-B0A3CA8B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k6: uma visão geral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soluções de automação, tais como Azure </a:t>
            </a:r>
            <a:r>
              <a:rPr lang="pt-BR" sz="2800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GitHub </a:t>
            </a:r>
            <a:r>
              <a:rPr lang="pt-BR" sz="2800" dirty="0" err="1">
                <a:solidFill>
                  <a:srgbClr val="494949"/>
                </a:solidFill>
              </a:rPr>
              <a:t>Actions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Thresholds</a:t>
            </a:r>
            <a:r>
              <a:rPr lang="pt-BR" sz="2800" dirty="0">
                <a:solidFill>
                  <a:srgbClr val="494949"/>
                </a:solidFill>
              </a:rPr>
              <a:t> para validação de 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relatórios com resultados (</a:t>
            </a:r>
            <a:r>
              <a:rPr lang="pt-BR" sz="2800" dirty="0" err="1">
                <a:solidFill>
                  <a:srgbClr val="494949"/>
                </a:solidFill>
              </a:rPr>
              <a:t>JUnit</a:t>
            </a:r>
            <a:r>
              <a:rPr lang="pt-BR" sz="2800" dirty="0">
                <a:solidFill>
                  <a:srgbClr val="494949"/>
                </a:solidFill>
              </a:rPr>
              <a:t>, HTML)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4BA36B0-EBB3-33A0-0D9B-B0A3CA8B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BenchmarkDotNet</a:t>
            </a:r>
            <a:r>
              <a:rPr lang="pt-BR" dirty="0"/>
              <a:t>: uma visão geral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Implementação de testes comparativos de performance em 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Windows, Linux, </a:t>
            </a:r>
            <a:r>
              <a:rPr lang="pt-BR" sz="2800" dirty="0" err="1">
                <a:solidFill>
                  <a:srgbClr val="494949"/>
                </a:solidFill>
              </a:rPr>
              <a:t>macOS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Suporte a múltiplos </a:t>
            </a:r>
            <a:r>
              <a:rPr lang="pt-BR" dirty="0" err="1">
                <a:solidFill>
                  <a:srgbClr val="494949"/>
                </a:solidFill>
              </a:rPr>
              <a:t>runtimes</a:t>
            </a:r>
            <a:r>
              <a:rPr lang="pt-BR" dirty="0">
                <a:solidFill>
                  <a:srgbClr val="494949"/>
                </a:solidFill>
              </a:rPr>
              <a:t> do 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Fácil integração com soluções de automação como Azure </a:t>
            </a:r>
            <a:r>
              <a:rPr lang="pt-BR" dirty="0" err="1">
                <a:solidFill>
                  <a:srgbClr val="494949"/>
                </a:solidFill>
              </a:rPr>
              <a:t>DevOps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871EB11-996D-64FE-72D4-3971C65B1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57"/>
          <a:stretch/>
        </p:blipFill>
        <p:spPr>
          <a:xfrm>
            <a:off x="8350033" y="2564558"/>
            <a:ext cx="3311963" cy="17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9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784"/>
            <a:ext cx="10515600" cy="1325563"/>
          </a:xfrm>
        </p:spPr>
        <p:txBody>
          <a:bodyPr/>
          <a:lstStyle/>
          <a:p>
            <a:r>
              <a:rPr lang="pt-BR" dirty="0"/>
              <a:t>EXEMPLOS PRÁTICOS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784"/>
            <a:ext cx="10515600" cy="1325563"/>
          </a:xfrm>
        </p:spPr>
        <p:txBody>
          <a:bodyPr/>
          <a:lstStyle/>
          <a:p>
            <a:r>
              <a:rPr lang="pt-BR" dirty="0"/>
              <a:t>Muito obrigado!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E14-F961-7657-9685-E72F2276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Renato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Groffe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8380-CC4A-70C4-D013-5B99DCA6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95" y="1846916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Microsoft Most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Valuable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Professional (MVP)</a:t>
            </a:r>
          </a:p>
          <a:p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Multi-Plataform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Technical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Audience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Contributor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 (MTAC)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Arquiteto de Soluções/Software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20 anos de experiência na área de Tecnologia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Community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  <a:t>, Autor Técnico e Palestrante</a:t>
            </a:r>
            <a:b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BR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https://renatogroffe.medium.com/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EA09F7-A925-BC7D-DA4C-B79D5458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571" y="441139"/>
            <a:ext cx="2064045" cy="22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E14-F961-7657-9685-E72F2276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Dirceu Resende</a:t>
            </a:r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250B1AE1-5BC6-845C-69A6-3F4F20F231BB}"/>
              </a:ext>
            </a:extLst>
          </p:cNvPr>
          <p:cNvSpPr txBox="1">
            <a:spLocks/>
          </p:cNvSpPr>
          <p:nvPr/>
        </p:nvSpPr>
        <p:spPr>
          <a:xfrm>
            <a:off x="931801" y="1240217"/>
            <a:ext cx="5399608" cy="33806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+ 12 anos na área de TI/Dados.</a:t>
            </a:r>
            <a:endParaRPr lang="pt-BR" sz="2800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Head de Engenharia de Dados na Power Tuning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19 certificações da Microsoft na carreira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Instrutor do cursos.powertuning.com.br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Instrutor do Azure na Prática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Autor do blog dirceuresende.com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Microsoft MCP, MTA, MCSA, MCT e MCSE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Organizador do PASS Local </a:t>
            </a:r>
            <a:r>
              <a:rPr lang="pt-BR" sz="1400" b="1" dirty="0" err="1"/>
              <a:t>Group</a:t>
            </a:r>
            <a:r>
              <a:rPr lang="pt-BR" sz="1400" b="1" dirty="0"/>
              <a:t> SQL Server ES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Organizador do </a:t>
            </a:r>
            <a:r>
              <a:rPr lang="pt-BR" sz="1400" b="1" dirty="0" err="1"/>
              <a:t>Happy</a:t>
            </a:r>
            <a:r>
              <a:rPr lang="pt-BR" sz="1400" b="1" dirty="0"/>
              <a:t> Hour com Dados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Escritor do </a:t>
            </a:r>
            <a:r>
              <a:rPr lang="pt-BR" sz="1400" b="1" dirty="0" err="1"/>
              <a:t>iMasters</a:t>
            </a:r>
            <a:endParaRPr lang="pt-BR" sz="1400" b="1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Escritor do codigosimples.net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400" b="1" dirty="0"/>
              <a:t>Palestrante nos principais eventos de dados do Brasil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sz="1200" b="1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dirty="0"/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0B6F649B-43F9-F975-D2FC-03552607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8934081" y="1674875"/>
            <a:ext cx="1476046" cy="1945912"/>
          </a:xfrm>
          <a:prstGeom prst="rect">
            <a:avLst/>
          </a:prstGeom>
        </p:spPr>
      </p:pic>
      <p:grpSp>
        <p:nvGrpSpPr>
          <p:cNvPr id="11" name="Grupo 23">
            <a:extLst>
              <a:ext uri="{FF2B5EF4-FFF2-40B4-BE49-F238E27FC236}">
                <a16:creationId xmlns:a16="http://schemas.microsoft.com/office/drawing/2014/main" id="{C67E7780-AF76-1BDF-C1C6-310C5E1A9082}"/>
              </a:ext>
            </a:extLst>
          </p:cNvPr>
          <p:cNvGrpSpPr/>
          <p:nvPr/>
        </p:nvGrpSpPr>
        <p:grpSpPr>
          <a:xfrm>
            <a:off x="1073457" y="5193030"/>
            <a:ext cx="2770471" cy="476458"/>
            <a:chOff x="6782007" y="3394188"/>
            <a:chExt cx="3243048" cy="609600"/>
          </a:xfrm>
        </p:grpSpPr>
        <p:pic>
          <p:nvPicPr>
            <p:cNvPr id="12" name="Picture 2" descr="logo, website, wordpress icon">
              <a:extLst>
                <a:ext uri="{FF2B5EF4-FFF2-40B4-BE49-F238E27FC236}">
                  <a16:creationId xmlns:a16="http://schemas.microsoft.com/office/drawing/2014/main" id="{1B6ABA15-BFCB-D257-171E-E7D4AF2FB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007" y="33941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08AEA8F-8559-196C-FC0A-B58FD8FF23EF}"/>
                </a:ext>
              </a:extLst>
            </p:cNvPr>
            <p:cNvSpPr txBox="1"/>
            <p:nvPr/>
          </p:nvSpPr>
          <p:spPr>
            <a:xfrm>
              <a:off x="7436345" y="3514322"/>
              <a:ext cx="2588710" cy="39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dirceuresende.com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6F6B3AC-7B80-33B0-14A6-B1FC5913EA94}"/>
              </a:ext>
            </a:extLst>
          </p:cNvPr>
          <p:cNvGrpSpPr/>
          <p:nvPr/>
        </p:nvGrpSpPr>
        <p:grpSpPr>
          <a:xfrm>
            <a:off x="4446286" y="5179071"/>
            <a:ext cx="2223094" cy="521808"/>
            <a:chOff x="6791120" y="2965508"/>
            <a:chExt cx="2615379" cy="609600"/>
          </a:xfrm>
        </p:grpSpPr>
        <p:pic>
          <p:nvPicPr>
            <p:cNvPr id="15" name="Picture 4" descr="account, bird, logo, short messages, tweets, twitter, website icon">
              <a:extLst>
                <a:ext uri="{FF2B5EF4-FFF2-40B4-BE49-F238E27FC236}">
                  <a16:creationId xmlns:a16="http://schemas.microsoft.com/office/drawing/2014/main" id="{B1FA19B0-EDAF-30B8-F241-DCBDE2C87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120" y="296550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9">
              <a:extLst>
                <a:ext uri="{FF2B5EF4-FFF2-40B4-BE49-F238E27FC236}">
                  <a16:creationId xmlns:a16="http://schemas.microsoft.com/office/drawing/2014/main" id="{EDA87012-7AE4-DCB4-31AD-39EB7C5E2B08}"/>
                </a:ext>
              </a:extLst>
            </p:cNvPr>
            <p:cNvSpPr txBox="1"/>
            <p:nvPr/>
          </p:nvSpPr>
          <p:spPr>
            <a:xfrm>
              <a:off x="7366659" y="3070253"/>
              <a:ext cx="2039840" cy="35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@</a:t>
              </a:r>
              <a:r>
                <a:rPr lang="pt-BR" sz="1400" dirty="0" err="1"/>
                <a:t>dirceuresende</a:t>
              </a:r>
              <a:endParaRPr lang="pt-BR" sz="1600" dirty="0"/>
            </a:p>
          </p:txBody>
        </p:sp>
      </p:grpSp>
      <p:grpSp>
        <p:nvGrpSpPr>
          <p:cNvPr id="17" name="Grupo 17">
            <a:extLst>
              <a:ext uri="{FF2B5EF4-FFF2-40B4-BE49-F238E27FC236}">
                <a16:creationId xmlns:a16="http://schemas.microsoft.com/office/drawing/2014/main" id="{65FA26B5-9D05-4F60-F265-5442248857BC}"/>
              </a:ext>
            </a:extLst>
          </p:cNvPr>
          <p:cNvGrpSpPr/>
          <p:nvPr/>
        </p:nvGrpSpPr>
        <p:grpSpPr>
          <a:xfrm>
            <a:off x="1070293" y="5778580"/>
            <a:ext cx="2250796" cy="526256"/>
            <a:chOff x="6826745" y="4674960"/>
            <a:chExt cx="2441576" cy="609600"/>
          </a:xfrm>
        </p:grpSpPr>
        <p:pic>
          <p:nvPicPr>
            <p:cNvPr id="18" name="Picture 8" descr="github, social icon">
              <a:extLst>
                <a:ext uri="{FF2B5EF4-FFF2-40B4-BE49-F238E27FC236}">
                  <a16:creationId xmlns:a16="http://schemas.microsoft.com/office/drawing/2014/main" id="{9A8CDD5C-114A-41D1-EF3D-FEEF4592D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745" y="467496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23">
              <a:extLst>
                <a:ext uri="{FF2B5EF4-FFF2-40B4-BE49-F238E27FC236}">
                  <a16:creationId xmlns:a16="http://schemas.microsoft.com/office/drawing/2014/main" id="{55D91A1F-2615-598C-EA83-37DFE0EFC6A3}"/>
                </a:ext>
              </a:extLst>
            </p:cNvPr>
            <p:cNvSpPr txBox="1"/>
            <p:nvPr/>
          </p:nvSpPr>
          <p:spPr>
            <a:xfrm>
              <a:off x="7436345" y="4795093"/>
              <a:ext cx="1831976" cy="35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@</a:t>
              </a:r>
              <a:r>
                <a:rPr lang="pt-BR" sz="1400" dirty="0" err="1"/>
                <a:t>dirceuresende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3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A2D19566-6187-5D48-B238-A9C6CC5F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5" y="1002065"/>
            <a:ext cx="9065822" cy="5112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29DA1-C977-F64D-C861-B011DFCD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Gratidão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nossos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apoiadores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988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BD1-85B3-FFFF-810C-86605AAB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BAA8-30A7-02DF-6092-B81B4114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carga e performance: uma visão geral</a:t>
            </a:r>
          </a:p>
          <a:p>
            <a:r>
              <a:rPr lang="pt-BR" dirty="0"/>
              <a:t>k6, </a:t>
            </a:r>
            <a:r>
              <a:rPr lang="pt-BR" dirty="0" err="1"/>
              <a:t>BenchmarkDotNet</a:t>
            </a:r>
            <a:r>
              <a:rPr lang="pt-BR" dirty="0"/>
              <a:t>...</a:t>
            </a:r>
          </a:p>
          <a:p>
            <a:r>
              <a:rPr lang="pt-BR" dirty="0"/>
              <a:t>Exemplos práticos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de carga e de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r>
              <a:rPr lang="pt-BR" dirty="0"/>
              <a:t>Identificação de gargalos de performance</a:t>
            </a:r>
          </a:p>
          <a:p>
            <a:endParaRPr lang="pt-BR" dirty="0"/>
          </a:p>
          <a:p>
            <a:r>
              <a:rPr lang="pt-BR" dirty="0"/>
              <a:t>Determinar quando uma aplicação deve ser escalada</a:t>
            </a:r>
          </a:p>
          <a:p>
            <a:endParaRPr lang="pt-BR" dirty="0"/>
          </a:p>
          <a:p>
            <a:r>
              <a:rPr lang="pt-BR" dirty="0"/>
              <a:t>Detectar limites de disponibilidade</a:t>
            </a:r>
            <a:endParaRPr lang="en-U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B28F882-85F4-1A34-2E3C-96A43014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importantes na implementação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Definir um volume de carga que simule um comportamento realista</a:t>
            </a:r>
          </a:p>
          <a:p>
            <a:endParaRPr lang="pt-BR" dirty="0"/>
          </a:p>
          <a:p>
            <a:r>
              <a:rPr lang="pt-BR" dirty="0"/>
              <a:t>O custo para a condução dos testes</a:t>
            </a:r>
          </a:p>
          <a:p>
            <a:endParaRPr lang="pt-BR" dirty="0"/>
          </a:p>
          <a:p>
            <a:r>
              <a:rPr lang="pt-BR" dirty="0"/>
              <a:t>A necessidade de monitorar o que está sendo testado</a:t>
            </a:r>
          </a:p>
          <a:p>
            <a:endParaRPr lang="pt-BR" dirty="0"/>
          </a:p>
          <a:p>
            <a:r>
              <a:rPr lang="pt-BR" dirty="0"/>
              <a:t>Executar testes em ambientes de Produção não é o melhor caminho</a:t>
            </a:r>
            <a:endParaRPr lang="en-U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B28F882-85F4-1A34-2E3C-96A43014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importantes na implementação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dados para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Possibilidade de escalar os recursos envolvidos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Simular múltiplos usuários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B28F882-85F4-1A34-2E3C-96A43014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DD6-9056-0973-FAC6-C63A153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k6: uma visão geral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F768-8549-D72F-E351-225C17E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94"/>
            <a:ext cx="8011886" cy="43513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open </a:t>
            </a:r>
            <a:r>
              <a:rPr lang="pt-BR" sz="2800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pelo time do </a:t>
            </a:r>
            <a:r>
              <a:rPr lang="pt-BR" sz="2800" dirty="0" err="1">
                <a:solidFill>
                  <a:srgbClr val="494949"/>
                </a:solidFill>
              </a:rPr>
              <a:t>Grafana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 err="1">
                <a:solidFill>
                  <a:srgbClr val="494949"/>
                </a:solidFill>
              </a:rPr>
              <a:t>Labs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Amplo suporte para implementação de testes de carga e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Implementado em 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codificados em </a:t>
            </a:r>
            <a:r>
              <a:rPr lang="pt-BR" sz="2800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4BA36B0-EBB3-33A0-0D9B-B0A3CA8B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Testes de Performance e Carga com Bancos de Dados Frameworks, automações, dicas...</vt:lpstr>
      <vt:lpstr>Renato Groffe</vt:lpstr>
      <vt:lpstr>Dirceu Resende</vt:lpstr>
      <vt:lpstr>Gratidão aos nossos apoiadores!</vt:lpstr>
      <vt:lpstr>Agenda</vt:lpstr>
      <vt:lpstr>Testes de carga e de performance</vt:lpstr>
      <vt:lpstr>Questões importantes na implementação</vt:lpstr>
      <vt:lpstr>Questões importantes na implementação</vt:lpstr>
      <vt:lpstr>k6: uma visão geral</vt:lpstr>
      <vt:lpstr>k6: uma visão geral</vt:lpstr>
      <vt:lpstr>k6: uma visão geral</vt:lpstr>
      <vt:lpstr>BenchmarkDotNet: uma visão geral</vt:lpstr>
      <vt:lpstr>EXEMPLOS PRÁTICOS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Marcelo  Adade</dc:creator>
  <cp:lastModifiedBy>Dirceu Resende</cp:lastModifiedBy>
  <cp:revision>13</cp:revision>
  <dcterms:created xsi:type="dcterms:W3CDTF">2022-10-26T21:20:52Z</dcterms:created>
  <dcterms:modified xsi:type="dcterms:W3CDTF">2023-11-25T14:07:41Z</dcterms:modified>
</cp:coreProperties>
</file>