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690" r:id="rId9"/>
    <p:sldId id="1702" r:id="rId10"/>
    <p:sldId id="1737" r:id="rId11"/>
    <p:sldId id="1754" r:id="rId12"/>
    <p:sldId id="1707" r:id="rId13"/>
    <p:sldId id="1518" r:id="rId14"/>
    <p:sldId id="1747" r:id="rId15"/>
    <p:sldId id="1752" r:id="rId16"/>
    <p:sldId id="1750" r:id="rId17"/>
    <p:sldId id="1749" r:id="rId18"/>
    <p:sldId id="1748" r:id="rId19"/>
    <p:sldId id="1615" r:id="rId20"/>
    <p:sldId id="1753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737"/>
            <p14:sldId id="1754"/>
            <p14:sldId id="1707"/>
            <p14:sldId id="1518"/>
            <p14:sldId id="1747"/>
            <p14:sldId id="1752"/>
            <p14:sldId id="1750"/>
            <p14:sldId id="1749"/>
            <p14:sldId id="174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77" d="100"/>
          <a:sy n="77" d="100"/>
        </p:scale>
        <p:origin x="43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8/31/2023 11:48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8/31/2023 11:48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12:49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11:58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8/31/2023 11:48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8/31/2023 1:53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11:48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12:32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8/31/2023 1:43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jp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6000" b="1" dirty="0"/>
              <a:t>k6: descomplicando seus</a:t>
            </a:r>
            <a:br>
              <a:rPr lang="pt-BR" sz="6000" b="1" dirty="0"/>
            </a:br>
            <a:r>
              <a:rPr lang="pt-BR" sz="6000" b="1" dirty="0"/>
              <a:t>testes de carga e de performance</a:t>
            </a:r>
            <a:endParaRPr lang="pt-BR" sz="4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2A5981B7-A6CD-4960-9D28-1A48D366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045647"/>
            <a:ext cx="1635693" cy="1582533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Labs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</a:t>
            </a:r>
            <a:r>
              <a:rPr lang="pt-BR" sz="28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b="1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93" y="1439862"/>
            <a:ext cx="8305799" cy="47966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Suporte a </a:t>
            </a:r>
            <a:r>
              <a:rPr lang="pt-BR" sz="2700" b="1" dirty="0">
                <a:solidFill>
                  <a:srgbClr val="494949"/>
                </a:solidFill>
              </a:rPr>
              <a:t>múltiplos protocolos</a:t>
            </a:r>
            <a:r>
              <a:rPr lang="pt-BR" sz="2700" dirty="0">
                <a:solidFill>
                  <a:srgbClr val="494949"/>
                </a:solidFill>
              </a:rPr>
              <a:t> como </a:t>
            </a:r>
            <a:r>
              <a:rPr lang="pt-BR" sz="2700" b="1" dirty="0">
                <a:solidFill>
                  <a:srgbClr val="494949"/>
                </a:solidFill>
              </a:rPr>
              <a:t>HTTP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AMQP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Kafka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SMTP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TCP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gRPC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bancos relacionais</a:t>
            </a:r>
            <a:r>
              <a:rPr lang="pt-BR" sz="27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Executável multiplataforma (</a:t>
            </a:r>
            <a:r>
              <a:rPr lang="pt-BR" sz="2700" b="1" dirty="0">
                <a:solidFill>
                  <a:srgbClr val="494949"/>
                </a:solidFill>
              </a:rPr>
              <a:t>Windows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Linux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 err="1">
                <a:solidFill>
                  <a:srgbClr val="494949"/>
                </a:solidFill>
              </a:rPr>
              <a:t>macOS</a:t>
            </a:r>
            <a:r>
              <a:rPr lang="pt-BR" sz="2700" dirty="0">
                <a:solidFill>
                  <a:srgbClr val="494949"/>
                </a:solidFill>
              </a:rPr>
              <a:t>) -&gt; </a:t>
            </a:r>
            <a:r>
              <a:rPr lang="pt-BR" sz="2700" b="1" dirty="0">
                <a:solidFill>
                  <a:srgbClr val="494949"/>
                </a:solidFill>
              </a:rPr>
              <a:t>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Um segundo executável chamado </a:t>
            </a:r>
            <a:r>
              <a:rPr lang="pt-BR" sz="2700" b="1" dirty="0">
                <a:solidFill>
                  <a:srgbClr val="494949"/>
                </a:solidFill>
              </a:rPr>
              <a:t>xk6</a:t>
            </a:r>
            <a:r>
              <a:rPr lang="pt-BR" sz="2700" dirty="0">
                <a:solidFill>
                  <a:srgbClr val="494949"/>
                </a:solidFill>
              </a:rPr>
              <a:t> pode ser utilizado para </a:t>
            </a:r>
            <a:r>
              <a:rPr lang="pt-BR" sz="2700" b="1" dirty="0">
                <a:solidFill>
                  <a:srgbClr val="494949"/>
                </a:solidFill>
              </a:rPr>
              <a:t>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Extensões que podem ser desenvolvidas em </a:t>
            </a:r>
            <a:r>
              <a:rPr lang="pt-BR" sz="2700" b="1" dirty="0">
                <a:solidFill>
                  <a:srgbClr val="494949"/>
                </a:solidFill>
              </a:rPr>
              <a:t>Go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JavaScript</a:t>
            </a:r>
            <a:endParaRPr lang="pt-BR" sz="27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84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b="1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HTML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Tests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-&gt; opção paga que conta inclusive com dashboards para análise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79248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Minha palestra anterior...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18DDD-A9F9-6CFB-816D-C0044BAF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7" y="1058862"/>
            <a:ext cx="5922362" cy="52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79248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Que tal um e-book gratuito?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https://bit.ly/ebook-12-factor-groffe</a:t>
            </a:r>
          </a:p>
        </p:txBody>
      </p:sp>
      <p:pic>
        <p:nvPicPr>
          <p:cNvPr id="4" name="Imagem 3" descr="Placa com fundo preto&#10;&#10;Descrição gerada automaticamente">
            <a:extLst>
              <a:ext uri="{FF2B5EF4-FFF2-40B4-BE49-F238E27FC236}">
                <a16:creationId xmlns:a16="http://schemas.microsoft.com/office/drawing/2014/main" id="{31CB140D-7A70-A472-7F0E-AF54A0EF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6" y="1025375"/>
            <a:ext cx="8677942" cy="5248573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2C4663B4-998D-24E8-9274-8C9FCB68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508" y="262096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Iniciativas gratuitas</a:t>
            </a:r>
          </a:p>
        </p:txBody>
      </p:sp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Implementando testes de carga com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E49BA50-FF20-480C-B3E5-238F6C6E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4335462"/>
            <a:ext cx="1635693" cy="1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Identificação de gargalos de performance</a:t>
            </a:r>
          </a:p>
          <a:p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Determinar quando uma aplicação deve ser escalada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Detectar limites de disponibilidade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5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9059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Mais comuns em </a:t>
            </a:r>
            <a:r>
              <a:rPr lang="pt-BR" sz="3600" b="1" dirty="0">
                <a:solidFill>
                  <a:srgbClr val="494949"/>
                </a:solidFill>
              </a:rPr>
              <a:t>Web Apps</a:t>
            </a:r>
            <a:r>
              <a:rPr lang="pt-BR" sz="3600" dirty="0">
                <a:solidFill>
                  <a:srgbClr val="494949"/>
                </a:solidFill>
              </a:rPr>
              <a:t> (envio massivo de requisições 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Streaming de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Bancos de dados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80B3135-59FA-842C-4846-AB0992BF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426" y="4714731"/>
            <a:ext cx="981205" cy="1038533"/>
          </a:xfrm>
          <a:prstGeom prst="rect">
            <a:avLst/>
          </a:prstGeom>
        </p:spPr>
      </p:pic>
      <p:pic>
        <p:nvPicPr>
          <p:cNvPr id="6" name="Imagem 5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BF69FC13-8402-42DA-048A-A313E4E3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58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68661"/>
          <a:stretch/>
        </p:blipFill>
        <p:spPr>
          <a:xfrm>
            <a:off x="8590031" y="3887497"/>
            <a:ext cx="902864" cy="1312063"/>
          </a:xfrm>
          <a:prstGeom prst="rect">
            <a:avLst/>
          </a:prstGeom>
        </p:spPr>
      </p:pic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F21B33-D1FB-CA8A-8319-EC7ECB9E5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500551" y="2895507"/>
            <a:ext cx="1261336" cy="126189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394FD9E-F968-A4CF-CB7E-078ABDBF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6351" y="3954462"/>
            <a:ext cx="117813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577</TotalTime>
  <Words>627</Words>
  <Application>Microsoft Office PowerPoint</Application>
  <PresentationFormat>Personalizar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k6: descomplicando seus testes de carga e de performance</vt:lpstr>
      <vt:lpstr>Renato Groffe</vt:lpstr>
      <vt:lpstr>Renato Groffe - Comunidades</vt:lpstr>
      <vt:lpstr>Minha palestra anterior...</vt:lpstr>
      <vt:lpstr>Que tal um e-book gratuito?</vt:lpstr>
      <vt:lpstr>Iniciativas gratuitas</vt:lpstr>
      <vt:lpstr>Agenda</vt:lpstr>
      <vt:lpstr>Testes de carga e de performance</vt:lpstr>
      <vt:lpstr>Testes de carga e de performance</vt:lpstr>
      <vt:lpstr>k6: uma visão geral</vt:lpstr>
      <vt:lpstr>k6: uma visão geral</vt:lpstr>
      <vt:lpstr>k6: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437</cp:revision>
  <dcterms:created xsi:type="dcterms:W3CDTF">2016-08-05T22:03:34Z</dcterms:created>
  <dcterms:modified xsi:type="dcterms:W3CDTF">2023-08-31T17:08:50Z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