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3"/>
  </p:notesMasterIdLst>
  <p:handoutMasterIdLst>
    <p:handoutMasterId r:id="rId24"/>
  </p:handoutMasterIdLst>
  <p:sldIdLst>
    <p:sldId id="1393" r:id="rId8"/>
    <p:sldId id="1690" r:id="rId9"/>
    <p:sldId id="1518" r:id="rId10"/>
    <p:sldId id="1768" r:id="rId11"/>
    <p:sldId id="1769" r:id="rId12"/>
    <p:sldId id="1752" r:id="rId13"/>
    <p:sldId id="1760" r:id="rId14"/>
    <p:sldId id="1761" r:id="rId15"/>
    <p:sldId id="1762" r:id="rId16"/>
    <p:sldId id="1764" r:id="rId17"/>
    <p:sldId id="1765" r:id="rId18"/>
    <p:sldId id="1767" r:id="rId19"/>
    <p:sldId id="1770" r:id="rId20"/>
    <p:sldId id="1615" r:id="rId21"/>
    <p:sldId id="1766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518"/>
            <p14:sldId id="1768"/>
            <p14:sldId id="1769"/>
            <p14:sldId id="1752"/>
            <p14:sldId id="1760"/>
            <p14:sldId id="1761"/>
            <p14:sldId id="1762"/>
            <p14:sldId id="1764"/>
            <p14:sldId id="1765"/>
            <p14:sldId id="1767"/>
            <p14:sldId id="1770"/>
          </p14:sldIdLst>
        </p14:section>
        <p14:section name="Finalizando" id="{CF622469-3E87-46BA-8ED6-912C47B00EF3}">
          <p14:sldIdLst>
            <p14:sldId id="1615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1/31/2024 2:51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2:51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67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03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3:00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5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1/31/2024 2:48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1/31/2024 2:48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1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2:56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90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00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4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1/31/2024 2:48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31/01/2024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it-IT" b="1" dirty="0"/>
              <a:t>MFA e Azure AD B2C</a:t>
            </a:r>
            <a:br>
              <a:rPr lang="pt-BR" b="1" dirty="0"/>
            </a:br>
            <a:r>
              <a:rPr lang="pt-BR" sz="4800" b="1" dirty="0"/>
              <a:t>Implementando autenticação </a:t>
            </a:r>
            <a:r>
              <a:rPr lang="pt-BR" sz="4800" b="1" dirty="0" err="1"/>
              <a:t>multifator</a:t>
            </a:r>
            <a:r>
              <a:rPr lang="pt-BR" sz="4800" b="1" dirty="0"/>
              <a:t> em poucos cliques!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8BCF60D4-DC68-005B-42EE-D6ACAAF78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8437" y="2963862"/>
            <a:ext cx="1937621" cy="1937621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565A7A82-7802-1991-17A0-1C95C7965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037" y="3487381"/>
            <a:ext cx="1452802" cy="1729526"/>
          </a:xfrm>
          <a:prstGeom prst="rect">
            <a:avLst/>
          </a:prstGeom>
        </p:spPr>
      </p:pic>
      <p:pic>
        <p:nvPicPr>
          <p:cNvPr id="5" name="Imagem 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39785FBE-2D5D-4791-2CFF-99F9762342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1637" y="5867636"/>
            <a:ext cx="2789238" cy="8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Serviço separado do </a:t>
            </a:r>
            <a:r>
              <a:rPr lang="pt-BR" sz="3200" b="1" dirty="0">
                <a:solidFill>
                  <a:srgbClr val="494949"/>
                </a:solidFill>
              </a:rPr>
              <a:t>Microsoft Entra ID/</a:t>
            </a:r>
            <a:r>
              <a:rPr lang="pt-BR" sz="3200" b="1" dirty="0" err="1">
                <a:solidFill>
                  <a:srgbClr val="494949"/>
                </a:solidFill>
              </a:rPr>
              <a:t>zure</a:t>
            </a:r>
            <a:r>
              <a:rPr lang="pt-BR" sz="3200" b="1" dirty="0">
                <a:solidFill>
                  <a:srgbClr val="494949"/>
                </a:solidFill>
              </a:rPr>
              <a:t> AD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Azure Active </a:t>
            </a:r>
            <a:r>
              <a:rPr lang="pt-BR" sz="3200" b="1" dirty="0" err="1">
                <a:solidFill>
                  <a:srgbClr val="494949"/>
                </a:solidFill>
              </a:rPr>
              <a:t>Directory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protocolos como </a:t>
            </a:r>
            <a:r>
              <a:rPr lang="pt-BR" sz="3200" b="1" dirty="0" err="1">
                <a:solidFill>
                  <a:srgbClr val="494949"/>
                </a:solidFill>
              </a:rPr>
              <a:t>OpenID</a:t>
            </a:r>
            <a:r>
              <a:rPr lang="pt-BR" sz="3200" b="1" dirty="0">
                <a:solidFill>
                  <a:srgbClr val="494949"/>
                </a:solidFill>
              </a:rPr>
              <a:t> Connect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OAuth</a:t>
            </a:r>
            <a:r>
              <a:rPr lang="pt-BR" sz="3200" b="1" dirty="0">
                <a:solidFill>
                  <a:srgbClr val="494949"/>
                </a:solidFill>
              </a:rPr>
              <a:t> 2.0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Security </a:t>
            </a:r>
            <a:r>
              <a:rPr lang="pt-BR" sz="3200" b="1" dirty="0" err="1">
                <a:solidFill>
                  <a:srgbClr val="494949"/>
                </a:solidFill>
              </a:rPr>
              <a:t>Assertion</a:t>
            </a:r>
            <a:r>
              <a:rPr lang="pt-BR" sz="3200" b="1" dirty="0">
                <a:solidFill>
                  <a:srgbClr val="494949"/>
                </a:solidFill>
              </a:rPr>
              <a:t> Markup </a:t>
            </a:r>
            <a:r>
              <a:rPr lang="pt-BR" sz="3200" b="1" dirty="0" err="1">
                <a:solidFill>
                  <a:srgbClr val="494949"/>
                </a:solidFill>
              </a:rPr>
              <a:t>Language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SAML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integração com </a:t>
            </a:r>
            <a:r>
              <a:rPr lang="pt-BR" sz="3200" b="1" dirty="0">
                <a:solidFill>
                  <a:srgbClr val="494949"/>
                </a:solidFill>
              </a:rPr>
              <a:t>Social Ids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Twitter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Microsoft </a:t>
            </a:r>
            <a:r>
              <a:rPr lang="pt-BR" sz="3200" b="1" dirty="0" err="1">
                <a:solidFill>
                  <a:srgbClr val="494949"/>
                </a:solidFill>
              </a:rPr>
              <a:t>account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Facebook</a:t>
            </a:r>
            <a:r>
              <a:rPr lang="pt-BR" sz="3200" dirty="0">
                <a:solidFill>
                  <a:srgbClr val="494949"/>
                </a:solidFill>
              </a:rPr>
              <a:t>...)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637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09958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Produtividade</a:t>
            </a:r>
            <a:r>
              <a:rPr lang="pt-BR" sz="2400" dirty="0">
                <a:solidFill>
                  <a:srgbClr val="494949"/>
                </a:solidFill>
              </a:rPr>
              <a:t> na implementação de controles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494949"/>
                </a:solidFill>
              </a:rPr>
              <a:t>Tenant</a:t>
            </a:r>
            <a:r>
              <a:rPr lang="pt-BR" sz="2400" dirty="0">
                <a:solidFill>
                  <a:srgbClr val="494949"/>
                </a:solidFill>
              </a:rPr>
              <a:t> com objetos (permissões, usuários, aplicações...)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Custom Policies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Capacidade de customização</a:t>
            </a:r>
            <a:r>
              <a:rPr lang="pt-BR" sz="2400" dirty="0">
                <a:solidFill>
                  <a:srgbClr val="494949"/>
                </a:solidFill>
              </a:rPr>
              <a:t> das interfaces de login, reset de senhas e cadastramento de novas contas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Fácil implementação de </a:t>
            </a:r>
            <a:r>
              <a:rPr lang="pt-BR" sz="2400" b="1" dirty="0">
                <a:solidFill>
                  <a:srgbClr val="494949"/>
                </a:solidFill>
              </a:rPr>
              <a:t>MFA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518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integrações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Microsoft </a:t>
            </a:r>
            <a:r>
              <a:rPr lang="pt-BR" sz="3600" b="1" dirty="0" err="1">
                <a:solidFill>
                  <a:srgbClr val="494949"/>
                </a:solidFill>
              </a:rPr>
              <a:t>Identity</a:t>
            </a:r>
            <a:r>
              <a:rPr lang="pt-BR" sz="3600" b="1" dirty="0">
                <a:solidFill>
                  <a:srgbClr val="494949"/>
                </a:solidFill>
              </a:rPr>
              <a:t> Platform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Microsoft </a:t>
            </a:r>
            <a:r>
              <a:rPr lang="pt-BR" sz="3600" b="1" dirty="0" err="1">
                <a:solidFill>
                  <a:srgbClr val="494949"/>
                </a:solidFill>
              </a:rPr>
              <a:t>Graph</a:t>
            </a: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Requisições HTTP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5766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Certificação Gratuita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Cibersecurity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8326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494949"/>
                </a:solidFill>
              </a:rPr>
              <a:t>bit.ly/</a:t>
            </a:r>
            <a:r>
              <a:rPr lang="pt-BR" sz="3600" b="1" dirty="0" err="1">
                <a:solidFill>
                  <a:srgbClr val="494949"/>
                </a:solidFill>
              </a:rPr>
              <a:t>certificacao-cibersecurity-essentials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D66CB7-64D4-B544-274C-4FDBE890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823828"/>
            <a:ext cx="7000646" cy="3714629"/>
          </a:xfrm>
          <a:prstGeom prst="rect">
            <a:avLst/>
          </a:prstGeom>
        </p:spPr>
      </p:pic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65819550-31A5-2BA7-A653-B29C005B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837" y="3421062"/>
            <a:ext cx="2520160" cy="25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83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73866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github.com/</a:t>
            </a:r>
            <a:r>
              <a:rPr lang="en-US" b="1" dirty="0" err="1">
                <a:solidFill>
                  <a:schemeClr val="tx1"/>
                </a:solidFill>
              </a:rPr>
              <a:t>renatogroffe</a:t>
            </a:r>
            <a:r>
              <a:rPr lang="en-US" b="1" dirty="0">
                <a:solidFill>
                  <a:schemeClr val="tx1"/>
                </a:solidFill>
              </a:rPr>
              <a:t>/MFA_DevOpsExperience-Jan2024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437" y="1908465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197EBEE4-9BDB-C632-A4B4-C81772612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437" y="2278062"/>
            <a:ext cx="1439863" cy="143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MFA: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485D17-1A08-D663-E30C-E0797705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1530" y="4427098"/>
            <a:ext cx="1583528" cy="15835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9A30056-A3A1-5899-0935-E4D9AB71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637" y="4487862"/>
            <a:ext cx="1330164" cy="1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Download dos materiais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83264"/>
          </a:xfrm>
        </p:spPr>
        <p:txBody>
          <a:bodyPr/>
          <a:lstStyle/>
          <a:p>
            <a:r>
              <a:rPr lang="pt-BR" sz="3600" b="1" dirty="0">
                <a:solidFill>
                  <a:srgbClr val="494949"/>
                </a:solidFill>
              </a:rPr>
              <a:t>github.com/</a:t>
            </a:r>
            <a:r>
              <a:rPr lang="pt-BR" sz="3600" b="1" dirty="0" err="1">
                <a:solidFill>
                  <a:srgbClr val="494949"/>
                </a:solidFill>
              </a:rPr>
              <a:t>renatogroffe</a:t>
            </a:r>
            <a:r>
              <a:rPr lang="pt-BR" sz="3600" b="1" dirty="0">
                <a:solidFill>
                  <a:srgbClr val="494949"/>
                </a:solidFill>
              </a:rPr>
              <a:t>/MFA_DevOpsExperience-Jan2024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A485D17-1A08-D663-E30C-E0797705B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9026" y="3060343"/>
            <a:ext cx="1583528" cy="1583528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69A30056-A3A1-5899-0935-E4D9AB71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437" y="4474365"/>
            <a:ext cx="1330164" cy="1583528"/>
          </a:xfrm>
          <a:prstGeom prst="rect">
            <a:avLst/>
          </a:prstGeom>
        </p:spPr>
      </p:pic>
      <p:pic>
        <p:nvPicPr>
          <p:cNvPr id="6" name="Imagem 5" descr="Código QR&#10;&#10;Descrição gerada automaticamente">
            <a:extLst>
              <a:ext uri="{FF2B5EF4-FFF2-40B4-BE49-F238E27FC236}">
                <a16:creationId xmlns:a16="http://schemas.microsoft.com/office/drawing/2014/main" id="{4DB1C4C7-7F4A-857E-C14E-A7CF2C386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437" y="3497262"/>
            <a:ext cx="2354262" cy="23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530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Certificação Gratuita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Cibersecurity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754" y="1836896"/>
            <a:ext cx="11810999" cy="683264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rgbClr val="494949"/>
                </a:solidFill>
              </a:rPr>
              <a:t>bit.ly/</a:t>
            </a:r>
            <a:r>
              <a:rPr lang="pt-BR" sz="3600" b="1" dirty="0" err="1">
                <a:solidFill>
                  <a:srgbClr val="494949"/>
                </a:solidFill>
              </a:rPr>
              <a:t>certificacao-cibersecurity-essentials</a:t>
            </a:r>
            <a:endParaRPr lang="pt-BR" sz="3600" b="1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D66CB7-64D4-B544-274C-4FDBE890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" y="2823828"/>
            <a:ext cx="7000646" cy="3714629"/>
          </a:xfrm>
          <a:prstGeom prst="rect">
            <a:avLst/>
          </a:prstGeom>
        </p:spPr>
      </p:pic>
      <p:pic>
        <p:nvPicPr>
          <p:cNvPr id="10" name="Imagem 9" descr="Código QR&#10;&#10;Descrição gerada automaticamente">
            <a:extLst>
              <a:ext uri="{FF2B5EF4-FFF2-40B4-BE49-F238E27FC236}">
                <a16:creationId xmlns:a16="http://schemas.microsoft.com/office/drawing/2014/main" id="{65819550-31A5-2BA7-A653-B29C005B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837" y="3421062"/>
            <a:ext cx="2520160" cy="25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5475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MFA: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Multi-factor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authentication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Proteção contra roubo de senhas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Garantir a identidade do usuário, evitando possíveis fraudes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Requisitos legais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possibilidades para MFA...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92262"/>
            <a:ext cx="8839199" cy="412420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E-mail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SMS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OTP (</a:t>
            </a:r>
            <a:r>
              <a:rPr lang="pt-BR" dirty="0" err="1">
                <a:solidFill>
                  <a:srgbClr val="494949"/>
                </a:solidFill>
              </a:rPr>
              <a:t>One</a:t>
            </a:r>
            <a:r>
              <a:rPr lang="pt-BR" dirty="0">
                <a:solidFill>
                  <a:srgbClr val="494949"/>
                </a:solidFill>
              </a:rPr>
              <a:t>-time </a:t>
            </a:r>
            <a:r>
              <a:rPr lang="pt-BR" dirty="0" err="1">
                <a:solidFill>
                  <a:srgbClr val="494949"/>
                </a:solidFill>
              </a:rPr>
              <a:t>Password</a:t>
            </a:r>
            <a:r>
              <a:rPr lang="pt-BR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Ligações telefônicas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Push</a:t>
            </a:r>
            <a:r>
              <a:rPr lang="pt-BR" dirty="0">
                <a:solidFill>
                  <a:srgbClr val="494949"/>
                </a:solidFill>
              </a:rPr>
              <a:t> </a:t>
            </a:r>
            <a:r>
              <a:rPr lang="pt-BR" dirty="0" err="1">
                <a:solidFill>
                  <a:srgbClr val="494949"/>
                </a:solidFill>
              </a:rPr>
              <a:t>Notifications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Biometria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1449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MFA: algumas alternativas de mercado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Azure AD B2C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Keycloak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RSA </a:t>
            </a:r>
            <a:r>
              <a:rPr lang="pt-BR" sz="3200" dirty="0" err="1">
                <a:solidFill>
                  <a:srgbClr val="494949"/>
                </a:solidFill>
              </a:rPr>
              <a:t>SecurID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Okta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1768C09-BF61-7A30-5D7A-AF90D2B42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637" y="2355117"/>
            <a:ext cx="2092164" cy="24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92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Azure AD B2C: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Solução do tipo </a:t>
            </a:r>
            <a:r>
              <a:rPr lang="pt-BR" sz="3200" b="1" dirty="0" err="1">
                <a:solidFill>
                  <a:srgbClr val="494949"/>
                </a:solidFill>
              </a:rPr>
              <a:t>Identity</a:t>
            </a:r>
            <a:r>
              <a:rPr lang="pt-BR" sz="3200" b="1" dirty="0">
                <a:solidFill>
                  <a:srgbClr val="494949"/>
                </a:solidFill>
              </a:rPr>
              <a:t> as a Service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Customer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Identity</a:t>
            </a:r>
            <a:r>
              <a:rPr lang="pt-BR" sz="3200" b="1" dirty="0">
                <a:solidFill>
                  <a:srgbClr val="494949"/>
                </a:solidFill>
              </a:rPr>
              <a:t> Access Management</a:t>
            </a:r>
            <a:r>
              <a:rPr lang="pt-BR" sz="3200" dirty="0">
                <a:solidFill>
                  <a:srgbClr val="494949"/>
                </a:solidFill>
              </a:rPr>
              <a:t> (</a:t>
            </a:r>
            <a:r>
              <a:rPr lang="pt-BR" sz="3200" b="1" dirty="0">
                <a:solidFill>
                  <a:srgbClr val="494949"/>
                </a:solidFill>
              </a:rPr>
              <a:t>CIAM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Single </a:t>
            </a:r>
            <a:r>
              <a:rPr lang="pt-BR" sz="3200" b="1" dirty="0" err="1">
                <a:solidFill>
                  <a:srgbClr val="494949"/>
                </a:solidFill>
              </a:rPr>
              <a:t>sign-on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Integração </a:t>
            </a:r>
            <a:r>
              <a:rPr lang="pt-BR" sz="3200" b="1" dirty="0">
                <a:solidFill>
                  <a:srgbClr val="494949"/>
                </a:solidFill>
              </a:rPr>
              <a:t>business-</a:t>
            </a:r>
            <a:r>
              <a:rPr lang="pt-BR" sz="3200" b="1" dirty="0" err="1">
                <a:solidFill>
                  <a:srgbClr val="494949"/>
                </a:solidFill>
              </a:rPr>
              <a:t>to</a:t>
            </a:r>
            <a:r>
              <a:rPr lang="pt-BR" sz="3200" b="1" dirty="0">
                <a:solidFill>
                  <a:srgbClr val="494949"/>
                </a:solidFill>
              </a:rPr>
              <a:t>-</a:t>
            </a:r>
            <a:r>
              <a:rPr lang="pt-BR" sz="3200" b="1" dirty="0" err="1">
                <a:solidFill>
                  <a:srgbClr val="494949"/>
                </a:solidFill>
              </a:rPr>
              <a:t>customer</a:t>
            </a:r>
            <a:r>
              <a:rPr lang="pt-BR" sz="3200" dirty="0">
                <a:solidFill>
                  <a:srgbClr val="494949"/>
                </a:solidFill>
              </a:rPr>
              <a:t> (com parceiros externos da organização)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43F4C33-436F-6B9E-4AAF-68C598296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90037" y="2049462"/>
            <a:ext cx="2471021" cy="247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604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715</TotalTime>
  <Words>792</Words>
  <Application>Microsoft Office PowerPoint</Application>
  <PresentationFormat>Personalizar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MFA e Azure AD B2C Implementando autenticação multifator em poucos cliques!</vt:lpstr>
      <vt:lpstr>Renato Groffe</vt:lpstr>
      <vt:lpstr>Download dos materiais desta apresentação</vt:lpstr>
      <vt:lpstr>Download dos materiais desta apresentação</vt:lpstr>
      <vt:lpstr>Certificação Gratuita Cibersecurity</vt:lpstr>
      <vt:lpstr>MFA: uma visão geral</vt:lpstr>
      <vt:lpstr>Algumas possibilidades para MFA...</vt:lpstr>
      <vt:lpstr>MFA: algumas alternativas de mercado</vt:lpstr>
      <vt:lpstr>Azure AD B2C: uma visão geral</vt:lpstr>
      <vt:lpstr>Azure AD B2C: uma visão geral</vt:lpstr>
      <vt:lpstr>Azure AD B2C: uma visão geral</vt:lpstr>
      <vt:lpstr>Azure AD B2C: integrações</vt:lpstr>
      <vt:lpstr>Certificação Gratuita Cibersecurity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469</cp:revision>
  <dcterms:created xsi:type="dcterms:W3CDTF">2016-08-05T22:03:34Z</dcterms:created>
  <dcterms:modified xsi:type="dcterms:W3CDTF">2024-01-31T18:00:49Z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