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2"/>
  </p:notesMasterIdLst>
  <p:handoutMasterIdLst>
    <p:handoutMasterId r:id="rId23"/>
  </p:handoutMasterIdLst>
  <p:sldIdLst>
    <p:sldId id="1393" r:id="rId8"/>
    <p:sldId id="1690" r:id="rId9"/>
    <p:sldId id="1518" r:id="rId10"/>
    <p:sldId id="1768" r:id="rId11"/>
    <p:sldId id="1752" r:id="rId12"/>
    <p:sldId id="1760" r:id="rId13"/>
    <p:sldId id="1761" r:id="rId14"/>
    <p:sldId id="1762" r:id="rId15"/>
    <p:sldId id="1764" r:id="rId16"/>
    <p:sldId id="1765" r:id="rId17"/>
    <p:sldId id="1767" r:id="rId18"/>
    <p:sldId id="1769" r:id="rId19"/>
    <p:sldId id="1615" r:id="rId20"/>
    <p:sldId id="1766" r:id="rId2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690"/>
            <p14:sldId id="1518"/>
            <p14:sldId id="1768"/>
            <p14:sldId id="1752"/>
            <p14:sldId id="1760"/>
            <p14:sldId id="1761"/>
            <p14:sldId id="1762"/>
            <p14:sldId id="1764"/>
            <p14:sldId id="1765"/>
            <p14:sldId id="1767"/>
          </p14:sldIdLst>
        </p14:section>
        <p14:section name="Finalizando" id="{CF622469-3E87-46BA-8ED6-912C47B00EF3}">
          <p14:sldIdLst>
            <p14:sldId id="1769"/>
            <p14:sldId id="1615"/>
            <p14:sldId id="17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79472" autoAdjust="0"/>
  </p:normalViewPr>
  <p:slideViewPr>
    <p:cSldViewPr>
      <p:cViewPr varScale="1">
        <p:scale>
          <a:sx n="85" d="100"/>
          <a:sy n="85" d="100"/>
        </p:scale>
        <p:origin x="30" y="126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4/25/2024 6:18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4/25/2024 6:18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4/25/2024 6:18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4/25/2024 6:18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61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4/25/2024 6:18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03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4/25/2024 6:24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98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4/25/2024 6:25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4/25/2024 6:18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2207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4/25/2024 6:18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4/25/2024 6:18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16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4/25/2024 6:18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67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4/25/2024 6:18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800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4/25/2024 6:18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40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4/25/2024 6:18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36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4/25/2024 6:18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6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819973"/>
            <a:ext cx="11201400" cy="1872045"/>
          </a:xfrm>
        </p:spPr>
        <p:txBody>
          <a:bodyPr/>
          <a:lstStyle/>
          <a:p>
            <a:r>
              <a:rPr lang="it-IT" b="1" dirty="0"/>
              <a:t>MFA e Azure AD B2C</a:t>
            </a:r>
            <a:br>
              <a:rPr lang="pt-BR" b="1" dirty="0"/>
            </a:br>
            <a:r>
              <a:rPr lang="pt-BR" sz="4800" b="1" dirty="0"/>
              <a:t>Implementando autenticação </a:t>
            </a:r>
            <a:r>
              <a:rPr lang="pt-BR" sz="4800" b="1" dirty="0" err="1"/>
              <a:t>multifator</a:t>
            </a:r>
            <a:r>
              <a:rPr lang="pt-BR" sz="4800" b="1" dirty="0"/>
              <a:t> em poucos cliques!</a:t>
            </a:r>
            <a:endParaRPr lang="pt-BR" sz="36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344862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8BCF60D4-DC68-005B-42EE-D6ACAAF78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8437" y="2963862"/>
            <a:ext cx="1937621" cy="1937621"/>
          </a:xfrm>
          <a:prstGeom prst="rect">
            <a:avLst/>
          </a:prstGeom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565A7A82-7802-1991-17A0-1C95C7965B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2037" y="3487381"/>
            <a:ext cx="1452802" cy="17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Azure AD B2C: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409958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494949"/>
                </a:solidFill>
              </a:rPr>
              <a:t>Produtividade</a:t>
            </a:r>
            <a:r>
              <a:rPr lang="pt-BR" sz="2400" dirty="0">
                <a:solidFill>
                  <a:srgbClr val="494949"/>
                </a:solidFill>
              </a:rPr>
              <a:t> na implementação de controles de segurança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4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b="1" dirty="0" err="1">
                <a:solidFill>
                  <a:srgbClr val="494949"/>
                </a:solidFill>
              </a:rPr>
              <a:t>Tenant</a:t>
            </a:r>
            <a:r>
              <a:rPr lang="pt-BR" sz="2400" dirty="0">
                <a:solidFill>
                  <a:srgbClr val="494949"/>
                </a:solidFill>
              </a:rPr>
              <a:t> com objetos (permissões, usuários, aplicações...)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4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494949"/>
                </a:solidFill>
              </a:rPr>
              <a:t>Custom Policies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494949"/>
                </a:solidFill>
              </a:rPr>
              <a:t>Capacidade de customização</a:t>
            </a:r>
            <a:r>
              <a:rPr lang="pt-BR" sz="2400" dirty="0">
                <a:solidFill>
                  <a:srgbClr val="494949"/>
                </a:solidFill>
              </a:rPr>
              <a:t> das interfaces de login, reset de senhas e cadastramento de novas contas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494949"/>
                </a:solidFill>
              </a:rPr>
              <a:t>Fácil implementação de </a:t>
            </a:r>
            <a:r>
              <a:rPr lang="pt-BR" sz="2400" b="1" dirty="0">
                <a:solidFill>
                  <a:srgbClr val="494949"/>
                </a:solidFill>
              </a:rPr>
              <a:t>MFA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843F4C33-436F-6B9E-4AAF-68C598296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90037" y="2049462"/>
            <a:ext cx="2471021" cy="247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5185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Azure AD B2C: integrações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312085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Microsoft </a:t>
            </a:r>
            <a:r>
              <a:rPr lang="pt-BR" sz="3600" b="1" dirty="0" err="1">
                <a:solidFill>
                  <a:srgbClr val="494949"/>
                </a:solidFill>
              </a:rPr>
              <a:t>Identity</a:t>
            </a:r>
            <a:r>
              <a:rPr lang="pt-BR" sz="3600" b="1" dirty="0">
                <a:solidFill>
                  <a:srgbClr val="494949"/>
                </a:solidFill>
              </a:rPr>
              <a:t> Platform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Microsoft </a:t>
            </a:r>
            <a:r>
              <a:rPr lang="pt-BR" sz="3600" b="1" dirty="0" err="1">
                <a:solidFill>
                  <a:srgbClr val="494949"/>
                </a:solidFill>
              </a:rPr>
              <a:t>Graph</a:t>
            </a: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Requisições HTTP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843F4C33-436F-6B9E-4AAF-68C598296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90037" y="2049462"/>
            <a:ext cx="2471021" cy="247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5766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Download dos materiais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7754" y="1836896"/>
            <a:ext cx="11810999" cy="683264"/>
          </a:xfrm>
        </p:spPr>
        <p:txBody>
          <a:bodyPr/>
          <a:lstStyle/>
          <a:p>
            <a:r>
              <a:rPr lang="pt-BR" sz="3600" b="1" dirty="0">
                <a:solidFill>
                  <a:srgbClr val="494949"/>
                </a:solidFill>
              </a:rPr>
              <a:t>github.com/renatogroffe/MFA_GlobalAzure-SaoPaulo-2024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1A485D17-1A08-D663-E30C-E0797705B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19026" y="3060343"/>
            <a:ext cx="1583528" cy="1583528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69A30056-A3A1-5899-0935-E4D9AB711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4437" y="4474365"/>
            <a:ext cx="1330164" cy="158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3424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738664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github.com/renatogroffe/MFA_GlobalAzure-SaoPaulo-2024</a:t>
            </a: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437" y="1908465"/>
            <a:ext cx="4876800" cy="2179058"/>
          </a:xfrm>
        </p:spPr>
        <p:txBody>
          <a:bodyPr/>
          <a:lstStyle/>
          <a:p>
            <a:pPr algn="ctr"/>
            <a:r>
              <a:rPr lang="pt-BR" dirty="0"/>
              <a:t>EXEMPLOS PRÁTICOS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DAD21-7440-B8C5-1B57-23173D9A4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294" y="2125662"/>
            <a:ext cx="1554041" cy="155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08216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Download dos materiais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9020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MFA: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Azure AD B2C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1A485D17-1A08-D663-E30C-E0797705B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91530" y="4427098"/>
            <a:ext cx="1583528" cy="1583528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69A30056-A3A1-5899-0935-E4D9AB711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4637" y="4487862"/>
            <a:ext cx="1330164" cy="158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Download dos materiais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7754" y="1836896"/>
            <a:ext cx="11810999" cy="683264"/>
          </a:xfrm>
        </p:spPr>
        <p:txBody>
          <a:bodyPr/>
          <a:lstStyle/>
          <a:p>
            <a:r>
              <a:rPr lang="pt-BR" sz="3600" b="1" dirty="0">
                <a:solidFill>
                  <a:srgbClr val="494949"/>
                </a:solidFill>
              </a:rPr>
              <a:t>github.com/renatogroffe/MFA_GlobalAzure-SaoPaulo-2024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1A485D17-1A08-D663-E30C-E0797705B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19026" y="3060343"/>
            <a:ext cx="1583528" cy="1583528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69A30056-A3A1-5899-0935-E4D9AB711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4437" y="4474365"/>
            <a:ext cx="1330164" cy="158352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B7DAD21-7440-B8C5-1B57-23173D9A40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498" y="3144207"/>
            <a:ext cx="2282391" cy="228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5300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MFA: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432118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Multi-factor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authentication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Proteção contra roubo de senhas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Garantir a identidade do usuário, evitando possíveis fraudes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Requisitos legais</a:t>
            </a: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B1768C09-BF61-7A30-5D7A-AF90D2B42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637" y="2355117"/>
            <a:ext cx="2092164" cy="249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2130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Algumas possibilidades para MFA...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592262"/>
            <a:ext cx="8839199" cy="412420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E-mail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SMS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OTP (</a:t>
            </a:r>
            <a:r>
              <a:rPr lang="pt-BR" dirty="0" err="1">
                <a:solidFill>
                  <a:srgbClr val="494949"/>
                </a:solidFill>
              </a:rPr>
              <a:t>One</a:t>
            </a:r>
            <a:r>
              <a:rPr lang="pt-BR" dirty="0">
                <a:solidFill>
                  <a:srgbClr val="494949"/>
                </a:solidFill>
              </a:rPr>
              <a:t>-time </a:t>
            </a:r>
            <a:r>
              <a:rPr lang="pt-BR" dirty="0" err="1">
                <a:solidFill>
                  <a:srgbClr val="494949"/>
                </a:solidFill>
              </a:rPr>
              <a:t>Password</a:t>
            </a:r>
            <a:r>
              <a:rPr lang="pt-BR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Ligações telefônicas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494949"/>
                </a:solidFill>
              </a:rPr>
              <a:t>Push</a:t>
            </a:r>
            <a:r>
              <a:rPr lang="pt-BR" dirty="0">
                <a:solidFill>
                  <a:srgbClr val="494949"/>
                </a:solidFill>
              </a:rPr>
              <a:t> </a:t>
            </a:r>
            <a:r>
              <a:rPr lang="pt-BR" dirty="0" err="1">
                <a:solidFill>
                  <a:srgbClr val="494949"/>
                </a:solidFill>
              </a:rPr>
              <a:t>Notifications</a:t>
            </a: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Biometria</a:t>
            </a: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B1768C09-BF61-7A30-5D7A-AF90D2B42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637" y="2355117"/>
            <a:ext cx="2092164" cy="249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144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MFA: algumas alternativas de mercado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387798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Azure AD B2C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Keycloak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RSA </a:t>
            </a:r>
            <a:r>
              <a:rPr lang="pt-BR" sz="3200" dirty="0" err="1">
                <a:solidFill>
                  <a:srgbClr val="494949"/>
                </a:solidFill>
              </a:rPr>
              <a:t>SecurID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Okta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B1768C09-BF61-7A30-5D7A-AF90D2B42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637" y="2355117"/>
            <a:ext cx="2092164" cy="249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9920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Azure AD B2C: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432118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Solução do tipo </a:t>
            </a:r>
            <a:r>
              <a:rPr lang="pt-BR" sz="3200" b="1" dirty="0" err="1">
                <a:solidFill>
                  <a:srgbClr val="494949"/>
                </a:solidFill>
              </a:rPr>
              <a:t>Identity</a:t>
            </a:r>
            <a:r>
              <a:rPr lang="pt-BR" sz="3200" b="1" dirty="0">
                <a:solidFill>
                  <a:srgbClr val="494949"/>
                </a:solidFill>
              </a:rPr>
              <a:t> as a Service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Customer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Identity</a:t>
            </a:r>
            <a:r>
              <a:rPr lang="pt-BR" sz="3200" b="1" dirty="0">
                <a:solidFill>
                  <a:srgbClr val="494949"/>
                </a:solidFill>
              </a:rPr>
              <a:t> Access Management</a:t>
            </a:r>
            <a:r>
              <a:rPr lang="pt-BR" sz="3200" dirty="0">
                <a:solidFill>
                  <a:srgbClr val="494949"/>
                </a:solidFill>
              </a:rPr>
              <a:t> (</a:t>
            </a:r>
            <a:r>
              <a:rPr lang="pt-BR" sz="3200" b="1" dirty="0">
                <a:solidFill>
                  <a:srgbClr val="494949"/>
                </a:solidFill>
              </a:rPr>
              <a:t>CIAM</a:t>
            </a:r>
            <a:r>
              <a:rPr lang="pt-BR" sz="3200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Single </a:t>
            </a:r>
            <a:r>
              <a:rPr lang="pt-BR" sz="3200" b="1" dirty="0" err="1">
                <a:solidFill>
                  <a:srgbClr val="494949"/>
                </a:solidFill>
              </a:rPr>
              <a:t>sign-on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Integração </a:t>
            </a:r>
            <a:r>
              <a:rPr lang="pt-BR" sz="3200" b="1" dirty="0">
                <a:solidFill>
                  <a:srgbClr val="494949"/>
                </a:solidFill>
              </a:rPr>
              <a:t>business-</a:t>
            </a:r>
            <a:r>
              <a:rPr lang="pt-BR" sz="3200" b="1" dirty="0" err="1">
                <a:solidFill>
                  <a:srgbClr val="494949"/>
                </a:solidFill>
              </a:rPr>
              <a:t>to</a:t>
            </a:r>
            <a:r>
              <a:rPr lang="pt-BR" sz="3200" b="1" dirty="0">
                <a:solidFill>
                  <a:srgbClr val="494949"/>
                </a:solidFill>
              </a:rPr>
              <a:t>-</a:t>
            </a:r>
            <a:r>
              <a:rPr lang="pt-BR" sz="3200" b="1" dirty="0" err="1">
                <a:solidFill>
                  <a:srgbClr val="494949"/>
                </a:solidFill>
              </a:rPr>
              <a:t>customer</a:t>
            </a:r>
            <a:r>
              <a:rPr lang="pt-BR" sz="3200" dirty="0">
                <a:solidFill>
                  <a:srgbClr val="494949"/>
                </a:solidFill>
              </a:rPr>
              <a:t> (com parceiros externos da organização)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843F4C33-436F-6B9E-4AAF-68C598296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90037" y="2049462"/>
            <a:ext cx="2471021" cy="247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6042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Azure AD B2C: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Serviço separado do </a:t>
            </a:r>
            <a:r>
              <a:rPr lang="pt-BR" sz="3200" b="1" dirty="0">
                <a:solidFill>
                  <a:srgbClr val="494949"/>
                </a:solidFill>
              </a:rPr>
              <a:t>Microsoft Entra ID/Azure AD</a:t>
            </a:r>
            <a:r>
              <a:rPr lang="pt-BR" sz="3200" dirty="0">
                <a:solidFill>
                  <a:srgbClr val="494949"/>
                </a:solidFill>
              </a:rPr>
              <a:t> (</a:t>
            </a:r>
            <a:r>
              <a:rPr lang="pt-BR" sz="3200" b="1" dirty="0">
                <a:solidFill>
                  <a:srgbClr val="494949"/>
                </a:solidFill>
              </a:rPr>
              <a:t>Azure Active </a:t>
            </a:r>
            <a:r>
              <a:rPr lang="pt-BR" sz="3200" b="1" dirty="0" err="1">
                <a:solidFill>
                  <a:srgbClr val="494949"/>
                </a:solidFill>
              </a:rPr>
              <a:t>Directory</a:t>
            </a:r>
            <a:r>
              <a:rPr lang="pt-BR" sz="3200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Suporte a protocolos como </a:t>
            </a:r>
            <a:r>
              <a:rPr lang="pt-BR" sz="3200" b="1" dirty="0" err="1">
                <a:solidFill>
                  <a:srgbClr val="494949"/>
                </a:solidFill>
              </a:rPr>
              <a:t>OpenID</a:t>
            </a:r>
            <a:r>
              <a:rPr lang="pt-BR" sz="3200" b="1" dirty="0">
                <a:solidFill>
                  <a:srgbClr val="494949"/>
                </a:solidFill>
              </a:rPr>
              <a:t> Connect</a:t>
            </a:r>
            <a:r>
              <a:rPr lang="pt-BR" sz="3200" dirty="0">
                <a:solidFill>
                  <a:srgbClr val="494949"/>
                </a:solidFill>
              </a:rPr>
              <a:t>, </a:t>
            </a:r>
            <a:r>
              <a:rPr lang="pt-BR" sz="3200" b="1" dirty="0" err="1">
                <a:solidFill>
                  <a:srgbClr val="494949"/>
                </a:solidFill>
              </a:rPr>
              <a:t>OAuth</a:t>
            </a:r>
            <a:r>
              <a:rPr lang="pt-BR" sz="3200" b="1" dirty="0">
                <a:solidFill>
                  <a:srgbClr val="494949"/>
                </a:solidFill>
              </a:rPr>
              <a:t> 2.0</a:t>
            </a:r>
            <a:r>
              <a:rPr lang="pt-BR" sz="3200" dirty="0">
                <a:solidFill>
                  <a:srgbClr val="494949"/>
                </a:solidFill>
              </a:rPr>
              <a:t> e </a:t>
            </a:r>
            <a:r>
              <a:rPr lang="pt-BR" sz="3200" b="1" dirty="0">
                <a:solidFill>
                  <a:srgbClr val="494949"/>
                </a:solidFill>
              </a:rPr>
              <a:t>Security </a:t>
            </a:r>
            <a:r>
              <a:rPr lang="pt-BR" sz="3200" b="1" dirty="0" err="1">
                <a:solidFill>
                  <a:srgbClr val="494949"/>
                </a:solidFill>
              </a:rPr>
              <a:t>Assertion</a:t>
            </a:r>
            <a:r>
              <a:rPr lang="pt-BR" sz="3200" b="1" dirty="0">
                <a:solidFill>
                  <a:srgbClr val="494949"/>
                </a:solidFill>
              </a:rPr>
              <a:t> Markup </a:t>
            </a:r>
            <a:r>
              <a:rPr lang="pt-BR" sz="3200" b="1" dirty="0" err="1">
                <a:solidFill>
                  <a:srgbClr val="494949"/>
                </a:solidFill>
              </a:rPr>
              <a:t>Language</a:t>
            </a:r>
            <a:r>
              <a:rPr lang="pt-BR" sz="3200" dirty="0">
                <a:solidFill>
                  <a:srgbClr val="494949"/>
                </a:solidFill>
              </a:rPr>
              <a:t> (</a:t>
            </a:r>
            <a:r>
              <a:rPr lang="pt-BR" sz="3200" b="1" dirty="0">
                <a:solidFill>
                  <a:srgbClr val="494949"/>
                </a:solidFill>
              </a:rPr>
              <a:t>SAML</a:t>
            </a:r>
            <a:r>
              <a:rPr lang="pt-BR" sz="3200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Possibilidade de integração com </a:t>
            </a:r>
            <a:r>
              <a:rPr lang="pt-BR" sz="3200" b="1" dirty="0">
                <a:solidFill>
                  <a:srgbClr val="494949"/>
                </a:solidFill>
              </a:rPr>
              <a:t>Social Ids</a:t>
            </a:r>
            <a:r>
              <a:rPr lang="pt-BR" sz="3200" dirty="0">
                <a:solidFill>
                  <a:srgbClr val="494949"/>
                </a:solidFill>
              </a:rPr>
              <a:t> (</a:t>
            </a:r>
            <a:r>
              <a:rPr lang="pt-BR" sz="3200" b="1" dirty="0">
                <a:solidFill>
                  <a:srgbClr val="494949"/>
                </a:solidFill>
              </a:rPr>
              <a:t>Twitter</a:t>
            </a:r>
            <a:r>
              <a:rPr lang="pt-BR" sz="3200" dirty="0">
                <a:solidFill>
                  <a:srgbClr val="494949"/>
                </a:solidFill>
              </a:rPr>
              <a:t>, </a:t>
            </a:r>
            <a:r>
              <a:rPr lang="pt-BR" sz="3200" b="1" dirty="0">
                <a:solidFill>
                  <a:srgbClr val="494949"/>
                </a:solidFill>
              </a:rPr>
              <a:t>Microsoft </a:t>
            </a:r>
            <a:r>
              <a:rPr lang="pt-BR" sz="3200" b="1" dirty="0" err="1">
                <a:solidFill>
                  <a:srgbClr val="494949"/>
                </a:solidFill>
              </a:rPr>
              <a:t>account</a:t>
            </a:r>
            <a:r>
              <a:rPr lang="pt-BR" sz="3200" dirty="0">
                <a:solidFill>
                  <a:srgbClr val="494949"/>
                </a:solidFill>
              </a:rPr>
              <a:t>, </a:t>
            </a:r>
            <a:r>
              <a:rPr lang="pt-BR" sz="3200" b="1" dirty="0">
                <a:solidFill>
                  <a:srgbClr val="494949"/>
                </a:solidFill>
              </a:rPr>
              <a:t>Facebook</a:t>
            </a:r>
            <a:r>
              <a:rPr lang="pt-BR" sz="3200" dirty="0">
                <a:solidFill>
                  <a:srgbClr val="494949"/>
                </a:solidFill>
              </a:rPr>
              <a:t>...)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843F4C33-436F-6B9E-4AAF-68C598296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90037" y="2049462"/>
            <a:ext cx="2471021" cy="247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637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722</TotalTime>
  <Words>757</Words>
  <Application>Microsoft Office PowerPoint</Application>
  <PresentationFormat>Personalizar</PresentationFormat>
  <Paragraphs>132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MFA e Azure AD B2C Implementando autenticação multifator em poucos cliques!</vt:lpstr>
      <vt:lpstr>Renato Groffe</vt:lpstr>
      <vt:lpstr>Download dos materiais desta apresentação</vt:lpstr>
      <vt:lpstr>Download dos materiais desta apresentação</vt:lpstr>
      <vt:lpstr>MFA: uma visão geral</vt:lpstr>
      <vt:lpstr>Algumas possibilidades para MFA...</vt:lpstr>
      <vt:lpstr>MFA: algumas alternativas de mercado</vt:lpstr>
      <vt:lpstr>Azure AD B2C: uma visão geral</vt:lpstr>
      <vt:lpstr>Azure AD B2C: uma visão geral</vt:lpstr>
      <vt:lpstr>Azure AD B2C: uma visão geral</vt:lpstr>
      <vt:lpstr>Azure AD B2C: integrações</vt:lpstr>
      <vt:lpstr>Download dos materiais desta apresentação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Palestrantre3</cp:lastModifiedBy>
  <cp:revision>472</cp:revision>
  <dcterms:created xsi:type="dcterms:W3CDTF">2016-08-05T22:03:34Z</dcterms:created>
  <dcterms:modified xsi:type="dcterms:W3CDTF">2024-04-25T21:25:53Z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