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78" r:id="rId5"/>
    <p:sldId id="300" r:id="rId6"/>
    <p:sldId id="298" r:id="rId7"/>
    <p:sldId id="261" r:id="rId8"/>
    <p:sldId id="307" r:id="rId9"/>
    <p:sldId id="306" r:id="rId10"/>
    <p:sldId id="285" r:id="rId11"/>
    <p:sldId id="310" r:id="rId12"/>
    <p:sldId id="309" r:id="rId13"/>
    <p:sldId id="311" r:id="rId14"/>
    <p:sldId id="312" r:id="rId15"/>
    <p:sldId id="303" r:id="rId16"/>
    <p:sldId id="305" r:id="rId17"/>
  </p:sldIdLst>
  <p:sldSz cx="9144000" cy="5143500" type="screen16x9"/>
  <p:notesSz cx="6858000" cy="9144000"/>
  <p:embeddedFontLst>
    <p:embeddedFont>
      <p:font typeface="Average" panose="020B0604020202020204" charset="0"/>
      <p:regular r:id="rId19"/>
    </p:embeddedFont>
    <p:embeddedFont>
      <p:font typeface="Oswald" panose="00000500000000000000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27072464-9125-C4C3-145F-A79BDD3BD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60398067_0_0:notes">
            <a:extLst>
              <a:ext uri="{FF2B5EF4-FFF2-40B4-BE49-F238E27FC236}">
                <a16:creationId xmlns:a16="http://schemas.microsoft.com/office/drawing/2014/main" id="{57C6FD3A-B427-D2E8-9F2D-B51E804499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d60398067_0_0:notes">
            <a:extLst>
              <a:ext uri="{FF2B5EF4-FFF2-40B4-BE49-F238E27FC236}">
                <a16:creationId xmlns:a16="http://schemas.microsoft.com/office/drawing/2014/main" id="{B3BDD908-048C-0C00-773A-AF050F9412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012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D5356D4D-E7A0-3891-B521-3F9379791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60398067_0_0:notes">
            <a:extLst>
              <a:ext uri="{FF2B5EF4-FFF2-40B4-BE49-F238E27FC236}">
                <a16:creationId xmlns:a16="http://schemas.microsoft.com/office/drawing/2014/main" id="{D716BE7E-63E3-99D2-A514-09D7C6DC4E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d60398067_0_0:notes">
            <a:extLst>
              <a:ext uri="{FF2B5EF4-FFF2-40B4-BE49-F238E27FC236}">
                <a16:creationId xmlns:a16="http://schemas.microsoft.com/office/drawing/2014/main" id="{3967D2DF-D835-C133-1AA3-6EF72FCE7F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2378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5DD2F095-FFF4-293B-9539-E6FB7E3FE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60398067_0_0:notes">
            <a:extLst>
              <a:ext uri="{FF2B5EF4-FFF2-40B4-BE49-F238E27FC236}">
                <a16:creationId xmlns:a16="http://schemas.microsoft.com/office/drawing/2014/main" id="{3FFF5AEF-601A-EAB2-0230-1ABE6AF7BE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d60398067_0_0:notes">
            <a:extLst>
              <a:ext uri="{FF2B5EF4-FFF2-40B4-BE49-F238E27FC236}">
                <a16:creationId xmlns:a16="http://schemas.microsoft.com/office/drawing/2014/main" id="{28537B14-CBF3-AE55-E4E8-1F0D1D68EB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84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D2B5DE25-D91B-AD31-38A5-BAF75DB36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60398067_0_0:notes">
            <a:extLst>
              <a:ext uri="{FF2B5EF4-FFF2-40B4-BE49-F238E27FC236}">
                <a16:creationId xmlns:a16="http://schemas.microsoft.com/office/drawing/2014/main" id="{B1B34DBB-4E2D-48D6-C5B6-55F96738FE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d60398067_0_0:notes">
            <a:extLst>
              <a:ext uri="{FF2B5EF4-FFF2-40B4-BE49-F238E27FC236}">
                <a16:creationId xmlns:a16="http://schemas.microsoft.com/office/drawing/2014/main" id="{0C8DBFDD-2801-F645-AAA2-C8C0F27D79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3006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5A34089B-F33B-38A6-7C53-B252CB765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d574915d4_0_16:notes">
            <a:extLst>
              <a:ext uri="{FF2B5EF4-FFF2-40B4-BE49-F238E27FC236}">
                <a16:creationId xmlns:a16="http://schemas.microsoft.com/office/drawing/2014/main" id="{704C08DA-A39E-A8AE-A41E-F50CD6BCE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d574915d4_0_16:notes">
            <a:extLst>
              <a:ext uri="{FF2B5EF4-FFF2-40B4-BE49-F238E27FC236}">
                <a16:creationId xmlns:a16="http://schemas.microsoft.com/office/drawing/2014/main" id="{C21B93F6-89E4-1AE7-1C0A-D70B41CDDE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127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E9F5E0A3-8A76-DC16-7BD6-C5618336F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d574915d4_0_16:notes">
            <a:extLst>
              <a:ext uri="{FF2B5EF4-FFF2-40B4-BE49-F238E27FC236}">
                <a16:creationId xmlns:a16="http://schemas.microsoft.com/office/drawing/2014/main" id="{3B68ADAB-200B-CCAE-1CE6-DDF26D68F1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d574915d4_0_16:notes">
            <a:extLst>
              <a:ext uri="{FF2B5EF4-FFF2-40B4-BE49-F238E27FC236}">
                <a16:creationId xmlns:a16="http://schemas.microsoft.com/office/drawing/2014/main" id="{FA2C4DF8-D356-AC21-9D81-F05459F285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82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83ac3ae0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83ac3ae0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83ac3ae07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83ac3ae07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D9BE359E-C450-E76A-A003-A9E1747C7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838da4ac3_0_0:notes">
            <a:extLst>
              <a:ext uri="{FF2B5EF4-FFF2-40B4-BE49-F238E27FC236}">
                <a16:creationId xmlns:a16="http://schemas.microsoft.com/office/drawing/2014/main" id="{A0A46223-BF8E-7C49-0975-DEE333E38E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838da4ac3_0_0:notes">
            <a:extLst>
              <a:ext uri="{FF2B5EF4-FFF2-40B4-BE49-F238E27FC236}">
                <a16:creationId xmlns:a16="http://schemas.microsoft.com/office/drawing/2014/main" id="{B0D620CC-DFF9-1007-864E-C8F6785070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64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d574915d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d574915d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741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d574915d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d574915d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849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60398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d60398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49AF4C62-179B-0237-7203-8BF385AB9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60398067_0_0:notes">
            <a:extLst>
              <a:ext uri="{FF2B5EF4-FFF2-40B4-BE49-F238E27FC236}">
                <a16:creationId xmlns:a16="http://schemas.microsoft.com/office/drawing/2014/main" id="{A9881CC4-0CBF-A3C5-A6E0-495EB7FFA2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d60398067_0_0:notes">
            <a:extLst>
              <a:ext uri="{FF2B5EF4-FFF2-40B4-BE49-F238E27FC236}">
                <a16:creationId xmlns:a16="http://schemas.microsoft.com/office/drawing/2014/main" id="{6D223C26-CD27-CCF3-AD38-DE3B6CC7E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957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60398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d60398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44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https://mermaid.js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hyperlink" Target="https://github.com/renatogroffe/SegurancaAPIs_DataSaturday-2024-10" TargetMode="External"/><Relationship Id="rId9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hyperlink" Target="https://github.com/renatogroffe/SegurancaAPIs_DataSaturday-2024-10" TargetMode="External"/><Relationship Id="rId9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renatogroffe.medium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hyperlink" Target="https://github.com/renatogroffe/SegurancaAPIs_DataSaturday-2024-10" TargetMode="External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00600" y="513325"/>
            <a:ext cx="8542800" cy="2835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44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IA + Documentação em Bancos de Dados</a:t>
            </a:r>
            <a:endParaRPr lang="pt-BR" sz="42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42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Utilizando GitHub </a:t>
            </a:r>
            <a:r>
              <a:rPr lang="pt-BR" sz="42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Copilot</a:t>
            </a:r>
            <a:r>
              <a:rPr lang="pt-BR" sz="42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+ </a:t>
            </a:r>
            <a:r>
              <a:rPr lang="pt-BR" sz="42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Mermaid</a:t>
            </a:r>
            <a:endParaRPr lang="pt-BR" sz="42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42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para gerar diagramas</a:t>
            </a:r>
            <a:endParaRPr sz="42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250" y="4509750"/>
            <a:ext cx="2426824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1;p13">
            <a:extLst>
              <a:ext uri="{FF2B5EF4-FFF2-40B4-BE49-F238E27FC236}">
                <a16:creationId xmlns:a16="http://schemas.microsoft.com/office/drawing/2014/main" id="{057E2C58-B832-D9F2-7225-87FA69C24378}"/>
              </a:ext>
            </a:extLst>
          </p:cNvPr>
          <p:cNvSpPr txBox="1"/>
          <p:nvPr/>
        </p:nvSpPr>
        <p:spPr>
          <a:xfrm>
            <a:off x="211945" y="4361651"/>
            <a:ext cx="38949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Renato Groffe</a:t>
            </a:r>
            <a:endParaRPr sz="33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 err="1"/>
              <a:t>Mermaid</a:t>
            </a:r>
            <a:endParaRPr sz="4200" dirty="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250" y="4509750"/>
            <a:ext cx="2426824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43575" y="1366405"/>
            <a:ext cx="5759798" cy="3273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Geração de diagramas a partir de código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Open </a:t>
            </a:r>
            <a:r>
              <a:rPr lang="pt-BR" sz="2000" b="1" dirty="0" err="1"/>
              <a:t>source</a:t>
            </a:r>
            <a:endParaRPr lang="pt-BR" sz="2000" b="1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Suporte a vários tipos de diagramas, incluindo artefatos UML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Conta com bibliotecas / extensões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Fácil integração com GitHub, Azure </a:t>
            </a:r>
            <a:r>
              <a:rPr lang="pt-BR" sz="2000" b="1" dirty="0" err="1"/>
              <a:t>DevOps</a:t>
            </a:r>
            <a:r>
              <a:rPr lang="pt-BR" sz="2000" b="1" dirty="0"/>
              <a:t> e </a:t>
            </a:r>
            <a:r>
              <a:rPr lang="pt-BR" sz="2000" b="1" dirty="0" err="1"/>
              <a:t>Markdown</a:t>
            </a:r>
            <a:endParaRPr lang="pt-BR" sz="2000" b="1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Site: </a:t>
            </a:r>
            <a:r>
              <a:rPr lang="pt-BR" sz="2000" b="1" dirty="0">
                <a:hlinkClick r:id="rId4"/>
              </a:rPr>
              <a:t>https://mermaid.js.org/</a:t>
            </a:r>
            <a:endParaRPr lang="pt-BR" sz="2000" dirty="0"/>
          </a:p>
        </p:txBody>
      </p:sp>
      <p:pic>
        <p:nvPicPr>
          <p:cNvPr id="2" name="Gráfico 4">
            <a:extLst>
              <a:ext uri="{FF2B5EF4-FFF2-40B4-BE49-F238E27FC236}">
                <a16:creationId xmlns:a16="http://schemas.microsoft.com/office/drawing/2014/main" id="{6CB60394-0126-8C90-A6F7-48F84C83A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7167" y="1787235"/>
            <a:ext cx="2019517" cy="201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3033037D-7AA7-C1AD-E3FC-ED08AA4C6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>
            <a:extLst>
              <a:ext uri="{FF2B5EF4-FFF2-40B4-BE49-F238E27FC236}">
                <a16:creationId xmlns:a16="http://schemas.microsoft.com/office/drawing/2014/main" id="{CF0813B3-D4DF-8948-4AD2-2613C284E7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Diagramas úteis trabalhando com bancos de dados</a:t>
            </a:r>
            <a:endParaRPr sz="3200" dirty="0"/>
          </a:p>
        </p:txBody>
      </p:sp>
      <p:pic>
        <p:nvPicPr>
          <p:cNvPr id="99" name="Google Shape;99;p18">
            <a:extLst>
              <a:ext uri="{FF2B5EF4-FFF2-40B4-BE49-F238E27FC236}">
                <a16:creationId xmlns:a16="http://schemas.microsoft.com/office/drawing/2014/main" id="{E83FD57F-EC24-DBBC-D3A8-2BEE87F444D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250" y="4509750"/>
            <a:ext cx="2426824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1911059D-81A7-3E5A-E129-ACEA940C15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3575" y="1366405"/>
            <a:ext cx="5759798" cy="3273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Entidade-Relacionamento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Fluxogramas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Diagramas de sequência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Diagramas de estados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dirty="0"/>
              <a:t>Mapas mentais</a:t>
            </a:r>
          </a:p>
        </p:txBody>
      </p:sp>
      <p:pic>
        <p:nvPicPr>
          <p:cNvPr id="2" name="Gráfico 4">
            <a:extLst>
              <a:ext uri="{FF2B5EF4-FFF2-40B4-BE49-F238E27FC236}">
                <a16:creationId xmlns:a16="http://schemas.microsoft.com/office/drawing/2014/main" id="{C819978C-8A40-CD4E-3EA6-B3B376ECA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7748" y="1489333"/>
            <a:ext cx="1382404" cy="1382404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01C644F6-3149-001D-CD23-502825B3AF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7249" y="2896651"/>
            <a:ext cx="1230679" cy="123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2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1ACE8997-0496-7580-6804-E3B688363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>
            <a:extLst>
              <a:ext uri="{FF2B5EF4-FFF2-40B4-BE49-F238E27FC236}">
                <a16:creationId xmlns:a16="http://schemas.microsoft.com/office/drawing/2014/main" id="{2B3C43D5-EC63-E167-2BCA-D91BBBDF4A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Elaboração de diagramas: pontos importantes</a:t>
            </a:r>
            <a:endParaRPr sz="3600" dirty="0"/>
          </a:p>
        </p:txBody>
      </p:sp>
      <p:pic>
        <p:nvPicPr>
          <p:cNvPr id="99" name="Google Shape;99;p18">
            <a:extLst>
              <a:ext uri="{FF2B5EF4-FFF2-40B4-BE49-F238E27FC236}">
                <a16:creationId xmlns:a16="http://schemas.microsoft.com/office/drawing/2014/main" id="{3F094FDF-FFE0-A446-0A09-FB0F3ABC768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250" y="4509750"/>
            <a:ext cx="2426824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E1A1B702-646E-2E1F-5C32-BBB4C2EEDA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3575" y="1366405"/>
            <a:ext cx="4812856" cy="3273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Ferramentas online x versionamento de artefatos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Suporte do Visual Studio </a:t>
            </a:r>
            <a:r>
              <a:rPr lang="pt-BR" sz="2000" b="1" dirty="0" err="1"/>
              <a:t>Code</a:t>
            </a:r>
            <a:endParaRPr lang="pt-BR" sz="2000" b="1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Facilidade de customização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Integração com soluções de </a:t>
            </a:r>
            <a:r>
              <a:rPr lang="pt-BR" sz="2000" b="1" dirty="0" err="1"/>
              <a:t>DevOps</a:t>
            </a:r>
            <a:endParaRPr lang="pt-BR" sz="2000" b="1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Cuidados com a resolução escolhida (preferencialmente .svg)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endParaRPr lang="pt-BR" sz="2000" dirty="0"/>
          </a:p>
        </p:txBody>
      </p:sp>
      <p:pic>
        <p:nvPicPr>
          <p:cNvPr id="3" name="Gráfico 4">
            <a:extLst>
              <a:ext uri="{FF2B5EF4-FFF2-40B4-BE49-F238E27FC236}">
                <a16:creationId xmlns:a16="http://schemas.microsoft.com/office/drawing/2014/main" id="{B829E813-A120-38F6-8949-FFAC2A79C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9383" y="1538293"/>
            <a:ext cx="892479" cy="892479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85E714DD-38E8-E669-5F80-6D3D480AB8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4837" y="3436335"/>
            <a:ext cx="865515" cy="865515"/>
          </a:xfrm>
          <a:prstGeom prst="rect">
            <a:avLst/>
          </a:prstGeom>
        </p:spPr>
      </p:pic>
      <p:pic>
        <p:nvPicPr>
          <p:cNvPr id="5" name="Gráfico 7">
            <a:extLst>
              <a:ext uri="{FF2B5EF4-FFF2-40B4-BE49-F238E27FC236}">
                <a16:creationId xmlns:a16="http://schemas.microsoft.com/office/drawing/2014/main" id="{906EE762-F0D1-F571-395A-A09373B5E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20187" y="3318118"/>
            <a:ext cx="1054830" cy="1054830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42CA5F51-9B96-8352-3EC1-064679A4C7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2903" y="1538293"/>
            <a:ext cx="1569397" cy="980873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3BAA461-2F12-9894-B97B-787982D361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33821" y="2506045"/>
            <a:ext cx="1043651" cy="104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5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FD27B694-2676-156F-4D77-85D6FDD0C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>
            <a:extLst>
              <a:ext uri="{FF2B5EF4-FFF2-40B4-BE49-F238E27FC236}">
                <a16:creationId xmlns:a16="http://schemas.microsoft.com/office/drawing/2014/main" id="{5194842B-ECB4-6896-5DED-DF885957D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err="1"/>
              <a:t>Copilot</a:t>
            </a:r>
            <a:r>
              <a:rPr lang="pt-BR" sz="3600" dirty="0"/>
              <a:t> – Extensões para Visual Studio </a:t>
            </a:r>
            <a:r>
              <a:rPr lang="pt-BR" sz="3600" dirty="0" err="1"/>
              <a:t>Code</a:t>
            </a:r>
            <a:endParaRPr sz="3600" dirty="0"/>
          </a:p>
        </p:txBody>
      </p:sp>
      <p:pic>
        <p:nvPicPr>
          <p:cNvPr id="99" name="Google Shape;99;p18">
            <a:extLst>
              <a:ext uri="{FF2B5EF4-FFF2-40B4-BE49-F238E27FC236}">
                <a16:creationId xmlns:a16="http://schemas.microsoft.com/office/drawing/2014/main" id="{1557BC7E-12BB-8AF8-53E6-75CDDEE6AF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250" y="4509750"/>
            <a:ext cx="2426824" cy="47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D2A15BC-0D0D-DA1F-D316-783FB3B24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967" y="1333635"/>
            <a:ext cx="6878595" cy="24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10D7FE9D-5AE8-9E17-FE3A-B2E7C0BBF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>
            <a:extLst>
              <a:ext uri="{FF2B5EF4-FFF2-40B4-BE49-F238E27FC236}">
                <a16:creationId xmlns:a16="http://schemas.microsoft.com/office/drawing/2014/main" id="{1E4725FA-ABF5-4365-6F67-E38345CC64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err="1"/>
              <a:t>Mermaid</a:t>
            </a:r>
            <a:r>
              <a:rPr lang="pt-BR" sz="3600" dirty="0"/>
              <a:t> – Extensões para Visual Studio </a:t>
            </a:r>
            <a:r>
              <a:rPr lang="pt-BR" sz="3600" dirty="0" err="1"/>
              <a:t>Code</a:t>
            </a:r>
            <a:endParaRPr sz="3600" dirty="0"/>
          </a:p>
        </p:txBody>
      </p:sp>
      <p:pic>
        <p:nvPicPr>
          <p:cNvPr id="99" name="Google Shape;99;p18">
            <a:extLst>
              <a:ext uri="{FF2B5EF4-FFF2-40B4-BE49-F238E27FC236}">
                <a16:creationId xmlns:a16="http://schemas.microsoft.com/office/drawing/2014/main" id="{AFE33F31-F2FA-18C6-23D5-B892C039B4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250" y="4509750"/>
            <a:ext cx="2426824" cy="47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01BEBDA-2055-DB22-4453-3741B2BD2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223" y="1176915"/>
            <a:ext cx="5848865" cy="325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19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099866D0-F49E-3DAE-D970-C33594B54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>
            <a:extLst>
              <a:ext uri="{FF2B5EF4-FFF2-40B4-BE49-F238E27FC236}">
                <a16:creationId xmlns:a16="http://schemas.microsoft.com/office/drawing/2014/main" id="{D6B102DB-B366-86EA-4262-5BFA0BE942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Exemplos práticos</a:t>
            </a:r>
            <a:endParaRPr sz="4200" dirty="0"/>
          </a:p>
        </p:txBody>
      </p:sp>
      <p:pic>
        <p:nvPicPr>
          <p:cNvPr id="156" name="Google Shape;156;p25">
            <a:extLst>
              <a:ext uri="{FF2B5EF4-FFF2-40B4-BE49-F238E27FC236}">
                <a16:creationId xmlns:a16="http://schemas.microsoft.com/office/drawing/2014/main" id="{83D270FE-97FE-C44D-1745-995F97ABC2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250" y="4509750"/>
            <a:ext cx="2426824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>
            <a:extLst>
              <a:ext uri="{FF2B5EF4-FFF2-40B4-BE49-F238E27FC236}">
                <a16:creationId xmlns:a16="http://schemas.microsoft.com/office/drawing/2014/main" id="{4181EA80-275B-730A-A2C4-2BC1EC8520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3575" y="2958353"/>
            <a:ext cx="8427300" cy="1267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dirty="0">
                <a:hlinkClick r:id="rId4"/>
              </a:rPr>
              <a:t>https://github.com/renatogroffe/Mermaid-Copilot_DataSaturday-2024-10</a:t>
            </a:r>
            <a:endParaRPr sz="2000" dirty="0"/>
          </a:p>
        </p:txBody>
      </p:sp>
      <p:pic>
        <p:nvPicPr>
          <p:cNvPr id="8" name="Gráfico 4">
            <a:extLst>
              <a:ext uri="{FF2B5EF4-FFF2-40B4-BE49-F238E27FC236}">
                <a16:creationId xmlns:a16="http://schemas.microsoft.com/office/drawing/2014/main" id="{22A0AD66-191B-C1FE-68A8-ABB3EA7EBC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91521" y="3813176"/>
            <a:ext cx="892479" cy="892479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246D3569-95C2-0EF4-932E-58863E70AF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113" y="3840140"/>
            <a:ext cx="865515" cy="865515"/>
          </a:xfrm>
          <a:prstGeom prst="rect">
            <a:avLst/>
          </a:prstGeom>
        </p:spPr>
      </p:pic>
      <p:pic>
        <p:nvPicPr>
          <p:cNvPr id="11" name="Gráfico 7">
            <a:extLst>
              <a:ext uri="{FF2B5EF4-FFF2-40B4-BE49-F238E27FC236}">
                <a16:creationId xmlns:a16="http://schemas.microsoft.com/office/drawing/2014/main" id="{83330324-05F5-C469-37B1-BE7350E27E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34951" y="3732000"/>
            <a:ext cx="1054830" cy="1054830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91A4FD1A-4420-674C-474B-3A226A411D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4778" y="3830796"/>
            <a:ext cx="1569397" cy="980873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57100C0D-7BDC-9433-F997-F922A38CFD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26629" y="3751071"/>
            <a:ext cx="1043651" cy="104365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E5C40BD-D0F4-66CB-FDFD-7CE7BD870C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02219" y="1258377"/>
            <a:ext cx="1699976" cy="169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1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7FF9B8A0-DAEE-F68D-7BFC-4CBF37C89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>
            <a:extLst>
              <a:ext uri="{FF2B5EF4-FFF2-40B4-BE49-F238E27FC236}">
                <a16:creationId xmlns:a16="http://schemas.microsoft.com/office/drawing/2014/main" id="{310A4436-B067-1093-B40B-0833536CC9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Muito obrigado!</a:t>
            </a:r>
            <a:endParaRPr sz="4200" dirty="0"/>
          </a:p>
        </p:txBody>
      </p:sp>
      <p:pic>
        <p:nvPicPr>
          <p:cNvPr id="156" name="Google Shape;156;p25">
            <a:extLst>
              <a:ext uri="{FF2B5EF4-FFF2-40B4-BE49-F238E27FC236}">
                <a16:creationId xmlns:a16="http://schemas.microsoft.com/office/drawing/2014/main" id="{1387B085-3A38-A92F-7690-E3FEDC107F0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250" y="4509750"/>
            <a:ext cx="2426824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>
            <a:extLst>
              <a:ext uri="{FF2B5EF4-FFF2-40B4-BE49-F238E27FC236}">
                <a16:creationId xmlns:a16="http://schemas.microsoft.com/office/drawing/2014/main" id="{FEEA0C33-B1E4-189A-8B84-419C26EB1F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3575" y="2958353"/>
            <a:ext cx="8427300" cy="1267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dirty="0">
                <a:hlinkClick r:id="rId4"/>
              </a:rPr>
              <a:t>https://github.com/renatogroffe/Mermaid-Copilot_DataSaturday-2024-10</a:t>
            </a:r>
            <a:endParaRPr sz="2000" dirty="0"/>
          </a:p>
        </p:txBody>
      </p:sp>
      <p:pic>
        <p:nvPicPr>
          <p:cNvPr id="8" name="Gráfico 4">
            <a:extLst>
              <a:ext uri="{FF2B5EF4-FFF2-40B4-BE49-F238E27FC236}">
                <a16:creationId xmlns:a16="http://schemas.microsoft.com/office/drawing/2014/main" id="{8BCE41B8-F162-0183-E868-5085E8B31C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91521" y="3813176"/>
            <a:ext cx="892479" cy="892479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032C998A-75AB-CF56-E9A5-2C1EFA447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113" y="3840140"/>
            <a:ext cx="865515" cy="865515"/>
          </a:xfrm>
          <a:prstGeom prst="rect">
            <a:avLst/>
          </a:prstGeom>
        </p:spPr>
      </p:pic>
      <p:pic>
        <p:nvPicPr>
          <p:cNvPr id="11" name="Gráfico 7">
            <a:extLst>
              <a:ext uri="{FF2B5EF4-FFF2-40B4-BE49-F238E27FC236}">
                <a16:creationId xmlns:a16="http://schemas.microsoft.com/office/drawing/2014/main" id="{A2C6FC26-861A-E99F-899A-CB5B75521E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34951" y="3732000"/>
            <a:ext cx="1054830" cy="1054830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1284D5AD-B57D-9E05-8802-454E4E1B9C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4778" y="3830796"/>
            <a:ext cx="1569397" cy="980873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CDD8C164-F8C0-F6AA-5EB9-579017FD86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26629" y="3751071"/>
            <a:ext cx="1043651" cy="104365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F145C1F-80CB-19AC-05F1-3C836AC254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02219" y="1258377"/>
            <a:ext cx="1699976" cy="169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8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335427" y="636375"/>
            <a:ext cx="4817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Patrocinadores</a:t>
            </a:r>
            <a:endParaRPr sz="6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250" y="4509750"/>
            <a:ext cx="2426824" cy="47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113" y="1321487"/>
            <a:ext cx="8501776" cy="25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35427" y="636375"/>
            <a:ext cx="4817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Patrocinadores</a:t>
            </a:r>
            <a:endParaRPr sz="6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250" y="4509750"/>
            <a:ext cx="2426824" cy="47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425" y="1324196"/>
            <a:ext cx="8483425" cy="2495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4261CFC6-4DE1-B64C-47BB-8B7825965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C2619E83-DC0C-83C0-4BD8-3A851C165F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3575" y="1390950"/>
            <a:ext cx="4568100" cy="31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73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600" dirty="0"/>
              <a:t>Microsoft Most </a:t>
            </a:r>
            <a:r>
              <a:rPr lang="pt-BR" sz="1600" dirty="0" err="1"/>
              <a:t>Valuable</a:t>
            </a:r>
            <a:r>
              <a:rPr lang="pt-BR" sz="1600" dirty="0"/>
              <a:t> Professional (MVP)</a:t>
            </a:r>
          </a:p>
          <a:p>
            <a:pPr marL="457200" lvl="0" indent="-3473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600" dirty="0"/>
              <a:t>Docker </a:t>
            </a:r>
            <a:r>
              <a:rPr lang="pt-BR" sz="1600" dirty="0" err="1"/>
              <a:t>Captain</a:t>
            </a:r>
            <a:endParaRPr lang="pt-BR" sz="1600" dirty="0"/>
          </a:p>
          <a:p>
            <a:pPr marL="457200" lvl="0" indent="-3473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600" dirty="0" err="1"/>
              <a:t>Multi-Plataform</a:t>
            </a:r>
            <a:r>
              <a:rPr lang="pt-BR" sz="1600" dirty="0"/>
              <a:t> </a:t>
            </a:r>
            <a:r>
              <a:rPr lang="pt-BR" sz="1600" dirty="0" err="1"/>
              <a:t>Technical</a:t>
            </a:r>
            <a:r>
              <a:rPr lang="pt-BR" sz="1600" dirty="0"/>
              <a:t> </a:t>
            </a:r>
            <a:r>
              <a:rPr lang="pt-BR" sz="1600" dirty="0" err="1"/>
              <a:t>Audience</a:t>
            </a:r>
            <a:r>
              <a:rPr lang="pt-BR" sz="1600" dirty="0"/>
              <a:t> </a:t>
            </a:r>
            <a:r>
              <a:rPr lang="pt-BR" sz="1600" dirty="0" err="1"/>
              <a:t>Contributor</a:t>
            </a:r>
            <a:r>
              <a:rPr lang="pt-BR" sz="1600" dirty="0"/>
              <a:t> (MTAC)</a:t>
            </a:r>
          </a:p>
          <a:p>
            <a:pPr marL="457200" lvl="0" indent="-3473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600" dirty="0"/>
              <a:t>Cloud </a:t>
            </a:r>
            <a:r>
              <a:rPr lang="pt-BR" sz="1600" dirty="0" err="1"/>
              <a:t>Advocate</a:t>
            </a:r>
            <a:r>
              <a:rPr lang="pt-BR" sz="1600" dirty="0"/>
              <a:t> (</a:t>
            </a:r>
            <a:r>
              <a:rPr lang="pt-BR" sz="1600" dirty="0" err="1"/>
              <a:t>AzureBrasil.cloud</a:t>
            </a:r>
            <a:r>
              <a:rPr lang="pt-BR" sz="1600" dirty="0"/>
              <a:t>)</a:t>
            </a:r>
          </a:p>
          <a:p>
            <a:pPr marL="457200" lvl="0" indent="-3473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600" dirty="0"/>
              <a:t>Arquiteto de Soluções/Software</a:t>
            </a:r>
          </a:p>
          <a:p>
            <a:pPr marL="457200" lvl="0" indent="-3473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600" dirty="0"/>
              <a:t>+20 anos de experiência na área de Tecnologia</a:t>
            </a:r>
          </a:p>
          <a:p>
            <a:pPr marL="457200" lvl="0" indent="-3473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600" dirty="0"/>
              <a:t>Community </a:t>
            </a:r>
            <a:r>
              <a:rPr lang="pt-BR" sz="1600" dirty="0" err="1"/>
              <a:t>Leader</a:t>
            </a:r>
            <a:r>
              <a:rPr lang="pt-BR" sz="1600" dirty="0"/>
              <a:t>, Autor Técnico e Palestrante</a:t>
            </a:r>
          </a:p>
          <a:p>
            <a:pPr marL="457200" lvl="0" indent="-3473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600" dirty="0">
                <a:hlinkClick r:id="rId3"/>
              </a:rPr>
              <a:t>https://renatogroffe.medium.com/</a:t>
            </a:r>
            <a:endParaRPr lang="pt-BR" sz="1600" dirty="0"/>
          </a:p>
        </p:txBody>
      </p:sp>
      <p:pic>
        <p:nvPicPr>
          <p:cNvPr id="84" name="Google Shape;84;p16">
            <a:extLst>
              <a:ext uri="{FF2B5EF4-FFF2-40B4-BE49-F238E27FC236}">
                <a16:creationId xmlns:a16="http://schemas.microsoft.com/office/drawing/2014/main" id="{97C14FBA-8270-C120-356B-0EC4151D30C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250" y="4509750"/>
            <a:ext cx="2426824" cy="47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>
            <a:extLst>
              <a:ext uri="{FF2B5EF4-FFF2-40B4-BE49-F238E27FC236}">
                <a16:creationId xmlns:a16="http://schemas.microsoft.com/office/drawing/2014/main" id="{007C3F81-4BF3-D156-9510-B9D7909D6ECC}"/>
              </a:ext>
            </a:extLst>
          </p:cNvPr>
          <p:cNvPicPr preferRelativeResize="0"/>
          <p:nvPr/>
        </p:nvPicPr>
        <p:blipFill>
          <a:blip r:embed="rId5"/>
          <a:srcRect/>
          <a:stretch/>
        </p:blipFill>
        <p:spPr>
          <a:xfrm>
            <a:off x="6494316" y="497408"/>
            <a:ext cx="1589811" cy="171791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D165AECA-17BE-189A-BF6A-C84F599454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Renato </a:t>
            </a:r>
            <a:r>
              <a:rPr lang="pt-BR" sz="4200" dirty="0" err="1"/>
              <a:t>Groffe</a:t>
            </a:r>
            <a:endParaRPr sz="4200" dirty="0"/>
          </a:p>
        </p:txBody>
      </p:sp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73E15E0C-FE7A-4073-1D6C-879E7BB5F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16" y="2313864"/>
            <a:ext cx="1619242" cy="65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43667E15-4498-1D1E-905C-D3ED5224E8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913" y="3127372"/>
            <a:ext cx="1222173" cy="12221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AD06C2F-FD1F-2A61-721B-6F45E1A3BF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5413" y="3045840"/>
            <a:ext cx="1383808" cy="13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1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Conteúdos desta apresentação</a:t>
            </a:r>
            <a:endParaRPr sz="4200" dirty="0"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250" y="4509750"/>
            <a:ext cx="2426824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443575" y="2958353"/>
            <a:ext cx="8427300" cy="1267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dirty="0">
                <a:hlinkClick r:id="rId4"/>
              </a:rPr>
              <a:t>https://github.com/renatogroffe/Mermaid-Copilot_DataSaturday-2024-10</a:t>
            </a:r>
            <a:endParaRPr sz="2000" dirty="0"/>
          </a:p>
        </p:txBody>
      </p:sp>
      <p:pic>
        <p:nvPicPr>
          <p:cNvPr id="8" name="Gráfico 4">
            <a:extLst>
              <a:ext uri="{FF2B5EF4-FFF2-40B4-BE49-F238E27FC236}">
                <a16:creationId xmlns:a16="http://schemas.microsoft.com/office/drawing/2014/main" id="{E27BFBFF-3CF1-0E5B-2E43-638E7D56E6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91521" y="3813176"/>
            <a:ext cx="892479" cy="892479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525626C7-FC83-4A9D-0AEB-7F43DB0098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113" y="3840140"/>
            <a:ext cx="865515" cy="865515"/>
          </a:xfrm>
          <a:prstGeom prst="rect">
            <a:avLst/>
          </a:prstGeom>
        </p:spPr>
      </p:pic>
      <p:pic>
        <p:nvPicPr>
          <p:cNvPr id="11" name="Gráfico 7">
            <a:extLst>
              <a:ext uri="{FF2B5EF4-FFF2-40B4-BE49-F238E27FC236}">
                <a16:creationId xmlns:a16="http://schemas.microsoft.com/office/drawing/2014/main" id="{A2763A97-EDF7-AA3C-D8D6-3D1D79FDD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34951" y="3732000"/>
            <a:ext cx="1054830" cy="1054830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77B022B1-0E6E-F79B-2459-C4D16803F8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4778" y="3830796"/>
            <a:ext cx="1569397" cy="980873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4DEE33AC-3764-3057-4B2D-006DA7F38A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26629" y="3751071"/>
            <a:ext cx="1043651" cy="104365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3F1E705-4DA8-4307-84A9-6F120F7502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02219" y="1258377"/>
            <a:ext cx="1699976" cy="169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7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Agenda</a:t>
            </a:r>
            <a:endParaRPr sz="4200" dirty="0"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250" y="4509750"/>
            <a:ext cx="2426824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443575" y="1390950"/>
            <a:ext cx="8427300" cy="28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APIs REST e Segurança: uma visão geral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JWT, JWE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API Gateways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Exemplos práticos</a:t>
            </a:r>
            <a:endParaRPr sz="2200" dirty="0"/>
          </a:p>
        </p:txBody>
      </p:sp>
      <p:pic>
        <p:nvPicPr>
          <p:cNvPr id="8" name="Gráfico 4">
            <a:extLst>
              <a:ext uri="{FF2B5EF4-FFF2-40B4-BE49-F238E27FC236}">
                <a16:creationId xmlns:a16="http://schemas.microsoft.com/office/drawing/2014/main" id="{8345B4AB-0C8D-B072-3CC8-6703F3A62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1521" y="3813176"/>
            <a:ext cx="892479" cy="892479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394CC052-08C5-F64F-3D94-2CA5C3059F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113" y="3840140"/>
            <a:ext cx="865515" cy="865515"/>
          </a:xfrm>
          <a:prstGeom prst="rect">
            <a:avLst/>
          </a:prstGeom>
        </p:spPr>
      </p:pic>
      <p:pic>
        <p:nvPicPr>
          <p:cNvPr id="10" name="Gráfico 7">
            <a:extLst>
              <a:ext uri="{FF2B5EF4-FFF2-40B4-BE49-F238E27FC236}">
                <a16:creationId xmlns:a16="http://schemas.microsoft.com/office/drawing/2014/main" id="{66BB1190-5EFA-B4E6-17FC-3FFDDD673F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34951" y="3732000"/>
            <a:ext cx="1054830" cy="1054830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3EB3383B-FC3C-213B-B345-B3F4B7A786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4778" y="3830796"/>
            <a:ext cx="1569397" cy="980873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A7912DFE-F3CC-BDBC-0EB8-CAD1389B61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26629" y="3751071"/>
            <a:ext cx="1043651" cy="104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4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GitHub </a:t>
            </a:r>
            <a:r>
              <a:rPr lang="pt-BR" sz="4200" dirty="0" err="1"/>
              <a:t>Copilot</a:t>
            </a:r>
            <a:r>
              <a:rPr lang="pt-BR" sz="4200" dirty="0"/>
              <a:t>: uma visão geral</a:t>
            </a:r>
            <a:endParaRPr sz="4200" dirty="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250" y="4509750"/>
            <a:ext cx="2426824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43575" y="1320085"/>
            <a:ext cx="5759798" cy="3378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Parceria entre OpenAI e GitHub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AI </a:t>
            </a:r>
            <a:r>
              <a:rPr lang="pt-BR" sz="2200" dirty="0" err="1"/>
              <a:t>pair</a:t>
            </a:r>
            <a:r>
              <a:rPr lang="pt-BR" sz="2200" dirty="0"/>
              <a:t> </a:t>
            </a:r>
            <a:r>
              <a:rPr lang="pt-BR" sz="2200" dirty="0" err="1"/>
              <a:t>programming</a:t>
            </a:r>
            <a:endParaRPr lang="pt-BR" sz="2200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Uso do OpenAI Codex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Planos individuais e empresariais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Sugestões codificando</a:t>
            </a:r>
            <a:endParaRPr sz="2200" dirty="0"/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384588DC-E3B1-B184-BBBD-3474B9572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266" y="1252322"/>
            <a:ext cx="2538074" cy="1586296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8F99FF91-A98E-8660-5BF8-9C495AAF6A1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132894" y="2286525"/>
            <a:ext cx="2201863" cy="2201863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E51C1003-80F3-5D15-78ED-39FD20D7F64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lum bright="70000" contrast="-70000"/>
          </a:blip>
          <a:srcRect r="75862"/>
          <a:stretch/>
        </p:blipFill>
        <p:spPr>
          <a:xfrm>
            <a:off x="7460700" y="1320085"/>
            <a:ext cx="1371600" cy="13983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4F5CE203-4ECA-89D4-E3DB-72C200098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>
            <a:extLst>
              <a:ext uri="{FF2B5EF4-FFF2-40B4-BE49-F238E27FC236}">
                <a16:creationId xmlns:a16="http://schemas.microsoft.com/office/drawing/2014/main" id="{D8312B0D-ECD3-B393-8B0C-099CF92F0F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GitHub </a:t>
            </a:r>
            <a:r>
              <a:rPr lang="pt-BR" sz="4200" dirty="0" err="1"/>
              <a:t>Copilot</a:t>
            </a:r>
            <a:r>
              <a:rPr lang="pt-BR" sz="4200" dirty="0"/>
              <a:t>: uma visão geral</a:t>
            </a:r>
            <a:endParaRPr sz="4200" dirty="0"/>
          </a:p>
        </p:txBody>
      </p:sp>
      <p:pic>
        <p:nvPicPr>
          <p:cNvPr id="99" name="Google Shape;99;p18">
            <a:extLst>
              <a:ext uri="{FF2B5EF4-FFF2-40B4-BE49-F238E27FC236}">
                <a16:creationId xmlns:a16="http://schemas.microsoft.com/office/drawing/2014/main" id="{9E48C094-2158-44FE-0F18-58E0C807CC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250" y="4509750"/>
            <a:ext cx="2426824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9BD2D930-04EC-21B3-A220-2AF9E729D3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3575" y="1320085"/>
            <a:ext cx="5759798" cy="3378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Produtividade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Aceleração do aprendizado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Suporte a dezenas de tecnologias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Visual Studio </a:t>
            </a:r>
            <a:r>
              <a:rPr lang="pt-BR" sz="2200" dirty="0" err="1"/>
              <a:t>Code</a:t>
            </a:r>
            <a:r>
              <a:rPr lang="pt-BR" sz="2200" dirty="0"/>
              <a:t>, Visual Studio 2022, </a:t>
            </a:r>
            <a:r>
              <a:rPr lang="pt-BR" sz="2200" dirty="0" err="1"/>
              <a:t>Neovim</a:t>
            </a:r>
            <a:r>
              <a:rPr lang="pt-BR" sz="2200" dirty="0"/>
              <a:t>, </a:t>
            </a:r>
            <a:r>
              <a:rPr lang="pt-BR" sz="2200" dirty="0" err="1"/>
              <a:t>JetBrains</a:t>
            </a:r>
            <a:r>
              <a:rPr lang="pt-BR" sz="2200" dirty="0"/>
              <a:t> </a:t>
            </a:r>
            <a:r>
              <a:rPr lang="pt-BR" sz="2200" dirty="0" err="1"/>
              <a:t>IDEs</a:t>
            </a:r>
            <a:endParaRPr lang="pt-BR" sz="2200" dirty="0"/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0257BBC9-669C-D4CC-DC57-30605BD44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266" y="1252322"/>
            <a:ext cx="2538074" cy="1586296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ED625160-C244-08E0-D2CC-07A755FDEF4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132894" y="2286525"/>
            <a:ext cx="2201863" cy="2201863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2947D7F3-0932-6735-A641-0063AE92778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lum bright="70000" contrast="-70000"/>
          </a:blip>
          <a:srcRect r="75862"/>
          <a:stretch/>
        </p:blipFill>
        <p:spPr>
          <a:xfrm>
            <a:off x="7460700" y="1320085"/>
            <a:ext cx="1371600" cy="13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D3ED3-198A-E6D1-81BC-DF110BA5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CF4725-FAA0-6852-9ECE-98442A0A1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43EBB2-EBEC-680D-BBA2-248DC7337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242" y="-115022"/>
            <a:ext cx="9348483" cy="525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15074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291</Words>
  <Application>Microsoft Office PowerPoint</Application>
  <PresentationFormat>Apresentação na tela (16:9)</PresentationFormat>
  <Paragraphs>58</Paragraphs>
  <Slides>16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Oswald</vt:lpstr>
      <vt:lpstr>Average</vt:lpstr>
      <vt:lpstr>Arial</vt:lpstr>
      <vt:lpstr>Slate</vt:lpstr>
      <vt:lpstr>Apresentação do PowerPoint</vt:lpstr>
      <vt:lpstr>Apresentação do PowerPoint</vt:lpstr>
      <vt:lpstr>Apresentação do PowerPoint</vt:lpstr>
      <vt:lpstr>Renato Groffe</vt:lpstr>
      <vt:lpstr>Conteúdos desta apresentação</vt:lpstr>
      <vt:lpstr>Agenda</vt:lpstr>
      <vt:lpstr>GitHub Copilot: uma visão geral</vt:lpstr>
      <vt:lpstr>GitHub Copilot: uma visão geral</vt:lpstr>
      <vt:lpstr>Apresentação do PowerPoint</vt:lpstr>
      <vt:lpstr>Mermaid</vt:lpstr>
      <vt:lpstr>Diagramas úteis trabalhando com bancos de dados</vt:lpstr>
      <vt:lpstr>Elaboração de diagramas: pontos importantes</vt:lpstr>
      <vt:lpstr>Copilot – Extensões para Visual Studio Code</vt:lpstr>
      <vt:lpstr>Mermaid – Extensões para Visual Studio Code</vt:lpstr>
      <vt:lpstr>Exemplos práticos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Palestrantre3</cp:lastModifiedBy>
  <cp:revision>24</cp:revision>
  <dcterms:modified xsi:type="dcterms:W3CDTF">2024-10-25T23:02:31Z</dcterms:modified>
</cp:coreProperties>
</file>