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78" r:id="rId3"/>
    <p:sldId id="300" r:id="rId4"/>
    <p:sldId id="298" r:id="rId5"/>
    <p:sldId id="261" r:id="rId6"/>
    <p:sldId id="307" r:id="rId7"/>
    <p:sldId id="306" r:id="rId8"/>
    <p:sldId id="285" r:id="rId9"/>
    <p:sldId id="310" r:id="rId10"/>
    <p:sldId id="309" r:id="rId11"/>
    <p:sldId id="311" r:id="rId12"/>
    <p:sldId id="312" r:id="rId13"/>
    <p:sldId id="313" r:id="rId14"/>
    <p:sldId id="314" r:id="rId15"/>
  </p:sldIdLst>
  <p:sldSz cx="9144000" cy="5143500" type="screen16x9"/>
  <p:notesSz cx="6858000" cy="9144000"/>
  <p:embeddedFontLst>
    <p:embeddedFont>
      <p:font typeface="Average" panose="020B0604020202020204" charset="0"/>
      <p:regular r:id="rId17"/>
    </p:embeddedFont>
    <p:embeddedFont>
      <p:font typeface="Oswald" panose="00000500000000000000" pitchFamily="2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6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5DD2F095-FFF4-293B-9539-E6FB7E3FE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3FFF5AEF-601A-EAB2-0230-1ABE6AF7B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28537B14-CBF3-AE55-E4E8-1F0D1D68EB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9848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2B5DE25-D91B-AD31-38A5-BAF75DB36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B1B34DBB-4E2D-48D6-C5B6-55F96738FE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0C8DBFDD-2801-F645-AAA2-C8C0F27D79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73006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F52234FB-8049-DF0B-B6B2-2EA92886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2B31CA57-3147-67ED-DEC0-8CEA4167CD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B180C6C7-889E-1DE8-4AED-80371AED7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8801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9027939A-9F97-522F-58FF-D6866E0D6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>
            <a:extLst>
              <a:ext uri="{FF2B5EF4-FFF2-40B4-BE49-F238E27FC236}">
                <a16:creationId xmlns:a16="http://schemas.microsoft.com/office/drawing/2014/main" id="{1CA3DAA9-E5F1-4AB1-E367-A5FE80E9579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>
            <a:extLst>
              <a:ext uri="{FF2B5EF4-FFF2-40B4-BE49-F238E27FC236}">
                <a16:creationId xmlns:a16="http://schemas.microsoft.com/office/drawing/2014/main" id="{DFB9126B-2A81-BB11-AD54-EEEB68730C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953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9BE359E-C450-E76A-A003-A9E1747C7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838da4ac3_0_0:notes">
            <a:extLst>
              <a:ext uri="{FF2B5EF4-FFF2-40B4-BE49-F238E27FC236}">
                <a16:creationId xmlns:a16="http://schemas.microsoft.com/office/drawing/2014/main" id="{A0A46223-BF8E-7C49-0975-DEE333E38E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838da4ac3_0_0:notes">
            <a:extLst>
              <a:ext uri="{FF2B5EF4-FFF2-40B4-BE49-F238E27FC236}">
                <a16:creationId xmlns:a16="http://schemas.microsoft.com/office/drawing/2014/main" id="{B0D620CC-DFF9-1007-864E-C8F6785070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6457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7741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0d574915d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0d574915d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7849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49AF4C62-179B-0237-7203-8BF385AB9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A9881CC4-0CBF-A3C5-A6E0-495EB7FFA2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6D223C26-CD27-CCF3-AD38-DE3B6CC7E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8957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34470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27072464-9125-C4C3-145F-A79BDD3BD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57C6FD3A-B427-D2E8-9F2D-B51E804499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B3BDD908-048C-0C00-773A-AF050F941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00123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D5356D4D-E7A0-3891-B521-3F9379791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d60398067_0_0:notes">
            <a:extLst>
              <a:ext uri="{FF2B5EF4-FFF2-40B4-BE49-F238E27FC236}">
                <a16:creationId xmlns:a16="http://schemas.microsoft.com/office/drawing/2014/main" id="{D716BE7E-63E3-99D2-A514-09D7C6DC4E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d60398067_0_0:notes">
            <a:extLst>
              <a:ext uri="{FF2B5EF4-FFF2-40B4-BE49-F238E27FC236}">
                <a16:creationId xmlns:a16="http://schemas.microsoft.com/office/drawing/2014/main" id="{3967D2DF-D835-C133-1AA3-6EF72FCE7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237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renatogroffe.medium.com/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hyperlink" Target="https://github.com/renatogroffe/Mermaid-Copilot_SQLTuesday-2024-12" TargetMode="Externa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ermaid.js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3"/>
          <p:cNvPicPr preferRelativeResize="0"/>
          <p:nvPr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5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047" t="2977" r="2051" b="1698"/>
          <a:stretch/>
        </p:blipFill>
        <p:spPr>
          <a:xfrm>
            <a:off x="-1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3"/>
          <p:cNvSpPr txBox="1"/>
          <p:nvPr/>
        </p:nvSpPr>
        <p:spPr>
          <a:xfrm>
            <a:off x="300600" y="513325"/>
            <a:ext cx="8542800" cy="2835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4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IA + Documentação em Bancos de Dados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Utilizando GitHub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Copilot</a:t>
            </a: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 + </a:t>
            </a:r>
            <a:r>
              <a:rPr lang="pt-BR" sz="4200" dirty="0" err="1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Mermaid</a:t>
            </a:r>
            <a:endParaRPr lang="pt-BR"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688"/>
              <a:buNone/>
            </a:pPr>
            <a:r>
              <a:rPr lang="pt-BR" sz="42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para gerar diagramas</a:t>
            </a:r>
            <a:endParaRPr sz="42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2" name="Google Shape;61;p13">
            <a:extLst>
              <a:ext uri="{FF2B5EF4-FFF2-40B4-BE49-F238E27FC236}">
                <a16:creationId xmlns:a16="http://schemas.microsoft.com/office/drawing/2014/main" id="{057E2C58-B832-D9F2-7225-87FA69C24378}"/>
              </a:ext>
            </a:extLst>
          </p:cNvPr>
          <p:cNvSpPr txBox="1"/>
          <p:nvPr/>
        </p:nvSpPr>
        <p:spPr>
          <a:xfrm>
            <a:off x="211945" y="4361651"/>
            <a:ext cx="3894900" cy="6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dirty="0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Renato Groffe</a:t>
            </a:r>
            <a:endParaRPr sz="3300" dirty="0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ACE8997-0496-7580-6804-E3B688363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2B3C43D5-EC63-E167-2BCA-D91BBBDF4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/>
              <a:t>Elaboração de diagramas: pontos importantes</a:t>
            </a:r>
            <a:endParaRPr sz="36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E1A1B702-646E-2E1F-5C32-BBB4C2EED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4812856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Ferramentas online x versionamento de artefatos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do Visual Studio </a:t>
            </a:r>
            <a:r>
              <a:rPr lang="pt-BR" sz="2000" b="1" dirty="0" err="1"/>
              <a:t>Code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Facilidade de customização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Integração com soluções de </a:t>
            </a:r>
            <a:r>
              <a:rPr lang="pt-BR" sz="2000" b="1" dirty="0" err="1"/>
              <a:t>DevOps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Cuidados com a resolução escolhida (preferencialmente .svg)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endParaRPr lang="pt-BR" sz="2000" dirty="0"/>
          </a:p>
        </p:txBody>
      </p:sp>
      <p:pic>
        <p:nvPicPr>
          <p:cNvPr id="3" name="Gráfico 4">
            <a:extLst>
              <a:ext uri="{FF2B5EF4-FFF2-40B4-BE49-F238E27FC236}">
                <a16:creationId xmlns:a16="http://schemas.microsoft.com/office/drawing/2014/main" id="{B829E813-A120-38F6-8949-FFAC2A79C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29383" y="1538293"/>
            <a:ext cx="892479" cy="892479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85E714DD-38E8-E669-5F80-6D3D480AB8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4837" y="3436335"/>
            <a:ext cx="865515" cy="865515"/>
          </a:xfrm>
          <a:prstGeom prst="rect">
            <a:avLst/>
          </a:prstGeom>
        </p:spPr>
      </p:pic>
      <p:pic>
        <p:nvPicPr>
          <p:cNvPr id="5" name="Gráfico 7">
            <a:extLst>
              <a:ext uri="{FF2B5EF4-FFF2-40B4-BE49-F238E27FC236}">
                <a16:creationId xmlns:a16="http://schemas.microsoft.com/office/drawing/2014/main" id="{906EE762-F0D1-F571-395A-A09373B5EF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0187" y="3318118"/>
            <a:ext cx="1054830" cy="1054830"/>
          </a:xfrm>
          <a:prstGeom prst="rect">
            <a:avLst/>
          </a:prstGeom>
        </p:spPr>
      </p:pic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42CA5F51-9B96-8352-3EC1-064679A4C7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2903" y="1538293"/>
            <a:ext cx="1569397" cy="980873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33BAA461-2F12-9894-B97B-787982D3618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33821" y="2506045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85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FD27B694-2676-156F-4D77-85D6FDD0C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5194842B-ECB4-6896-5DED-DF885957D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Copilot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D2A15BC-0D0D-DA1F-D316-783FB3B24F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967" y="1333635"/>
            <a:ext cx="6878595" cy="242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120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10D7FE9D-5AE8-9E17-FE3A-B2E7C0BBF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1E4725FA-ABF5-4365-6F67-E38345CC64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dirty="0" err="1"/>
              <a:t>Mermaid</a:t>
            </a:r>
            <a:r>
              <a:rPr lang="pt-BR" sz="3600" dirty="0"/>
              <a:t> – Extensões para Visual Studio </a:t>
            </a:r>
            <a:r>
              <a:rPr lang="pt-BR" sz="3600" dirty="0" err="1"/>
              <a:t>Code</a:t>
            </a:r>
            <a:endParaRPr sz="3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E01BEBDA-2055-DB22-4453-3741B2BD2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223" y="1176915"/>
            <a:ext cx="5848865" cy="325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6198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80395336-E96C-75B9-A6B0-6CF9B5CC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AB42F075-F9D3-8DF0-0121-8E01697B99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Exemplos práticos</a:t>
            </a:r>
            <a:endParaRPr sz="4200" dirty="0"/>
          </a:p>
        </p:txBody>
      </p:sp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A491A2E2-0E84-EB26-B544-A78ED3A0A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89D0AE87-496B-D26C-B9F5-55A8AB45A3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667B9B9F-9C03-B780-5962-B005766580A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787E52F1-ECA1-B7ED-2C37-C1E81F59E1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E6572BF7-E59B-64B7-A1FA-6596A165131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7F8098C9-45D8-964E-2079-C772FBE498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A151E153-73C7-D216-923C-CD82814829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5107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>
          <a:extLst>
            <a:ext uri="{FF2B5EF4-FFF2-40B4-BE49-F238E27FC236}">
              <a16:creationId xmlns:a16="http://schemas.microsoft.com/office/drawing/2014/main" id="{6F29E37F-C9B9-4A7B-D8B5-722E6D633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>
            <a:extLst>
              <a:ext uri="{FF2B5EF4-FFF2-40B4-BE49-F238E27FC236}">
                <a16:creationId xmlns:a16="http://schemas.microsoft.com/office/drawing/2014/main" id="{F9D6DFDE-5994-C223-BB74-39FD7ED626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Muito obrigado!</a:t>
            </a:r>
            <a:endParaRPr sz="4200" dirty="0"/>
          </a:p>
        </p:txBody>
      </p:sp>
      <p:sp>
        <p:nvSpPr>
          <p:cNvPr id="157" name="Google Shape;157;p25">
            <a:extLst>
              <a:ext uri="{FF2B5EF4-FFF2-40B4-BE49-F238E27FC236}">
                <a16:creationId xmlns:a16="http://schemas.microsoft.com/office/drawing/2014/main" id="{A155FD33-8BF6-E7BD-F97C-D98FAB2B66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55DE2EA9-0830-78B1-2695-734DB0A93E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ABC5986-C63F-A56C-7B18-2DDF9656A4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EFDA1513-138C-F051-4EB1-88C371D274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A489DDA8-4EDA-AB91-D2C3-37A305BE8C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C2590FA-41A7-F8E8-BD0B-66EBE468F2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5D2C341B-66EE-6F35-4BF4-DB12E5E2C42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99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261CFC6-4DE1-B64C-47BB-8B7825965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>
            <a:extLst>
              <a:ext uri="{FF2B5EF4-FFF2-40B4-BE49-F238E27FC236}">
                <a16:creationId xmlns:a16="http://schemas.microsoft.com/office/drawing/2014/main" id="{C2619E83-DC0C-83C0-4BD8-3A851C165F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4568100" cy="311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Microsoft Most </a:t>
            </a:r>
            <a:r>
              <a:rPr lang="pt-BR" sz="1600" dirty="0" err="1"/>
              <a:t>Valuable</a:t>
            </a:r>
            <a:r>
              <a:rPr lang="pt-BR" sz="1600" dirty="0"/>
              <a:t> Professional (MVP)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Docker </a:t>
            </a:r>
            <a:r>
              <a:rPr lang="pt-BR" sz="1600" dirty="0" err="1"/>
              <a:t>Captain</a:t>
            </a:r>
            <a:endParaRPr lang="pt-BR" sz="1600" dirty="0"/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 err="1"/>
              <a:t>Multi-Plataform</a:t>
            </a:r>
            <a:r>
              <a:rPr lang="pt-BR" sz="1600" dirty="0"/>
              <a:t> </a:t>
            </a:r>
            <a:r>
              <a:rPr lang="pt-BR" sz="1600" dirty="0" err="1"/>
              <a:t>Technical</a:t>
            </a:r>
            <a:r>
              <a:rPr lang="pt-BR" sz="1600" dirty="0"/>
              <a:t> </a:t>
            </a:r>
            <a:r>
              <a:rPr lang="pt-BR" sz="1600" dirty="0" err="1"/>
              <a:t>Audience</a:t>
            </a:r>
            <a:r>
              <a:rPr lang="pt-BR" sz="1600" dirty="0"/>
              <a:t> </a:t>
            </a:r>
            <a:r>
              <a:rPr lang="pt-BR" sz="1600" dirty="0" err="1"/>
              <a:t>Contributor</a:t>
            </a:r>
            <a:r>
              <a:rPr lang="pt-BR" sz="1600" dirty="0"/>
              <a:t> (MTAC)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Cloud </a:t>
            </a:r>
            <a:r>
              <a:rPr lang="pt-BR" sz="1600" dirty="0" err="1"/>
              <a:t>Advocate</a:t>
            </a:r>
            <a:r>
              <a:rPr lang="pt-BR" sz="1600" dirty="0"/>
              <a:t> (</a:t>
            </a:r>
            <a:r>
              <a:rPr lang="pt-BR" sz="1600" dirty="0" err="1"/>
              <a:t>AzureBrasil.cloud</a:t>
            </a:r>
            <a:r>
              <a:rPr lang="pt-BR" sz="1600" dirty="0"/>
              <a:t>)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Arquiteto de Soluções/Software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+20 anos de experiência na área de Tecnologia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/>
              <a:t>Community </a:t>
            </a:r>
            <a:r>
              <a:rPr lang="pt-BR" sz="1600" dirty="0" err="1"/>
              <a:t>Leader</a:t>
            </a:r>
            <a:r>
              <a:rPr lang="pt-BR" sz="1600" dirty="0"/>
              <a:t>, Autor Técnico e Palestrante</a:t>
            </a:r>
          </a:p>
          <a:p>
            <a:pPr marL="457200" lvl="0" indent="-34734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pt-BR" sz="1600" dirty="0">
                <a:hlinkClick r:id="rId3"/>
              </a:rPr>
              <a:t>https://renatogroffe.medium.com/</a:t>
            </a:r>
            <a:endParaRPr lang="pt-BR" sz="1600" dirty="0"/>
          </a:p>
        </p:txBody>
      </p:sp>
      <p:pic>
        <p:nvPicPr>
          <p:cNvPr id="85" name="Google Shape;85;p16">
            <a:extLst>
              <a:ext uri="{FF2B5EF4-FFF2-40B4-BE49-F238E27FC236}">
                <a16:creationId xmlns:a16="http://schemas.microsoft.com/office/drawing/2014/main" id="{007C3F81-4BF3-D156-9510-B9D7909D6ECC}"/>
              </a:ext>
            </a:extLst>
          </p:cNvPr>
          <p:cNvPicPr preferRelativeResize="0"/>
          <p:nvPr/>
        </p:nvPicPr>
        <p:blipFill>
          <a:blip r:embed="rId4"/>
          <a:srcRect/>
          <a:stretch/>
        </p:blipFill>
        <p:spPr>
          <a:xfrm>
            <a:off x="6494316" y="497408"/>
            <a:ext cx="1589811" cy="171791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>
            <a:extLst>
              <a:ext uri="{FF2B5EF4-FFF2-40B4-BE49-F238E27FC236}">
                <a16:creationId xmlns:a16="http://schemas.microsoft.com/office/drawing/2014/main" id="{D165AECA-17BE-189A-BF6A-C84F599454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Renato </a:t>
            </a:r>
            <a:r>
              <a:rPr lang="pt-BR" sz="4200" dirty="0" err="1"/>
              <a:t>Groffe</a:t>
            </a:r>
            <a:endParaRPr sz="4200" dirty="0"/>
          </a:p>
        </p:txBody>
      </p:sp>
      <p:pic>
        <p:nvPicPr>
          <p:cNvPr id="2" name="Picture 2" descr="http://www.codeisahighway.com/content/images/2015/10/MVP_Logo_Horizontal_Preferred_Cyan300_RGB_300ppi.png">
            <a:extLst>
              <a:ext uri="{FF2B5EF4-FFF2-40B4-BE49-F238E27FC236}">
                <a16:creationId xmlns:a16="http://schemas.microsoft.com/office/drawing/2014/main" id="{73E15E0C-FE7A-4073-1D6C-879E7BB5FC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16" y="2313864"/>
            <a:ext cx="1619242" cy="65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Imagem 2" descr="Placa branca com texto preto sobre fundo azul&#10;&#10;Descrição gerada automaticamente">
            <a:extLst>
              <a:ext uri="{FF2B5EF4-FFF2-40B4-BE49-F238E27FC236}">
                <a16:creationId xmlns:a16="http://schemas.microsoft.com/office/drawing/2014/main" id="{43667E15-4498-1D1E-905C-D3ED5224E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13" y="3127372"/>
            <a:ext cx="1222173" cy="122217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BAD06C2F-FD1F-2A61-721B-6F45E1A3BF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05413" y="3045840"/>
            <a:ext cx="1383808" cy="138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711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Conteúdos desta apresentação</a:t>
            </a:r>
            <a:endParaRPr sz="42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2958353"/>
            <a:ext cx="8427300" cy="12678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>
                <a:hlinkClick r:id="rId3"/>
              </a:rPr>
              <a:t>https://github.com/renatogroffe/Mermaid-Copilot_SQLTuesday-2024-12</a:t>
            </a:r>
            <a:endParaRPr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3E0686E6-DB3C-1590-E71E-63D539AB33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69A2E27-34B2-C6F0-69D6-7297641E77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2F870841-96DC-B22F-B147-6FAAB11A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2F84B4BE-4F34-84CC-6C26-7CEAF4C2A7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842C067B-4274-471C-5503-5967713AFED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72BEB422-4A12-8668-8204-A08E209A75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84994" y="1309860"/>
            <a:ext cx="1750574" cy="1750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Agenda</a:t>
            </a:r>
            <a:endParaRPr sz="4200" dirty="0"/>
          </a:p>
        </p:txBody>
      </p:sp>
      <p:sp>
        <p:nvSpPr>
          <p:cNvPr id="157" name="Google Shape;157;p25"/>
          <p:cNvSpPr txBox="1">
            <a:spLocks noGrp="1"/>
          </p:cNvSpPr>
          <p:nvPr>
            <p:ph type="body" idx="1"/>
          </p:nvPr>
        </p:nvSpPr>
        <p:spPr>
          <a:xfrm>
            <a:off x="443575" y="1390950"/>
            <a:ext cx="8427300" cy="28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GitHub </a:t>
            </a:r>
            <a:r>
              <a:rPr lang="pt-BR" sz="2200" dirty="0" err="1"/>
              <a:t>Copilot</a:t>
            </a:r>
            <a:r>
              <a:rPr lang="pt-BR" sz="2200" dirty="0"/>
              <a:t> e </a:t>
            </a:r>
            <a:r>
              <a:rPr lang="pt-BR" sz="2200" dirty="0" err="1"/>
              <a:t>Mermaid</a:t>
            </a:r>
            <a:r>
              <a:rPr lang="pt-BR" sz="2200" dirty="0"/>
              <a:t>: uma visão geral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Boas práticas em diagramas </a:t>
            </a:r>
            <a:r>
              <a:rPr lang="pt-BR" sz="2200"/>
              <a:t>de arquitetura</a:t>
            </a:r>
            <a:endParaRPr lang="pt-BR"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Exemplos práticos</a:t>
            </a:r>
            <a:endParaRPr sz="22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A1F15332-8782-F30D-B6D6-A2B5CE6FEF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47111" y="3813176"/>
            <a:ext cx="892479" cy="892479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FB371515-7CBF-D8A8-BA6D-0FA3B9D14B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703" y="3840140"/>
            <a:ext cx="865515" cy="865515"/>
          </a:xfrm>
          <a:prstGeom prst="rect">
            <a:avLst/>
          </a:prstGeom>
        </p:spPr>
      </p:pic>
      <p:pic>
        <p:nvPicPr>
          <p:cNvPr id="4" name="Gráfico 7">
            <a:extLst>
              <a:ext uri="{FF2B5EF4-FFF2-40B4-BE49-F238E27FC236}">
                <a16:creationId xmlns:a16="http://schemas.microsoft.com/office/drawing/2014/main" id="{9AAE1138-8C05-34A6-FA82-5DEA04E563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0541" y="3732000"/>
            <a:ext cx="1054830" cy="1054830"/>
          </a:xfrm>
          <a:prstGeom prst="rect">
            <a:avLst/>
          </a:prstGeom>
        </p:spPr>
      </p:pic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6F3F8B11-F962-74D4-E57D-45CD4AB251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50368" y="3830796"/>
            <a:ext cx="1569397" cy="980873"/>
          </a:xfrm>
          <a:prstGeom prst="rect">
            <a:avLst/>
          </a:prstGeom>
        </p:spPr>
      </p:pic>
      <p:pic>
        <p:nvPicPr>
          <p:cNvPr id="6" name="Gráfico 5">
            <a:extLst>
              <a:ext uri="{FF2B5EF4-FFF2-40B4-BE49-F238E27FC236}">
                <a16:creationId xmlns:a16="http://schemas.microsoft.com/office/drawing/2014/main" id="{19A62009-1F64-D3D8-D366-B62EA706D8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782219" y="3751071"/>
            <a:ext cx="1043651" cy="104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445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Parceria entre OpenAI e GitHub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AI </a:t>
            </a:r>
            <a:r>
              <a:rPr lang="pt-BR" sz="2200" dirty="0" err="1"/>
              <a:t>pair</a:t>
            </a:r>
            <a:r>
              <a:rPr lang="pt-BR" sz="2200" dirty="0"/>
              <a:t> </a:t>
            </a:r>
            <a:r>
              <a:rPr lang="pt-BR" sz="2200" dirty="0" err="1"/>
              <a:t>programming</a:t>
            </a:r>
            <a:endParaRPr lang="pt-BR" sz="2200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Uso do OpenAI Codex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Planos individuais e empresariais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Sugestões codificando</a:t>
            </a:r>
            <a:endParaRPr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384588DC-E3B1-B184-BBBD-3474B95723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8F99FF91-A98E-8660-5BF8-9C495AAF6A1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E51C1003-80F3-5D15-78ED-39FD20D7F64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4F5CE203-4ECA-89D4-E3DB-72C20009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D8312B0D-ECD3-B393-8B0C-099CF92F0F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/>
              <a:t>GitHub </a:t>
            </a:r>
            <a:r>
              <a:rPr lang="pt-BR" sz="4200" dirty="0" err="1"/>
              <a:t>Copilot</a:t>
            </a:r>
            <a:r>
              <a:rPr lang="pt-BR" sz="4200" dirty="0"/>
              <a:t>: uma visão geral</a:t>
            </a:r>
            <a:endParaRPr sz="4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9BD2D930-04EC-21B3-A220-2AF9E729D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20085"/>
            <a:ext cx="5759798" cy="33783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Produtividade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Aceleração do aprendizado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Suporte a dezenas de tecnologias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200" dirty="0"/>
              <a:t>Visual Studio </a:t>
            </a:r>
            <a:r>
              <a:rPr lang="pt-BR" sz="2200" dirty="0" err="1"/>
              <a:t>Code</a:t>
            </a:r>
            <a:r>
              <a:rPr lang="pt-BR" sz="2200" dirty="0"/>
              <a:t>, Visual Studio 2022, </a:t>
            </a:r>
            <a:r>
              <a:rPr lang="pt-BR" sz="2200" dirty="0" err="1"/>
              <a:t>Neovim</a:t>
            </a:r>
            <a:r>
              <a:rPr lang="pt-BR" sz="2200" dirty="0"/>
              <a:t>, </a:t>
            </a:r>
            <a:r>
              <a:rPr lang="pt-BR" sz="2200" dirty="0" err="1"/>
              <a:t>JetBrains</a:t>
            </a:r>
            <a:r>
              <a:rPr lang="pt-BR" sz="2200" dirty="0"/>
              <a:t> </a:t>
            </a:r>
            <a:r>
              <a:rPr lang="pt-BR" sz="2200" dirty="0" err="1"/>
              <a:t>IDEs</a:t>
            </a:r>
            <a:endParaRPr lang="pt-BR" sz="2200" dirty="0"/>
          </a:p>
        </p:txBody>
      </p:sp>
      <p:pic>
        <p:nvPicPr>
          <p:cNvPr id="2" name="Imagem 1" descr="Ícone&#10;&#10;Descrição gerada automaticamente">
            <a:extLst>
              <a:ext uri="{FF2B5EF4-FFF2-40B4-BE49-F238E27FC236}">
                <a16:creationId xmlns:a16="http://schemas.microsoft.com/office/drawing/2014/main" id="{0257BBC9-669C-D4CC-DC57-30605BD44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266" y="1252322"/>
            <a:ext cx="2538074" cy="1586296"/>
          </a:xfrm>
          <a:prstGeom prst="rect">
            <a:avLst/>
          </a:prstGeom>
        </p:spPr>
      </p:pic>
      <p:pic>
        <p:nvPicPr>
          <p:cNvPr id="3" name="Imagem 2" descr="Ícone&#10;&#10;Descrição gerada automaticamente">
            <a:extLst>
              <a:ext uri="{FF2B5EF4-FFF2-40B4-BE49-F238E27FC236}">
                <a16:creationId xmlns:a16="http://schemas.microsoft.com/office/drawing/2014/main" id="{ED625160-C244-08E0-D2CC-07A755FDEF4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</a:blip>
          <a:stretch>
            <a:fillRect/>
          </a:stretch>
        </p:blipFill>
        <p:spPr>
          <a:xfrm>
            <a:off x="6132894" y="2286525"/>
            <a:ext cx="2201863" cy="2201863"/>
          </a:xfrm>
          <a:prstGeom prst="rect">
            <a:avLst/>
          </a:prstGeom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2947D7F3-0932-6735-A641-0063AE9277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lum bright="70000" contrast="-70000"/>
          </a:blip>
          <a:srcRect r="75862"/>
          <a:stretch/>
        </p:blipFill>
        <p:spPr>
          <a:xfrm>
            <a:off x="7460700" y="1320085"/>
            <a:ext cx="1371600" cy="139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D3ED3-198A-E6D1-81BC-DF110BA5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6CF4725-FAA0-6852-9ECE-98442A0A1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343EBB2-EBEC-680D-BBA2-248DC7337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2242" y="-115022"/>
            <a:ext cx="9348483" cy="5258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15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200" dirty="0" err="1"/>
              <a:t>Mermaid</a:t>
            </a:r>
            <a:endParaRPr sz="4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Geração de diagramas a partir de código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Open </a:t>
            </a:r>
            <a:r>
              <a:rPr lang="pt-BR" sz="2000" b="1" dirty="0" err="1"/>
              <a:t>source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Suporte a vários tipos de diagramas, incluindo artefatos UML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Conta com bibliotecas / extensões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Fácil integração com GitHub, Azure </a:t>
            </a:r>
            <a:r>
              <a:rPr lang="pt-BR" sz="2000" b="1" dirty="0" err="1"/>
              <a:t>DevOps</a:t>
            </a:r>
            <a:r>
              <a:rPr lang="pt-BR" sz="2000" b="1" dirty="0"/>
              <a:t> e </a:t>
            </a:r>
            <a:r>
              <a:rPr lang="pt-BR" sz="2000" b="1" dirty="0" err="1"/>
              <a:t>Markdown</a:t>
            </a:r>
            <a:endParaRPr lang="pt-BR" sz="2000" b="1" dirty="0"/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Site: </a:t>
            </a:r>
            <a:r>
              <a:rPr lang="pt-BR" sz="2000" b="1" dirty="0">
                <a:hlinkClick r:id="rId3"/>
              </a:rPr>
              <a:t>https://mermaid.js.org/</a:t>
            </a:r>
            <a:endParaRPr lang="pt-BR" sz="2000" dirty="0"/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6CB60394-0126-8C90-A6F7-48F84C83A6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7167" y="1787235"/>
            <a:ext cx="2019517" cy="2019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3033037D-7AA7-C1AD-E3FC-ED08AA4C6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>
            <a:extLst>
              <a:ext uri="{FF2B5EF4-FFF2-40B4-BE49-F238E27FC236}">
                <a16:creationId xmlns:a16="http://schemas.microsoft.com/office/drawing/2014/main" id="{CF0813B3-D4DF-8948-4AD2-2613C284E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/>
              <a:t>Diagramas úteis trabalhando com bancos de dados</a:t>
            </a:r>
            <a:endParaRPr sz="3200" dirty="0"/>
          </a:p>
        </p:txBody>
      </p:sp>
      <p:sp>
        <p:nvSpPr>
          <p:cNvPr id="100" name="Google Shape;100;p18">
            <a:extLst>
              <a:ext uri="{FF2B5EF4-FFF2-40B4-BE49-F238E27FC236}">
                <a16:creationId xmlns:a16="http://schemas.microsoft.com/office/drawing/2014/main" id="{1911059D-81A7-3E5A-E129-ACEA940C1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43575" y="1366405"/>
            <a:ext cx="5759798" cy="3273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Entidade-Relacionamento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Fluxogramas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sequência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b="1" dirty="0"/>
              <a:t>Diagramas de estados</a:t>
            </a: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pt-BR" sz="2000" dirty="0"/>
              <a:t>Mapas mentais</a:t>
            </a:r>
          </a:p>
        </p:txBody>
      </p:sp>
      <p:pic>
        <p:nvPicPr>
          <p:cNvPr id="2" name="Gráfico 4">
            <a:extLst>
              <a:ext uri="{FF2B5EF4-FFF2-40B4-BE49-F238E27FC236}">
                <a16:creationId xmlns:a16="http://schemas.microsoft.com/office/drawing/2014/main" id="{C819978C-8A40-CD4E-3EA6-B3B376ECA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7748" y="1489333"/>
            <a:ext cx="1382404" cy="138240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01C644F6-3149-001D-CD23-502825B3AF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7249" y="2896651"/>
            <a:ext cx="1230679" cy="123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727599"/>
      </p:ext>
    </p:extLst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</TotalTime>
  <Words>290</Words>
  <Application>Microsoft Office PowerPoint</Application>
  <PresentationFormat>Apresentação na tela (16:9)</PresentationFormat>
  <Paragraphs>55</Paragraphs>
  <Slides>14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8" baseType="lpstr">
      <vt:lpstr>Arial</vt:lpstr>
      <vt:lpstr>Oswald</vt:lpstr>
      <vt:lpstr>Average</vt:lpstr>
      <vt:lpstr>Slate</vt:lpstr>
      <vt:lpstr>Apresentação do PowerPoint</vt:lpstr>
      <vt:lpstr>Renato Groffe</vt:lpstr>
      <vt:lpstr>Conteúdos desta apresentação</vt:lpstr>
      <vt:lpstr>Agenda</vt:lpstr>
      <vt:lpstr>GitHub Copilot: uma visão geral</vt:lpstr>
      <vt:lpstr>GitHub Copilot: uma visão geral</vt:lpstr>
      <vt:lpstr>Apresentação do PowerPoint</vt:lpstr>
      <vt:lpstr>Mermaid</vt:lpstr>
      <vt:lpstr>Diagramas úteis trabalhando com bancos de dados</vt:lpstr>
      <vt:lpstr>Elaboração de diagramas: pontos importantes</vt:lpstr>
      <vt:lpstr>Copilot – Extensões para Visual Studio Code</vt:lpstr>
      <vt:lpstr>Mermaid – Extensões para Visual Studio Code</vt:lpstr>
      <vt:lpstr>Exemplos práticos</vt:lpstr>
      <vt:lpstr>Muito 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Palestrantre3</cp:lastModifiedBy>
  <cp:revision>31</cp:revision>
  <dcterms:modified xsi:type="dcterms:W3CDTF">2024-12-17T19:36:07Z</dcterms:modified>
</cp:coreProperties>
</file>