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3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404" r:id="rId5"/>
    <p:sldMasterId id="2147484428" r:id="rId6"/>
    <p:sldMasterId id="2147484455" r:id="rId7"/>
  </p:sldMasterIdLst>
  <p:notesMasterIdLst>
    <p:notesMasterId r:id="rId22"/>
  </p:notesMasterIdLst>
  <p:handoutMasterIdLst>
    <p:handoutMasterId r:id="rId23"/>
  </p:handoutMasterIdLst>
  <p:sldIdLst>
    <p:sldId id="1393" r:id="rId8"/>
    <p:sldId id="1690" r:id="rId9"/>
    <p:sldId id="1702" r:id="rId10"/>
    <p:sldId id="1803" r:id="rId11"/>
    <p:sldId id="1518" r:id="rId12"/>
    <p:sldId id="1752" r:id="rId13"/>
    <p:sldId id="1756" r:id="rId14"/>
    <p:sldId id="1757" r:id="rId15"/>
    <p:sldId id="1797" r:id="rId16"/>
    <p:sldId id="1802" r:id="rId17"/>
    <p:sldId id="1708" r:id="rId18"/>
    <p:sldId id="1615" r:id="rId19"/>
    <p:sldId id="1801" r:id="rId20"/>
    <p:sldId id="1750" r:id="rId21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gnite 2016 Template Light" id="{A073DAE3-B461-442F-A3D3-6642BD875E45}">
          <p14:sldIdLst>
            <p14:sldId id="1393"/>
            <p14:sldId id="1690"/>
            <p14:sldId id="1702"/>
            <p14:sldId id="1803"/>
            <p14:sldId id="1518"/>
            <p14:sldId id="1752"/>
            <p14:sldId id="1756"/>
            <p14:sldId id="1757"/>
            <p14:sldId id="1797"/>
            <p14:sldId id="1802"/>
            <p14:sldId id="1708"/>
            <p14:sldId id="1615"/>
          </p14:sldIdLst>
        </p14:section>
        <p14:section name="Finalizando" id="{CF622469-3E87-46BA-8ED6-912C47B00EF3}">
          <p14:sldIdLst>
            <p14:sldId id="1801"/>
            <p14:sldId id="175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B2B2B2"/>
    <a:srgbClr val="EAEAEA"/>
    <a:srgbClr val="F8F8F8"/>
    <a:srgbClr val="FFFFCC"/>
    <a:srgbClr val="CCECFF"/>
    <a:srgbClr val="3366CC"/>
    <a:srgbClr val="008080"/>
    <a:srgbClr val="FFFBD9"/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96" autoAdjust="0"/>
    <p:restoredTop sz="79472" autoAdjust="0"/>
  </p:normalViewPr>
  <p:slideViewPr>
    <p:cSldViewPr>
      <p:cViewPr varScale="1">
        <p:scale>
          <a:sx n="81" d="100"/>
          <a:sy n="81" d="100"/>
        </p:scale>
        <p:origin x="634" y="62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7152"/>
    </p:cViewPr>
  </p:sorterViewPr>
  <p:notesViewPr>
    <p:cSldViewPr showGuides="1">
      <p:cViewPr varScale="1">
        <p:scale>
          <a:sx n="83" d="100"/>
          <a:sy n="83" d="100"/>
        </p:scale>
        <p:origin x="232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Ignite 2016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10/25/2024 3:00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‹nº›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Ignite 2016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10/25/2024 3:00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10/25/2024 3:00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10/25/2024 3:00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340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10/25/2024 3:00 AM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09973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6EAB2E-24AA-86AA-134A-C7032BCD54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65CEE22-ABD6-6AE1-96B2-F55558C748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651E260-82E0-D03B-456F-F8917049E8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0FEF1F5C-9238-695D-26D3-536EC49A2ACB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4C92B2-B3FC-BC9A-CC58-A5A2859BB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4F01F93F-9188-2476-8A23-DE17FC1752D3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10/25/2024 3:00 AM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2F8F8B2-EB27-A2DE-65DC-C09C47D7CDE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2549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10/25/2024 3:00 AM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158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34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80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51012-304D-4D89-10E4-96BF0178CA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9998D94-B813-94CA-E4FE-1BA0187320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E73B87D-D102-719D-1BEC-68FBE5B493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FE619BBB-D309-1C9A-323B-DFA748540306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484C31-AA08-EC4E-6861-1D4ACF9B1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84148B11-A847-BB59-4E19-B81942C9784C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10/25/2024 3:00 AM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0C958D-B445-2DAD-BB44-4AE5230F9B7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528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10/25/2024 3:00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34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10/25/2024 3:00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367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10/25/2024 3:00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47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10/25/2024 3:00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284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692F08-535E-2DFE-E61F-36CA89FCC3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6CC3ACA-D033-BFB0-DD14-B803E4AF32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ED8BE78-B2F1-8574-16AB-34C0516FC2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57FC845E-5E69-58B3-9CFA-0D58C4CFD4D1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028F47-1B5F-20B1-5B17-A64166A8B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6EFB96A5-C7B2-C25C-34B2-BC5BEEE037D4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10/25/2024 3:00 AM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63AFC9-B166-D992-BA5F-B51C023966C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054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87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7841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8501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910092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8989" y="6072577"/>
            <a:ext cx="300223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aspnetConference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‬</a:t>
            </a:r>
          </a:p>
        </p:txBody>
      </p:sp>
    </p:spTree>
    <p:extLst>
      <p:ext uri="{BB962C8B-B14F-4D97-AF65-F5344CB8AC3E}">
        <p14:creationId xmlns:p14="http://schemas.microsoft.com/office/powerpoint/2010/main" val="2342740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E4A1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25/10/2024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6174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01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37503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17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1069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125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15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819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762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66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67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197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62245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808889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07403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32457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09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0224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8752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78516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89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69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1847824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18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27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1700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94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4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107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84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682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79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99830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22793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431795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77793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5737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52959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89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936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99056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6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31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25/10/2024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90993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72E4-1EB3-4AD0-8A8C-9ACF3E188437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ADA7-AC71-4BF6-BCA0-0FC767D289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8979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8" y="2125663"/>
            <a:ext cx="10058399" cy="1828800"/>
          </a:xfrm>
        </p:spPr>
        <p:txBody>
          <a:bodyPr/>
          <a:lstStyle>
            <a:lvl1pPr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4929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7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_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189039" y="2125663"/>
            <a:ext cx="10058400" cy="912813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388474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6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3196078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57200" y="490736"/>
            <a:ext cx="1239006" cy="310896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712663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6518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4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4371038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4141863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9870677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0772207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2742498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824707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89568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140417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18256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06989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4225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4892327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076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2159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69321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40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172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6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48.xml"/><Relationship Id="rId21" Type="http://schemas.openxmlformats.org/officeDocument/2006/relationships/slideLayout" Target="../slideLayouts/slideLayout66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5" Type="http://schemas.openxmlformats.org/officeDocument/2006/relationships/slideLayout" Target="../slideLayouts/slideLayout70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69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00" r:id="rId2"/>
    <p:sldLayoutId id="2147484295" r:id="rId3"/>
    <p:sldLayoutId id="2147484240" r:id="rId4"/>
    <p:sldLayoutId id="2147484296" r:id="rId5"/>
    <p:sldLayoutId id="2147484241" r:id="rId6"/>
    <p:sldLayoutId id="2147484297" r:id="rId7"/>
    <p:sldLayoutId id="2147484244" r:id="rId8"/>
    <p:sldLayoutId id="2147484298" r:id="rId9"/>
    <p:sldLayoutId id="2147484245" r:id="rId10"/>
    <p:sldLayoutId id="2147484247" r:id="rId11"/>
    <p:sldLayoutId id="2147484249" r:id="rId12"/>
    <p:sldLayoutId id="2147484301" r:id="rId13"/>
    <p:sldLayoutId id="2147484251" r:id="rId14"/>
    <p:sldLayoutId id="2147484252" r:id="rId15"/>
    <p:sldLayoutId id="2147484257" r:id="rId16"/>
    <p:sldLayoutId id="2147484258" r:id="rId17"/>
    <p:sldLayoutId id="2147484260" r:id="rId18"/>
    <p:sldLayoutId id="2147484299" r:id="rId19"/>
    <p:sldLayoutId id="2147484263" r:id="rId20"/>
    <p:sldLayoutId id="2147484403" r:id="rId21"/>
    <p:sldLayoutId id="2147484477" r:id="rId22"/>
    <p:sldLayoutId id="2147484478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 userDrawn="1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82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5" r:id="rId1"/>
    <p:sldLayoutId id="2147484406" r:id="rId2"/>
    <p:sldLayoutId id="2147484407" r:id="rId3"/>
    <p:sldLayoutId id="2147484408" r:id="rId4"/>
    <p:sldLayoutId id="2147484409" r:id="rId5"/>
    <p:sldLayoutId id="2147484410" r:id="rId6"/>
    <p:sldLayoutId id="2147484411" r:id="rId7"/>
    <p:sldLayoutId id="2147484412" r:id="rId8"/>
    <p:sldLayoutId id="2147484413" r:id="rId9"/>
    <p:sldLayoutId id="2147484414" r:id="rId10"/>
    <p:sldLayoutId id="2147484415" r:id="rId11"/>
    <p:sldLayoutId id="2147484416" r:id="rId12"/>
    <p:sldLayoutId id="2147484417" r:id="rId13"/>
    <p:sldLayoutId id="2147484418" r:id="rId14"/>
    <p:sldLayoutId id="2147484419" r:id="rId15"/>
    <p:sldLayoutId id="2147484420" r:id="rId16"/>
    <p:sldLayoutId id="2147484421" r:id="rId17"/>
    <p:sldLayoutId id="2147484422" r:id="rId18"/>
    <p:sldLayoutId id="2147484423" r:id="rId19"/>
    <p:sldLayoutId id="2147484424" r:id="rId20"/>
    <p:sldLayoutId id="2147484425" r:id="rId21"/>
    <p:sldLayoutId id="2147484426" r:id="rId22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50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5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798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  <p:sldLayoutId id="2147484440" r:id="rId12"/>
    <p:sldLayoutId id="2147484441" r:id="rId13"/>
    <p:sldLayoutId id="2147484442" r:id="rId14"/>
    <p:sldLayoutId id="2147484443" r:id="rId15"/>
    <p:sldLayoutId id="2147484444" r:id="rId16"/>
    <p:sldLayoutId id="2147484445" r:id="rId17"/>
    <p:sldLayoutId id="2147484446" r:id="rId18"/>
    <p:sldLayoutId id="2147484447" r:id="rId19"/>
    <p:sldLayoutId id="2147484448" r:id="rId20"/>
    <p:sldLayoutId id="2147484449" r:id="rId21"/>
    <p:sldLayoutId id="2147484450" r:id="rId22"/>
    <p:sldLayoutId id="2147484451" r:id="rId23"/>
    <p:sldLayoutId id="2147484452" r:id="rId24"/>
    <p:sldLayoutId id="2147484453" r:id="rId25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584200" marR="0" lvl="1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43" name="Group 42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50" name="Rectangle 49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51" name="Rectangle 50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52" name="Rectangle 51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53" name="Rectangle 52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54" name="Rectangle 53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32323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R:50 G:50 B:50</a:t>
                </a:r>
              </a:p>
            </p:txBody>
          </p:sp>
          <p:sp>
            <p:nvSpPr>
              <p:cNvPr id="55" name="Rectangle 54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47" name="Rectangle 46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baseline="0" noProof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48" name="Rectangle 47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49" name="Rectangle 48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45" name="TextBox 44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Main colors</a:t>
              </a:r>
            </a:p>
          </p:txBody>
        </p:sp>
        <p:sp>
          <p:nvSpPr>
            <p:cNvPr id="46" name="TextBox 45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2936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56" r:id="rId1"/>
    <p:sldLayoutId id="2147484457" r:id="rId2"/>
    <p:sldLayoutId id="2147484458" r:id="rId3"/>
    <p:sldLayoutId id="2147484459" r:id="rId4"/>
    <p:sldLayoutId id="2147484460" r:id="rId5"/>
    <p:sldLayoutId id="2147484461" r:id="rId6"/>
    <p:sldLayoutId id="2147484462" r:id="rId7"/>
    <p:sldLayoutId id="2147484463" r:id="rId8"/>
    <p:sldLayoutId id="2147484464" r:id="rId9"/>
    <p:sldLayoutId id="2147484465" r:id="rId10"/>
    <p:sldLayoutId id="2147484466" r:id="rId11"/>
    <p:sldLayoutId id="2147484467" r:id="rId12"/>
    <p:sldLayoutId id="2147484468" r:id="rId13"/>
    <p:sldLayoutId id="2147484469" r:id="rId14"/>
    <p:sldLayoutId id="2147484470" r:id="rId15"/>
    <p:sldLayoutId id="2147484471" r:id="rId16"/>
    <p:sldLayoutId id="2147484472" r:id="rId17"/>
    <p:sldLayoutId id="2147484473" r:id="rId18"/>
    <p:sldLayoutId id="2147484474" r:id="rId1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40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4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hyperlink" Target="https://github.com/renatogroffe/Mermaid-Copilot_TDCSummitIABrasilia" TargetMode="Externa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10" Type="http://schemas.openxmlformats.org/officeDocument/2006/relationships/image" Target="../media/image27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jp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hyperlink" Target="https://github.com/renatogroffe/Mermaid-Copilot_TDCSummitIABrasilia" TargetMode="Externa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10" Type="http://schemas.openxmlformats.org/officeDocument/2006/relationships/image" Target="../media/image27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ermaid.js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05982" y="394849"/>
            <a:ext cx="11201400" cy="2297169"/>
          </a:xfrm>
        </p:spPr>
        <p:txBody>
          <a:bodyPr/>
          <a:lstStyle/>
          <a:p>
            <a:r>
              <a:rPr lang="pt-BR" sz="4800" b="1" dirty="0"/>
              <a:t>Inteligência Artificial +</a:t>
            </a:r>
            <a:br>
              <a:rPr lang="pt-BR" sz="4800" b="1" dirty="0"/>
            </a:br>
            <a:r>
              <a:rPr lang="pt-BR" sz="4800" b="1" dirty="0"/>
              <a:t>Documentação de Projetos</a:t>
            </a:r>
            <a:br>
              <a:rPr lang="pt-BR" sz="4800" b="1" dirty="0"/>
            </a:br>
            <a:r>
              <a:rPr lang="pt-BR" sz="4400" b="1" dirty="0"/>
              <a:t>Utilizando GitHub </a:t>
            </a:r>
            <a:r>
              <a:rPr lang="pt-BR" sz="4400" b="1" dirty="0" err="1"/>
              <a:t>Copilot</a:t>
            </a:r>
            <a:r>
              <a:rPr lang="pt-BR" sz="4400" b="1" dirty="0"/>
              <a:t> + </a:t>
            </a:r>
            <a:r>
              <a:rPr lang="pt-BR" sz="4400" b="1" dirty="0" err="1"/>
              <a:t>Mermaid</a:t>
            </a:r>
            <a:r>
              <a:rPr lang="pt-BR" sz="4400" b="1" dirty="0"/>
              <a:t> para </a:t>
            </a:r>
            <a:r>
              <a:rPr lang="pt-BR" sz="4400" b="1"/>
              <a:t>documentar soluções</a:t>
            </a:r>
            <a:endParaRPr lang="pt-BR" sz="3200" dirty="0"/>
          </a:p>
        </p:txBody>
      </p:sp>
      <p:pic>
        <p:nvPicPr>
          <p:cNvPr id="13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915189BD-7EAE-4A0C-BD8E-B94BE30EF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" y="5920754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E586154-1869-4CFD-B96A-0D02C9051E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4237" y="3573462"/>
            <a:ext cx="6111478" cy="1872045"/>
          </a:xfrm>
        </p:spPr>
        <p:txBody>
          <a:bodyPr/>
          <a:lstStyle/>
          <a:p>
            <a:r>
              <a:rPr lang="en-US" b="1" dirty="0"/>
              <a:t>Renato </a:t>
            </a:r>
            <a:r>
              <a:rPr lang="en-US" b="1" dirty="0" err="1"/>
              <a:t>Groffe</a:t>
            </a:r>
            <a:endParaRPr lang="en-US" b="1" dirty="0"/>
          </a:p>
          <a:p>
            <a:r>
              <a:rPr lang="en-US" sz="2800" dirty="0"/>
              <a:t>Microsoft MVP, MTAC</a:t>
            </a:r>
          </a:p>
          <a:p>
            <a:r>
              <a:rPr lang="en-US" sz="2800" dirty="0"/>
              <a:t>linkedin.com/in/</a:t>
            </a:r>
            <a:r>
              <a:rPr lang="en-US" sz="2800" dirty="0" err="1"/>
              <a:t>renatogroffe</a:t>
            </a:r>
            <a:br>
              <a:rPr lang="en-US" sz="2800" dirty="0"/>
            </a:br>
            <a:r>
              <a:rPr lang="en-US" sz="2800" dirty="0"/>
              <a:t>renatogroffe.medium.com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8345B4AB-0C8D-B072-3CC8-6703F3A624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12673" y="4113532"/>
            <a:ext cx="1232629" cy="1232629"/>
          </a:xfrm>
          <a:prstGeom prst="rect">
            <a:avLst/>
          </a:prstGeom>
        </p:spPr>
      </p:pic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394CC052-08C5-F64F-3D94-2CA5C3059F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0759" y="4122876"/>
            <a:ext cx="1195389" cy="1195389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66BB1190-5EFA-B4E6-17FC-3FFDDD673F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551785" y="3981570"/>
            <a:ext cx="1456857" cy="1456857"/>
          </a:xfrm>
          <a:prstGeom prst="rect">
            <a:avLst/>
          </a:prstGeom>
        </p:spPr>
      </p:pic>
      <p:pic>
        <p:nvPicPr>
          <p:cNvPr id="3" name="Imagem 2" descr="Ícone&#10;&#10;Descrição gerada automaticamente">
            <a:extLst>
              <a:ext uri="{FF2B5EF4-FFF2-40B4-BE49-F238E27FC236}">
                <a16:creationId xmlns:a16="http://schemas.microsoft.com/office/drawing/2014/main" id="{3EB3383B-FC3C-213B-B345-B3F4B7A786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17559" y="4113532"/>
            <a:ext cx="2167541" cy="135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5595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C19FA6-FEF3-BB9F-6FAA-1107BDCA6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610243-E5BB-2FDC-86C3-D3602E6B6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 err="1">
                <a:solidFill>
                  <a:schemeClr val="accent3">
                    <a:lumMod val="75000"/>
                  </a:schemeClr>
                </a:solidFill>
              </a:rPr>
              <a:t>Mermaid</a:t>
            </a:r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 – Extensões para Visual Studio </a:t>
            </a:r>
            <a:r>
              <a:rPr lang="pt-BR" sz="4400" dirty="0" err="1">
                <a:solidFill>
                  <a:schemeClr val="accent3">
                    <a:lumMod val="75000"/>
                  </a:schemeClr>
                </a:solidFill>
              </a:rPr>
              <a:t>Code</a:t>
            </a:r>
            <a:endParaRPr lang="pt-BR" sz="44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EB4AD40-5FE9-638F-D4C2-DD5457A03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441" y="1577707"/>
            <a:ext cx="9983593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29715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Elaboração de diagramas: pontos importantes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287462"/>
            <a:ext cx="7848598" cy="513986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Ferramentas online x versionamento de artefatos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Suporte do </a:t>
            </a:r>
            <a:r>
              <a:rPr lang="pt-BR" sz="2800" b="1" dirty="0">
                <a:solidFill>
                  <a:srgbClr val="494949"/>
                </a:solidFill>
              </a:rPr>
              <a:t>Visual Studio </a:t>
            </a:r>
            <a:r>
              <a:rPr lang="pt-BR" sz="2800" b="1" dirty="0" err="1">
                <a:solidFill>
                  <a:srgbClr val="494949"/>
                </a:solidFill>
              </a:rPr>
              <a:t>Code</a:t>
            </a: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Facilidade de customização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Integração com soluções de </a:t>
            </a:r>
            <a:r>
              <a:rPr lang="pt-BR" sz="2800" b="1" dirty="0" err="1">
                <a:solidFill>
                  <a:srgbClr val="494949"/>
                </a:solidFill>
              </a:rPr>
              <a:t>DevOps</a:t>
            </a: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Cuidados com a </a:t>
            </a:r>
            <a:r>
              <a:rPr lang="pt-BR" sz="2800" b="1" dirty="0">
                <a:solidFill>
                  <a:srgbClr val="494949"/>
                </a:solidFill>
              </a:rPr>
              <a:t>resolução escolhida (preferencialmente .svg)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7322C2EA-3FD7-8802-4C9E-F247419161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21665" y="4145865"/>
            <a:ext cx="1195388" cy="1195388"/>
          </a:xfrm>
          <a:prstGeom prst="rect">
            <a:avLst/>
          </a:prstGeom>
        </p:spPr>
      </p:pic>
      <p:pic>
        <p:nvPicPr>
          <p:cNvPr id="11" name="Imagem 10" descr="Ícone&#10;&#10;Descrição gerada automaticamente">
            <a:extLst>
              <a:ext uri="{FF2B5EF4-FFF2-40B4-BE49-F238E27FC236}">
                <a16:creationId xmlns:a16="http://schemas.microsoft.com/office/drawing/2014/main" id="{5B6C7325-2466-E8F4-C35C-6539095C4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84617" y="2319502"/>
            <a:ext cx="1332436" cy="1332436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90E020B3-DF64-8715-E817-5036D2DA7F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28037" y="2257196"/>
            <a:ext cx="1600200" cy="1600200"/>
          </a:xfrm>
          <a:prstGeom prst="rect">
            <a:avLst/>
          </a:prstGeom>
        </p:spPr>
      </p:pic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0BEB00C3-1ABA-1E5C-BD15-897078BF88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59100" y="3965252"/>
            <a:ext cx="2538074" cy="158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11467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50825" y="5169852"/>
            <a:ext cx="11934824" cy="627864"/>
          </a:xfrm>
        </p:spPr>
        <p:txBody>
          <a:bodyPr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837" y="2049462"/>
            <a:ext cx="4876800" cy="3013448"/>
          </a:xfrm>
        </p:spPr>
        <p:txBody>
          <a:bodyPr/>
          <a:lstStyle/>
          <a:p>
            <a:r>
              <a:rPr lang="pt-BR" dirty="0"/>
              <a:t>EXEMPLOS PRÁTICOS</a:t>
            </a:r>
          </a:p>
        </p:txBody>
      </p:sp>
    </p:spTree>
    <p:extLst>
      <p:ext uri="{BB962C8B-B14F-4D97-AF65-F5344CB8AC3E}">
        <p14:creationId xmlns:p14="http://schemas.microsoft.com/office/powerpoint/2010/main" val="93502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6039AA-B713-076A-C2EB-650B11999B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8DEA89-947E-B938-1746-80B02992A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Conteúdos desta apresentação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B686EA0-ACC3-23DD-BD0B-01DE6C3209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3238" y="3970797"/>
            <a:ext cx="11430000" cy="517065"/>
          </a:xfrm>
        </p:spPr>
        <p:txBody>
          <a:bodyPr/>
          <a:lstStyle/>
          <a:p>
            <a:pPr algn="ctr"/>
            <a:r>
              <a:rPr lang="pt-BR" sz="2400" dirty="0">
                <a:solidFill>
                  <a:srgbClr val="494949"/>
                </a:solidFill>
                <a:hlinkClick r:id="rId3"/>
              </a:rPr>
              <a:t>https://github.com/renatogroffe/Mermaid-Copilot_TDCSummitIABrasilia</a:t>
            </a:r>
            <a:endParaRPr lang="pt-BR" sz="2400" dirty="0">
              <a:solidFill>
                <a:srgbClr val="494949"/>
              </a:solidFill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8B51C46D-8B1B-BE20-EBBB-342DE64F21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84837" y="4713643"/>
            <a:ext cx="1485705" cy="1485705"/>
          </a:xfrm>
          <a:prstGeom prst="rect">
            <a:avLst/>
          </a:prstGeom>
        </p:spPr>
      </p:pic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75952FF2-F41C-34E0-9A47-5B0F4588EC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0970" y="4774144"/>
            <a:ext cx="1332436" cy="1332436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0FDFB25E-02AF-8C0A-69E2-80E3DA7289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97080" y="4640262"/>
            <a:ext cx="1600200" cy="1600200"/>
          </a:xfrm>
          <a:prstGeom prst="rect">
            <a:avLst/>
          </a:prstGeom>
        </p:spPr>
      </p:pic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1F9D4B3B-E73A-55DE-CEF4-DC0D75C928B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61090" y="4640262"/>
            <a:ext cx="2640637" cy="1650398"/>
          </a:xfrm>
          <a:prstGeom prst="rect">
            <a:avLst/>
          </a:prstGeom>
        </p:spPr>
      </p:pic>
      <p:pic>
        <p:nvPicPr>
          <p:cNvPr id="9" name="Imagem 8" descr="Código QR&#10;&#10;Descrição gerada automaticamente">
            <a:extLst>
              <a:ext uri="{FF2B5EF4-FFF2-40B4-BE49-F238E27FC236}">
                <a16:creationId xmlns:a16="http://schemas.microsoft.com/office/drawing/2014/main" id="{CBB3A63D-59A9-0A9B-E2C5-F8EEA4BFD9F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08626" y="1265293"/>
            <a:ext cx="2419222" cy="241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32593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50825" y="5169852"/>
            <a:ext cx="11934824" cy="627864"/>
          </a:xfrm>
        </p:spPr>
        <p:txBody>
          <a:bodyPr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837" y="2883852"/>
            <a:ext cx="4876800" cy="1181862"/>
          </a:xfrm>
        </p:spPr>
        <p:txBody>
          <a:bodyPr/>
          <a:lstStyle/>
          <a:p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220767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1916" y="1238303"/>
            <a:ext cx="8957810" cy="5181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Arquiteto de Soluções/Software</a:t>
            </a:r>
          </a:p>
          <a:p>
            <a:pPr>
              <a:lnSpc>
                <a:spcPct val="100000"/>
              </a:lnSpc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Most </a:t>
            </a:r>
            <a:r>
              <a:rPr lang="pt-B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Valuable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Professional (MVP)</a:t>
            </a:r>
          </a:p>
          <a:p>
            <a:pPr>
              <a:lnSpc>
                <a:spcPct val="100000"/>
              </a:lnSpc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Multi-Plataform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Technical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Audience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Contributor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(MTAC)</a:t>
            </a:r>
          </a:p>
          <a:p>
            <a:pPr>
              <a:lnSpc>
                <a:spcPct val="100000"/>
              </a:lnSpc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+20 anos de experiência na área de Tecnologia</a:t>
            </a:r>
          </a:p>
          <a:p>
            <a:pPr>
              <a:lnSpc>
                <a:spcPct val="100000"/>
              </a:lnSpc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Community </a:t>
            </a:r>
            <a:r>
              <a:rPr lang="pt-BR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Leader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Autor Técnico e Palestrante</a:t>
            </a:r>
          </a:p>
          <a:p>
            <a:pPr>
              <a:lnSpc>
                <a:spcPct val="100000"/>
              </a:lnSpc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5541788" cy="1174896"/>
          </a:xfrm>
        </p:spPr>
        <p:txBody>
          <a:bodyPr anchor="ctr">
            <a:normAutofit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Renato Groffe</a:t>
            </a: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1836" spc="300" dirty="0">
                <a:solidFill>
                  <a:schemeClr val="bg1"/>
                </a:solidFill>
              </a:rPr>
              <a:t>https://renatogroffe.medium.com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F16374F2-EFE7-4775-AD13-95766DD40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8614" y="472111"/>
            <a:ext cx="2064045" cy="2290202"/>
          </a:xfrm>
          <a:prstGeom prst="rect">
            <a:avLst/>
          </a:prstGeom>
        </p:spPr>
      </p:pic>
      <p:pic>
        <p:nvPicPr>
          <p:cNvPr id="9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C942EB67-E85D-42B0-8C54-899E7CBFA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726" y="3083121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 descr="Placa branca com texto preto sobre fundo azul&#10;&#10;Descrição gerada automaticamente">
            <a:extLst>
              <a:ext uri="{FF2B5EF4-FFF2-40B4-BE49-F238E27FC236}">
                <a16:creationId xmlns:a16="http://schemas.microsoft.com/office/drawing/2014/main" id="{A06A382F-CB5E-49D3-A714-BF89782F31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735" y="4120388"/>
            <a:ext cx="1733820" cy="173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34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6858000" cy="1174896"/>
          </a:xfrm>
        </p:spPr>
        <p:txBody>
          <a:bodyPr anchor="ctr">
            <a:normAutofit fontScale="90000"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Renato Groffe - Comunidades</a:t>
            </a: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endParaRPr lang="pt-BR" sz="1836" spc="300" dirty="0">
              <a:solidFill>
                <a:schemeClr val="bg1"/>
              </a:solidFill>
            </a:endParaRP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8A823CF2-4106-46F7-BF17-D4F09BF3E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674" y="1211262"/>
            <a:ext cx="2667000" cy="1277759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70CF2432-EBD5-4003-B298-BBCD765317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6112" y="1135062"/>
            <a:ext cx="2286000" cy="1435322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00A77A51-D29C-483B-908F-627A9646A4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5624" y="3280394"/>
            <a:ext cx="2121091" cy="1424666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BEA180D2-85C9-47A7-AC89-A2AD7F9B54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0437" y="5274352"/>
            <a:ext cx="3140110" cy="849400"/>
          </a:xfrm>
          <a:prstGeom prst="rect">
            <a:avLst/>
          </a:prstGeom>
        </p:spPr>
      </p:pic>
      <p:pic>
        <p:nvPicPr>
          <p:cNvPr id="4" name="Imagem 3" descr="Uma imagem contendo objeto, relógio, placa, monitor&#10;&#10;Descrição gerada automaticamente">
            <a:extLst>
              <a:ext uri="{FF2B5EF4-FFF2-40B4-BE49-F238E27FC236}">
                <a16:creationId xmlns:a16="http://schemas.microsoft.com/office/drawing/2014/main" id="{60457943-C228-4C82-8C07-7722A24D16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04237" y="1363662"/>
            <a:ext cx="2789238" cy="881399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1C2FC707-5D7E-4623-A4D4-987D812CCA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1847" y="3398073"/>
            <a:ext cx="3188653" cy="1004909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92F4B3F8-0854-4134-8BD3-CA20E2A291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55871" y="5254858"/>
            <a:ext cx="3836841" cy="80573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D3849A0-6EC5-440C-9E64-977E433BBE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17637" y="4705060"/>
            <a:ext cx="1668463" cy="1668463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A5B8603-4901-4D84-AFF1-45240D0E7B44}"/>
              </a:ext>
            </a:extLst>
          </p:cNvPr>
          <p:cNvSpPr txBox="1">
            <a:spLocks/>
          </p:cNvSpPr>
          <p:nvPr/>
        </p:nvSpPr>
        <p:spPr>
          <a:xfrm>
            <a:off x="1765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1836" spc="300" dirty="0">
                <a:solidFill>
                  <a:schemeClr val="bg1"/>
                </a:solidFill>
              </a:rPr>
              <a:t>https://renatogroffe.medium.com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44A70903-4388-4FD7-94A6-7FD3DB8AFC2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37916" y="2889331"/>
            <a:ext cx="1780922" cy="183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85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769543-1B77-0770-933D-CE727BC8A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0039BB-0ACA-A305-9F35-E0903D105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Conteúdos desta apresentação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9A424B-751A-9006-00E4-B1D757F888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3238" y="3970797"/>
            <a:ext cx="11430000" cy="517065"/>
          </a:xfrm>
        </p:spPr>
        <p:txBody>
          <a:bodyPr/>
          <a:lstStyle/>
          <a:p>
            <a:pPr algn="ctr"/>
            <a:r>
              <a:rPr lang="pt-BR" sz="2400" dirty="0">
                <a:solidFill>
                  <a:srgbClr val="494949"/>
                </a:solidFill>
                <a:hlinkClick r:id="rId3"/>
              </a:rPr>
              <a:t>https://github.com/renatogroffe/Mermaid-Copilot_TDCSummitIABrasilia</a:t>
            </a:r>
            <a:endParaRPr lang="pt-BR" sz="2400" dirty="0">
              <a:solidFill>
                <a:srgbClr val="494949"/>
              </a:solidFill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527DF09C-82AD-6088-C66B-6CF5F42214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84837" y="4713643"/>
            <a:ext cx="1485705" cy="1485705"/>
          </a:xfrm>
          <a:prstGeom prst="rect">
            <a:avLst/>
          </a:prstGeom>
        </p:spPr>
      </p:pic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9ECFABBC-7224-C6EE-0916-48160C641E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0970" y="4774144"/>
            <a:ext cx="1332436" cy="1332436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765166C7-E050-E053-D22F-18A109AAD7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97080" y="4640262"/>
            <a:ext cx="1600200" cy="1600200"/>
          </a:xfrm>
          <a:prstGeom prst="rect">
            <a:avLst/>
          </a:prstGeom>
        </p:spPr>
      </p:pic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CD217297-DECD-4E73-997B-2D99674BA65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61090" y="4640262"/>
            <a:ext cx="2640637" cy="1650398"/>
          </a:xfrm>
          <a:prstGeom prst="rect">
            <a:avLst/>
          </a:prstGeom>
        </p:spPr>
      </p:pic>
      <p:pic>
        <p:nvPicPr>
          <p:cNvPr id="9" name="Imagem 8" descr="Código QR&#10;&#10;Descrição gerada automaticamente">
            <a:extLst>
              <a:ext uri="{FF2B5EF4-FFF2-40B4-BE49-F238E27FC236}">
                <a16:creationId xmlns:a16="http://schemas.microsoft.com/office/drawing/2014/main" id="{D05AD596-A961-1D80-49F4-118DC818B47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08626" y="1265293"/>
            <a:ext cx="2419222" cy="241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15987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2053046"/>
            <a:ext cx="11810999" cy="190205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GitHub </a:t>
            </a:r>
            <a:r>
              <a:rPr lang="pt-BR" sz="3600" dirty="0" err="1">
                <a:solidFill>
                  <a:srgbClr val="494949"/>
                </a:solidFill>
              </a:rPr>
              <a:t>Copilot</a:t>
            </a:r>
            <a:r>
              <a:rPr lang="pt-BR" sz="3600" dirty="0">
                <a:solidFill>
                  <a:srgbClr val="494949"/>
                </a:solidFill>
              </a:rPr>
              <a:t> e </a:t>
            </a:r>
            <a:r>
              <a:rPr lang="pt-BR" sz="3600" dirty="0" err="1">
                <a:solidFill>
                  <a:srgbClr val="494949"/>
                </a:solidFill>
              </a:rPr>
              <a:t>Mermaid</a:t>
            </a:r>
            <a:r>
              <a:rPr lang="pt-BR" sz="3600" dirty="0">
                <a:solidFill>
                  <a:srgbClr val="494949"/>
                </a:solidFill>
              </a:rPr>
              <a:t>: uma visão geral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Considerações importantes na elaboração de diagramas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>
                <a:solidFill>
                  <a:srgbClr val="494949"/>
                </a:solidFill>
              </a:rPr>
              <a:t>Exemplos</a:t>
            </a:r>
            <a:r>
              <a:rPr lang="en-US" sz="3600" dirty="0">
                <a:solidFill>
                  <a:srgbClr val="494949"/>
                </a:solidFill>
              </a:rPr>
              <a:t> </a:t>
            </a:r>
            <a:r>
              <a:rPr lang="en-US" sz="3600" dirty="0" err="1">
                <a:solidFill>
                  <a:srgbClr val="494949"/>
                </a:solidFill>
              </a:rPr>
              <a:t>práticos</a:t>
            </a:r>
            <a:endParaRPr lang="pt-BR" sz="3600" dirty="0">
              <a:solidFill>
                <a:srgbClr val="494949"/>
              </a:solidFill>
            </a:endParaRPr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E32FDE36-7B01-A898-588A-C54B4A94B5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84837" y="4335462"/>
            <a:ext cx="1485705" cy="1485705"/>
          </a:xfrm>
          <a:prstGeom prst="rect">
            <a:avLst/>
          </a:prstGeom>
        </p:spPr>
      </p:pic>
      <p:pic>
        <p:nvPicPr>
          <p:cNvPr id="14" name="Imagem 13" descr="Ícone&#10;&#10;Descrição gerada automaticamente">
            <a:extLst>
              <a:ext uri="{FF2B5EF4-FFF2-40B4-BE49-F238E27FC236}">
                <a16:creationId xmlns:a16="http://schemas.microsoft.com/office/drawing/2014/main" id="{281E05EA-B374-758A-9700-797EE2B7D3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0970" y="4395963"/>
            <a:ext cx="1332436" cy="1332436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A82969D2-6AD8-896C-7181-A93E173D3F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97080" y="4262081"/>
            <a:ext cx="1600200" cy="1600200"/>
          </a:xfrm>
          <a:prstGeom prst="rect">
            <a:avLst/>
          </a:prstGeom>
        </p:spPr>
      </p:pic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051B385F-EE6E-FB81-E9C7-05CB7C2BDD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61090" y="4262081"/>
            <a:ext cx="2640637" cy="165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9069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GitHub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Copilot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: uma visão geral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8839199" cy="550304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Parceria entre </a:t>
            </a:r>
            <a:r>
              <a:rPr lang="pt-BR" sz="3200" dirty="0" err="1">
                <a:solidFill>
                  <a:srgbClr val="494949"/>
                </a:solidFill>
              </a:rPr>
              <a:t>OpenAI</a:t>
            </a:r>
            <a:r>
              <a:rPr lang="pt-BR" sz="3200" dirty="0">
                <a:solidFill>
                  <a:srgbClr val="494949"/>
                </a:solidFill>
              </a:rPr>
              <a:t> e GitHub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AI </a:t>
            </a:r>
            <a:r>
              <a:rPr lang="pt-BR" sz="3200" dirty="0" err="1">
                <a:solidFill>
                  <a:srgbClr val="494949"/>
                </a:solidFill>
              </a:rPr>
              <a:t>pair</a:t>
            </a:r>
            <a:r>
              <a:rPr lang="pt-BR" sz="3200" dirty="0">
                <a:solidFill>
                  <a:srgbClr val="494949"/>
                </a:solidFill>
              </a:rPr>
              <a:t> </a:t>
            </a:r>
            <a:r>
              <a:rPr lang="pt-BR" sz="3200" dirty="0" err="1">
                <a:solidFill>
                  <a:srgbClr val="494949"/>
                </a:solidFill>
              </a:rPr>
              <a:t>programming</a:t>
            </a: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Uso do </a:t>
            </a:r>
            <a:r>
              <a:rPr lang="pt-BR" sz="3200" dirty="0" err="1">
                <a:solidFill>
                  <a:srgbClr val="494949"/>
                </a:solidFill>
              </a:rPr>
              <a:t>OpenAI</a:t>
            </a:r>
            <a:r>
              <a:rPr lang="pt-BR" sz="3200" dirty="0">
                <a:solidFill>
                  <a:srgbClr val="494949"/>
                </a:solidFill>
              </a:rPr>
              <a:t> Codex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Planos individuais e empresariais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Sugestões codificando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</p:txBody>
      </p:sp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384588DC-E3B1-B184-BBBD-3474B9572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554" y="2184108"/>
            <a:ext cx="2538074" cy="1586296"/>
          </a:xfrm>
          <a:prstGeom prst="rect">
            <a:avLst/>
          </a:prstGeom>
        </p:spPr>
      </p:pic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8F99FF91-A98E-8660-5BF8-9C495AAF6A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0938" y="3514525"/>
            <a:ext cx="2201863" cy="2201863"/>
          </a:xfrm>
          <a:prstGeom prst="rect">
            <a:avLst/>
          </a:prstGeom>
        </p:spPr>
      </p:pic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E51C1003-80F3-5D15-78ED-39FD20D7F64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5862"/>
          <a:stretch/>
        </p:blipFill>
        <p:spPr>
          <a:xfrm>
            <a:off x="9799637" y="2278062"/>
            <a:ext cx="1371600" cy="139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62130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GitHub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Copilot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: uma visão geral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8839199" cy="544764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Produtividade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Aceleração do aprendizado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Suporte a dezenas de tecnologias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Visual Studio </a:t>
            </a:r>
            <a:r>
              <a:rPr lang="pt-BR" sz="3600" dirty="0" err="1">
                <a:solidFill>
                  <a:srgbClr val="494949"/>
                </a:solidFill>
              </a:rPr>
              <a:t>Code</a:t>
            </a:r>
            <a:r>
              <a:rPr lang="pt-BR" sz="3600" dirty="0">
                <a:solidFill>
                  <a:srgbClr val="494949"/>
                </a:solidFill>
              </a:rPr>
              <a:t>, Visual Studio 2022, </a:t>
            </a:r>
            <a:r>
              <a:rPr lang="pt-BR" sz="3600" dirty="0" err="1">
                <a:solidFill>
                  <a:srgbClr val="494949"/>
                </a:solidFill>
              </a:rPr>
              <a:t>Neovim</a:t>
            </a:r>
            <a:r>
              <a:rPr lang="pt-BR" sz="3600" dirty="0">
                <a:solidFill>
                  <a:srgbClr val="494949"/>
                </a:solidFill>
              </a:rPr>
              <a:t>, </a:t>
            </a:r>
            <a:r>
              <a:rPr lang="pt-BR" sz="3600" dirty="0" err="1">
                <a:solidFill>
                  <a:srgbClr val="494949"/>
                </a:solidFill>
              </a:rPr>
              <a:t>JetBrains</a:t>
            </a:r>
            <a:r>
              <a:rPr lang="pt-BR" sz="3600" dirty="0">
                <a:solidFill>
                  <a:srgbClr val="494949"/>
                </a:solidFill>
              </a:rPr>
              <a:t> </a:t>
            </a:r>
            <a:r>
              <a:rPr lang="pt-BR" sz="3600" dirty="0" err="1">
                <a:solidFill>
                  <a:srgbClr val="494949"/>
                </a:solidFill>
              </a:rPr>
              <a:t>IDEs</a:t>
            </a: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dirty="0">
              <a:solidFill>
                <a:srgbClr val="494949"/>
              </a:solidFill>
            </a:endParaRPr>
          </a:p>
        </p:txBody>
      </p:sp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384588DC-E3B1-B184-BBBD-3474B9572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554" y="2184108"/>
            <a:ext cx="2538074" cy="1586296"/>
          </a:xfrm>
          <a:prstGeom prst="rect">
            <a:avLst/>
          </a:prstGeom>
        </p:spPr>
      </p:pic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8F99FF91-A98E-8660-5BF8-9C495AAF6A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0938" y="3514525"/>
            <a:ext cx="2201863" cy="2201863"/>
          </a:xfrm>
          <a:prstGeom prst="rect">
            <a:avLst/>
          </a:prstGeom>
        </p:spPr>
      </p:pic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E51C1003-80F3-5D15-78ED-39FD20D7F64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5862"/>
          <a:stretch/>
        </p:blipFill>
        <p:spPr>
          <a:xfrm>
            <a:off x="9799637" y="2278062"/>
            <a:ext cx="1371600" cy="139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09373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F489A2-CD14-C7DF-36D6-53F69DADE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BC16B52-264A-5FED-B42F-37349D4379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343EBB2-EBEC-680D-BBA2-248DC7337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" y="0"/>
            <a:ext cx="12434711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95994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 err="1">
                <a:solidFill>
                  <a:schemeClr val="accent3">
                    <a:lumMod val="75000"/>
                  </a:schemeClr>
                </a:solidFill>
              </a:rPr>
              <a:t>Mermaid</a:t>
            </a:r>
            <a:endParaRPr lang="pt-BR" sz="4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439862"/>
            <a:ext cx="7008034" cy="513986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Geração de diagramas a partir de código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Suporte a vários tipos de diagramas, incluindo artefatos </a:t>
            </a:r>
            <a:r>
              <a:rPr lang="pt-BR" sz="2800" b="1" dirty="0">
                <a:solidFill>
                  <a:srgbClr val="494949"/>
                </a:solidFill>
              </a:rPr>
              <a:t>UML</a:t>
            </a: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Conta com </a:t>
            </a:r>
            <a:r>
              <a:rPr lang="pt-BR" sz="2800" b="1" dirty="0">
                <a:solidFill>
                  <a:srgbClr val="494949"/>
                </a:solidFill>
              </a:rPr>
              <a:t>bibliotecas / extensões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Fácil integração com </a:t>
            </a:r>
            <a:r>
              <a:rPr lang="pt-BR" sz="2800" b="1" dirty="0">
                <a:solidFill>
                  <a:srgbClr val="494949"/>
                </a:solidFill>
              </a:rPr>
              <a:t>GitHub, Azure </a:t>
            </a:r>
            <a:r>
              <a:rPr lang="pt-BR" sz="2800" b="1" dirty="0" err="1">
                <a:solidFill>
                  <a:srgbClr val="494949"/>
                </a:solidFill>
              </a:rPr>
              <a:t>DevOps</a:t>
            </a:r>
            <a:r>
              <a:rPr lang="pt-BR" sz="2800" dirty="0">
                <a:solidFill>
                  <a:srgbClr val="494949"/>
                </a:solidFill>
              </a:rPr>
              <a:t> e </a:t>
            </a:r>
            <a:r>
              <a:rPr lang="pt-BR" sz="2800" b="1" dirty="0" err="1">
                <a:solidFill>
                  <a:srgbClr val="494949"/>
                </a:solidFill>
              </a:rPr>
              <a:t>Markdown</a:t>
            </a:r>
            <a:endParaRPr lang="en-US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94949"/>
                </a:solidFill>
              </a:rPr>
              <a:t>Site: </a:t>
            </a:r>
            <a:r>
              <a:rPr lang="en-US" sz="2800" dirty="0">
                <a:solidFill>
                  <a:srgbClr val="494949"/>
                </a:solidFill>
                <a:hlinkClick r:id="rId3"/>
              </a:rPr>
              <a:t>https://mermaid.js.org/</a:t>
            </a:r>
            <a:endParaRPr lang="pt-BR" sz="2800" dirty="0">
              <a:solidFill>
                <a:srgbClr val="494949"/>
              </a:solidFill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6CB60394-0126-8C90-A6F7-48F84C83A6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09037" y="2354262"/>
            <a:ext cx="2719388" cy="271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37529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.potx" id="{61D5EBA6-A23E-492C-8A07-E4BCB14E768B}" vid="{2C5385DD-25CC-4B4A-8E83-9D91F0EF820F}"/>
    </a:ext>
  </a:extLst>
</a:theme>
</file>

<file path=ppt/theme/theme2.xml><?xml version="1.0" encoding="utf-8"?>
<a:theme xmlns:a="http://schemas.openxmlformats.org/drawingml/2006/main" name="1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" id="{08B3FEDF-27CE-477E-A1F2-9805036CC047}" vid="{CD0BEC05-913A-4A4A-B174-12DECD18D25B}"/>
    </a:ext>
  </a:extLst>
</a:theme>
</file>

<file path=ppt/theme/theme3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4.xml><?xml version="1.0" encoding="utf-8"?>
<a:theme xmlns:a="http://schemas.openxmlformats.org/drawingml/2006/main" name="5-30721_Build_2016_Template_Dark">
  <a:themeElements>
    <a:clrScheme name="Build 2016 Dark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BCF2"/>
      </a:accent1>
      <a:accent2>
        <a:srgbClr val="0078D7"/>
      </a:accent2>
      <a:accent3>
        <a:srgbClr val="002050"/>
      </a:accent3>
      <a:accent4>
        <a:srgbClr val="D2D2D2"/>
      </a:accent4>
      <a:accent5>
        <a:srgbClr val="737373"/>
      </a:accent5>
      <a:accent6>
        <a:srgbClr val="323232"/>
      </a:accent6>
      <a:hlink>
        <a:srgbClr val="5DDCFF"/>
      </a:hlink>
      <a:folHlink>
        <a:srgbClr val="5DDCFF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EE767E89-5D4D-44CA-8070-C9EE1D87F83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d12e2661e9634d9aa98bbb375f31aced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Georgia World Congress Center</TermName>
          <TermId xmlns="http://schemas.microsoft.com/office/infopath/2007/PartnerControls">ea0ece34-59a6-4d43-8d9e-d0f9e2a2f1ce</TermId>
        </TermInfo>
      </Terms>
    </d12e2661e9634d9aa98bbb375f31aced>
    <Event_x0020_Start_x0020_Date xmlns="01c77077-aee4-4b5f-bd4e-9cd40a6fff29">2016-09-25T07:00:00+00:00</Event_x0020_Start_x0020_Date>
    <Target_x0020_Audiences xmlns="8ff673fc-3231-4e3a-893b-6d7f7cd32766" xsi:nil="true"/>
    <iaa5f83406f94009a0f6a3e890699ff7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Atlanta</TermName>
          <TermId xmlns="http://schemas.microsoft.com/office/infopath/2007/PartnerControls">01fb9831-5840-48a0-a576-3e48f42baa53</TermId>
        </TermInfo>
      </Terms>
    </iaa5f83406f94009a0f6a3e890699ff7>
    <External_x0020_Speaker xmlns="01c77077-aee4-4b5f-bd4e-9cd40a6fff29">Michael Kelley</External_x0020_Speaker>
    <m6878b9dd7994da4ba144f95347d99c6 xmlns="01c77077-aee4-4b5f-bd4e-9cd40a6fff29">
      <Terms xmlns="http://schemas.microsoft.com/office/infopath/2007/PartnerControls"/>
    </m6878b9dd7994da4ba144f95347d99c6>
    <Presentation_x0020_Date xmlns="01c77077-aee4-4b5f-bd4e-9cd40a6fff29">2016-09-28T04:00:00+00:00</Presentation_x0020_Date>
    <fc15c16204564de583b4c942b10d19ec xmlns="01c77077-aee4-4b5f-bd4e-9cd40a6fff29">
      <Terms xmlns="http://schemas.microsoft.com/office/infopath/2007/PartnerControls"/>
    </fc15c16204564de583b4c942b10d19ec>
    <mb2e01f7e2d8413988e28e59aa226eec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9323c522-fe4b-4922-816b-10a1920d7afb</TermId>
        </TermInfo>
      </Terms>
    </mb2e01f7e2d8413988e28e59aa226eec>
    <MS_x0020_Content_x0020_Owner xmlns="01c77077-aee4-4b5f-bd4e-9cd40a6fff29">
      <UserInfo>
        <DisplayName/>
        <AccountId xsi:nil="true"/>
        <AccountType/>
      </UserInfo>
    </MS_x0020_Content_x0020_Owner>
    <Session_x0020_Code xmlns="01c77077-aee4-4b5f-bd4e-9cd40a6fff29">BRK2158</Session_x0020_Code>
    <Event_x0020_End_x0020_Date xmlns="01c77077-aee4-4b5f-bd4e-9cd40a6fff29">2016-09-30T07:00:00+00:00</Event_x0020_End_x0020_Date>
    <o1010385baed4da9b5076a6aa651d1e5 xmlns="01c77077-aee4-4b5f-bd4e-9cd40a6fff29">
      <Terms xmlns="http://schemas.microsoft.com/office/infopath/2007/PartnerControls"/>
    </o1010385baed4da9b5076a6aa651d1e5>
    <kc6d1bd9a46e4e5fbbbf99ca3de7a092 xmlns="01c77077-aee4-4b5f-bd4e-9cd40a6fff29">
      <Terms xmlns="http://schemas.microsoft.com/office/infopath/2007/PartnerControls"/>
    </kc6d1bd9a46e4e5fbbbf99ca3de7a092>
    <MS_x0020_Speaker xmlns="01c77077-aee4-4b5f-bd4e-9cd40a6fff29">
      <UserInfo>
        <DisplayName/>
        <AccountId xsi:nil="true"/>
        <AccountType/>
      </UserInfo>
    </MS_x0020_Speaker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 2016</TermName>
          <TermId xmlns="http://schemas.microsoft.com/office/infopath/2007/PartnerControls">e2f6a88c-86f9-4b25-a2af-b5c3afa8c82a</TermId>
        </TermInfo>
      </Terms>
    </TaxKeywordTaxHTField>
    <TaxCatchAll xmlns="230e9df3-be65-4c73-a93b-d1236ebd677e">
      <Value>174</Value>
      <Value>177</Value>
      <Value>176</Value>
      <Value>175</Value>
    </TaxCatchAll>
    <NumberofDownloads xmlns="230e9df3-be65-4c73-a93b-d1236ebd677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31DCF4CA090F824DB1E4CCBB6B9D64EA00101E8AAD132F8F4D96340D6376C8BB3E" ma:contentTypeVersion="22" ma:contentTypeDescription="" ma:contentTypeScope="" ma:versionID="8add498658ef06bbcf3bc1f2c97d938c">
  <xsd:schema xmlns:xsd="http://www.w3.org/2001/XMLSchema" xmlns:xs="http://www.w3.org/2001/XMLSchema" xmlns:p="http://schemas.microsoft.com/office/2006/metadata/properties" xmlns:ns1="http://schemas.microsoft.com/sharepoint/v3" xmlns:ns2="01c77077-aee4-4b5f-bd4e-9cd40a6fff29" xmlns:ns3="230e9df3-be65-4c73-a93b-d1236ebd677e" xmlns:ns5="8ff673fc-3231-4e3a-893b-6d7f7cd32766" targetNamespace="http://schemas.microsoft.com/office/2006/metadata/properties" ma:root="true" ma:fieldsID="a14070d067e341e7ddc7e27ecc4a2d88" ns1:_="" ns2:_="" ns3:_="" ns5:_="">
    <xsd:import namespace="http://schemas.microsoft.com/sharepoint/v3"/>
    <xsd:import namespace="01c77077-aee4-4b5f-bd4e-9cd40a6fff29"/>
    <xsd:import namespace="230e9df3-be65-4c73-a93b-d1236ebd677e"/>
    <xsd:import namespace="8ff673fc-3231-4e3a-893b-6d7f7cd32766"/>
    <xsd:element name="properties">
      <xsd:complexType>
        <xsd:sequence>
          <xsd:element name="documentManagement">
            <xsd:complexType>
              <xsd:all>
                <xsd:element ref="ns2:mb2e01f7e2d8413988e28e59aa226eec" minOccurs="0"/>
                <xsd:element ref="ns3:TaxCatchAll" minOccurs="0"/>
                <xsd:element ref="ns3:TaxCatchAllLabel" minOccurs="0"/>
                <xsd:element ref="ns2:iaa5f83406f94009a0f6a3e890699ff7" minOccurs="0"/>
                <xsd:element ref="ns2:d12e2661e9634d9aa98bbb375f31aced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1010385baed4da9b5076a6aa651d1e5" minOccurs="0"/>
                <xsd:element ref="ns2:kc6d1bd9a46e4e5fbbbf99ca3de7a092" minOccurs="0"/>
                <xsd:element ref="ns2:Session_x0020_Code" minOccurs="0"/>
                <xsd:element ref="ns2:MS_x0020_Content_x0020_Owner" minOccurs="0"/>
                <xsd:element ref="ns2:m6878b9dd7994da4ba144f95347d99c6" minOccurs="0"/>
                <xsd:element ref="ns2:fc15c16204564de583b4c942b10d19ec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5:Target_x0020_Audiences" minOccurs="0"/>
                <xsd:element ref="ns2:SharedWithUsers" minOccurs="0"/>
                <xsd:element ref="ns2:SharedWithDetails" minOccurs="0"/>
                <xsd:element ref="ns3:NumberofDownloa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77077-aee4-4b5f-bd4e-9cd40a6fff29" elementFormDefault="qualified">
    <xsd:import namespace="http://schemas.microsoft.com/office/2006/documentManagement/types"/>
    <xsd:import namespace="http://schemas.microsoft.com/office/infopath/2007/PartnerControls"/>
    <xsd:element name="mb2e01f7e2d8413988e28e59aa226eec" ma:index="8" nillable="true" ma:taxonomy="true" ma:internalName="mb2e01f7e2d8413988e28e59aa226eec" ma:taxonomyFieldName="Event_x0020_Name" ma:displayName="Event Name" ma:default="" ma:fieldId="{6b2e01f7-e2d8-4139-88e2-8e59aa226eec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iaa5f83406f94009a0f6a3e890699ff7" ma:index="12" nillable="true" ma:taxonomy="true" ma:internalName="iaa5f83406f94009a0f6a3e890699ff7" ma:taxonomyFieldName="Event_x0020_Location" ma:displayName="Event Location" ma:default="" ma:fieldId="{2aa5f834-06f9-4009-a0f6-a3e890699ff7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12e2661e9634d9aa98bbb375f31aced" ma:index="14" nillable="true" ma:taxonomy="true" ma:internalName="d12e2661e9634d9aa98bbb375f31aced" ma:taxonomyFieldName="Event_x0020_Venue" ma:displayName="Event Venue" ma:default="" ma:fieldId="{d12e2661-e963-4d9a-a98b-bb375f31aced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1010385baed4da9b5076a6aa651d1e5" ma:index="21" nillable="true" ma:taxonomy="true" ma:internalName="o1010385baed4da9b5076a6aa651d1e5" ma:taxonomyFieldName="Product" ma:displayName="Product" ma:default="" ma:fieldId="{81010385-baed-4da9-b507-6a6aa651d1e5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c6d1bd9a46e4e5fbbbf99ca3de7a092" ma:index="23" nillable="true" ma:taxonomy="true" ma:internalName="kc6d1bd9a46e4e5fbbbf99ca3de7a092" ma:taxonomyFieldName="Campaign" ma:displayName="Campaign" ma:default="" ma:fieldId="{4c6d1bd9-a46e-4e5f-bbbf-99ca3de7a092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6878b9dd7994da4ba144f95347d99c6" ma:index="27" nillable="true" ma:taxonomy="true" ma:internalName="m6878b9dd7994da4ba144f95347d99c6" ma:taxonomyFieldName="Track" ma:displayName="Track" ma:readOnly="false" ma:default="" ma:fieldId="{66878b9d-d799-4da4-ba14-4f95347d99c6}" ma:sspId="e385fb40-52d4-4fae-9c5b-3e8ff8a5878e" ma:termSetId="8113a965-58e2-4a85-99b9-55376be5482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c15c16204564de583b4c942b10d19ec" ma:index="29" nillable="true" ma:taxonomy="true" ma:internalName="fc15c16204564de583b4c942b10d19ec" ma:taxonomyFieldName="Audience1" ma:displayName="Audience" ma:default="" ma:fieldId="{fc15c162-0456-4de5-83b4-c942b10d19ec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0d8ba32e-6f24-4e39-985b-e3fd5ec6bdb7}" ma:internalName="TaxCatchAll" ma:showField="CatchAllData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0d8ba32e-6f24-4e39-985b-e3fd5ec6bdb7}" ma:internalName="TaxCatchAllLabel" ma:readOnly="true" ma:showField="CatchAllDataLabel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NumberofDownloads" ma:index="40" nillable="true" ma:displayName="NumberofDownloads" ma:internalName="NumberofDownload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f673fc-3231-4e3a-893b-6d7f7cd32766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37" nillable="true" ma:displayName="Target Audiences" ma:internalName="Target_x0020_Audience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purl.org/dc/dcmitype/"/>
    <ds:schemaRef ds:uri="230e9df3-be65-4c73-a93b-d1236ebd677e"/>
    <ds:schemaRef ds:uri="http://schemas.microsoft.com/office/infopath/2007/PartnerControls"/>
    <ds:schemaRef ds:uri="http://schemas.microsoft.com/office/2006/metadata/properties"/>
    <ds:schemaRef ds:uri="01c77077-aee4-4b5f-bd4e-9cd40a6fff29"/>
    <ds:schemaRef ds:uri="http://schemas.microsoft.com/sharepoint/v3"/>
    <ds:schemaRef ds:uri="8ff673fc-3231-4e3a-893b-6d7f7cd32766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D8F288A-5131-4E80-AB86-F10FC03738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1c77077-aee4-4b5f-bd4e-9cd40a6fff29"/>
    <ds:schemaRef ds:uri="230e9df3-be65-4c73-a93b-d1236ebd677e"/>
    <ds:schemaRef ds:uri="8ff673fc-3231-4e3a-893b-6d7f7cd327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Microsoft_Ignite_2016_16x9_Template</Template>
  <TotalTime>1849</TotalTime>
  <Words>640</Words>
  <Application>Microsoft Office PowerPoint</Application>
  <PresentationFormat>Personalizar</PresentationFormat>
  <Paragraphs>112</Paragraphs>
  <Slides>14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14</vt:i4>
      </vt:variant>
    </vt:vector>
  </HeadingPairs>
  <TitlesOfParts>
    <vt:vector size="23" baseType="lpstr">
      <vt:lpstr>Arial</vt:lpstr>
      <vt:lpstr>Consolas</vt:lpstr>
      <vt:lpstr>Segoe UI</vt:lpstr>
      <vt:lpstr>Segoe UI Light</vt:lpstr>
      <vt:lpstr>Wingdings</vt:lpstr>
      <vt:lpstr>5-50002_Ignite_Breakout_Template</vt:lpstr>
      <vt:lpstr>1_5-50002_Ignite_Breakout_Template</vt:lpstr>
      <vt:lpstr>5-30721_Build_2016_Template_Light</vt:lpstr>
      <vt:lpstr>5-30721_Build_2016_Template_Dark</vt:lpstr>
      <vt:lpstr>Inteligência Artificial + Documentação de Projetos Utilizando GitHub Copilot + Mermaid para documentar soluções</vt:lpstr>
      <vt:lpstr>Renato Groffe</vt:lpstr>
      <vt:lpstr>Renato Groffe - Comunidades</vt:lpstr>
      <vt:lpstr>Conteúdos desta apresentação</vt:lpstr>
      <vt:lpstr>Agenda</vt:lpstr>
      <vt:lpstr>GitHub Copilot: uma visão geral</vt:lpstr>
      <vt:lpstr>GitHub Copilot: uma visão geral</vt:lpstr>
      <vt:lpstr>Apresentação do PowerPoint</vt:lpstr>
      <vt:lpstr>Mermaid</vt:lpstr>
      <vt:lpstr>Mermaid – Extensões para Visual Studio Code</vt:lpstr>
      <vt:lpstr>Elaboração de diagramas: pontos importantes</vt:lpstr>
      <vt:lpstr>EXEMPLOS PRÁTICOS</vt:lpstr>
      <vt:lpstr>Conteúdos desta apresentação</vt:lpstr>
      <vt:lpstr>OBRIGADO!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 why Microsoft loves Linux and Open Source</dc:title>
  <dc:subject>&lt;Speech title here&gt;</dc:subject>
  <dc:creator>Michael Kelley (OSTC)</dc:creator>
  <cp:keywords>Microsoft Ignite 2016</cp:keywords>
  <dc:description>Template: Mitchell Derrey, Silverfox Productions_x000d_
Formatting: _x000d_
Audience Type:</dc:description>
  <cp:lastModifiedBy>Renato Groffe</cp:lastModifiedBy>
  <cp:revision>500</cp:revision>
  <dcterms:created xsi:type="dcterms:W3CDTF">2016-08-05T22:03:34Z</dcterms:created>
  <dcterms:modified xsi:type="dcterms:W3CDTF">2024-10-25T06:01:20Z</dcterms:modified>
  <cp:category>Microsoft Ignite 2016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0x01010031DCF4CA090F824DB1E4CCBB6B9D64EA00101E8AAD132F8F4D96340D6376C8BB3E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177;#Georgia World Congress Center|ea0ece34-59a6-4d43-8d9e-d0f9e2a2f1ce</vt:lpwstr>
  </property>
  <property fmtid="{D5CDD505-2E9C-101B-9397-08002B2CF9AE}" pid="7" name="Track">
    <vt:lpwstr/>
  </property>
  <property fmtid="{D5CDD505-2E9C-101B-9397-08002B2CF9AE}" pid="8" name="Event Location">
    <vt:lpwstr>176;#Atlanta|01fb9831-5840-48a0-a576-3e48f42baa53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174;#Microsoft Ignite 2016|e2f6a88c-86f9-4b25-a2af-b5c3afa8c82a</vt:lpwstr>
  </property>
  <property fmtid="{D5CDD505-2E9C-101B-9397-08002B2CF9AE}" pid="12" name="Audience1">
    <vt:lpwstr/>
  </property>
  <property fmtid="{D5CDD505-2E9C-101B-9397-08002B2CF9AE}" pid="13" name="Event Name">
    <vt:lpwstr>175;#Microsoft Ignite|9323c522-fe4b-4922-816b-10a1920d7afb</vt:lpwstr>
  </property>
</Properties>
</file>